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76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834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482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88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40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8875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15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2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1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430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436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261C4-BE88-464E-9B7E-CDDD44D184D5}" type="datetimeFigureOut">
              <a:rPr lang="lv-LV" smtClean="0"/>
              <a:t>26.11.2025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ED360-EC78-4A08-97B3-E826312C4B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607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F2FAEF8-CFC3-46CA-9D72-6A1514B4B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473225"/>
              </p:ext>
            </p:extLst>
          </p:nvPr>
        </p:nvGraphicFramePr>
        <p:xfrm>
          <a:off x="975901" y="1574612"/>
          <a:ext cx="10240197" cy="3986035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1357852">
                  <a:extLst>
                    <a:ext uri="{9D8B030D-6E8A-4147-A177-3AD203B41FA5}">
                      <a16:colId xmlns:a16="http://schemas.microsoft.com/office/drawing/2014/main" val="544456393"/>
                    </a:ext>
                  </a:extLst>
                </a:gridCol>
                <a:gridCol w="1636461">
                  <a:extLst>
                    <a:ext uri="{9D8B030D-6E8A-4147-A177-3AD203B41FA5}">
                      <a16:colId xmlns:a16="http://schemas.microsoft.com/office/drawing/2014/main" val="2764340009"/>
                    </a:ext>
                  </a:extLst>
                </a:gridCol>
                <a:gridCol w="1091307">
                  <a:extLst>
                    <a:ext uri="{9D8B030D-6E8A-4147-A177-3AD203B41FA5}">
                      <a16:colId xmlns:a16="http://schemas.microsoft.com/office/drawing/2014/main" val="3824606197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4234016478"/>
                    </a:ext>
                  </a:extLst>
                </a:gridCol>
                <a:gridCol w="1341756">
                  <a:extLst>
                    <a:ext uri="{9D8B030D-6E8A-4147-A177-3AD203B41FA5}">
                      <a16:colId xmlns:a16="http://schemas.microsoft.com/office/drawing/2014/main" val="317881439"/>
                    </a:ext>
                  </a:extLst>
                </a:gridCol>
                <a:gridCol w="1207983">
                  <a:extLst>
                    <a:ext uri="{9D8B030D-6E8A-4147-A177-3AD203B41FA5}">
                      <a16:colId xmlns:a16="http://schemas.microsoft.com/office/drawing/2014/main" val="4176342595"/>
                    </a:ext>
                  </a:extLst>
                </a:gridCol>
                <a:gridCol w="1176804">
                  <a:extLst>
                    <a:ext uri="{9D8B030D-6E8A-4147-A177-3AD203B41FA5}">
                      <a16:colId xmlns:a16="http://schemas.microsoft.com/office/drawing/2014/main" val="3424422569"/>
                    </a:ext>
                  </a:extLst>
                </a:gridCol>
                <a:gridCol w="1086278">
                  <a:extLst>
                    <a:ext uri="{9D8B030D-6E8A-4147-A177-3AD203B41FA5}">
                      <a16:colId xmlns:a16="http://schemas.microsoft.com/office/drawing/2014/main" val="1775165566"/>
                    </a:ext>
                  </a:extLst>
                </a:gridCol>
              </a:tblGrid>
              <a:tr h="3970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Klasifikācijas kods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Posteņa nosaukums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Plāns gadam ar izmaiņām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Budžeta izpilde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082" marR="97082" marT="48541" marB="48541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Izmaiņas pret iepriekšējo pārskata periodu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%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091" marR="41091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Atlikums</a:t>
                      </a:r>
                    </a:p>
                  </a:txBody>
                  <a:tcPr marL="97082" marR="97082" marT="48541" marB="48541" anchor="ctr"/>
                </a:tc>
                <a:extLst>
                  <a:ext uri="{0D108BD9-81ED-4DB2-BD59-A6C34878D82A}">
                    <a16:rowId xmlns:a16="http://schemas.microsoft.com/office/drawing/2014/main" val="2332147312"/>
                  </a:ext>
                </a:extLst>
              </a:tr>
              <a:tr h="21951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iepriekšējā pārskata periodā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600" dirty="0">
                          <a:effectLst/>
                        </a:rPr>
                        <a:t> 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600" dirty="0">
                          <a:effectLst/>
                        </a:rPr>
                        <a:t>%</a:t>
                      </a:r>
                      <a:endParaRPr lang="lv-LV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703" marR="38703" marT="0" marB="0" anchor="ctr"/>
                </a:tc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304246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B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4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(3.-4.)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 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(2.-3.)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extLst>
                  <a:ext uri="{0D108BD9-81ED-4DB2-BD59-A6C34878D82A}">
                    <a16:rowId xmlns:a16="http://schemas.microsoft.com/office/drawing/2014/main" val="930888749"/>
                  </a:ext>
                </a:extLst>
              </a:tr>
              <a:tr h="4138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IEŅĒMUMI KOPĀ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8 796 111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8 749 244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7 258 850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1 490 394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20,53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23 375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7502916"/>
                  </a:ext>
                </a:extLst>
              </a:tr>
              <a:tr h="388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3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 dirty="0">
                          <a:effectLst/>
                        </a:rPr>
                        <a:t>Maksas pakalpojumi un citi pašu ieņēmumi</a:t>
                      </a: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39 903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16 528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16 315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23 375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689580"/>
                  </a:ext>
                </a:extLst>
              </a:tr>
              <a:tr h="4394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 dirty="0">
                          <a:effectLst/>
                        </a:rPr>
                        <a:t>4</a:t>
                      </a:r>
                      <a:endParaRPr lang="lv-LV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00">
                          <a:effectLst/>
                        </a:rPr>
                        <a:t>Ārvalstu finanšu palīdzības naudas līdzekļu atlikumu izmaiņas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26 574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7 408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19 166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258,72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24763336"/>
                  </a:ext>
                </a:extLst>
              </a:tr>
              <a:tr h="1631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Transferti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13 392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13 392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12 182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1 210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77699"/>
                  </a:ext>
                </a:extLst>
              </a:tr>
              <a:tr h="5091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7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Dotācija no vispārējiem ieņēmumiem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8 692 750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8 692 750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7 222 945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1 469 805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30714118"/>
                  </a:ext>
                </a:extLst>
              </a:tr>
              <a:tr h="1868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II.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IZDEVUMI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8 879 783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6 796 222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5 027 751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1 768 471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35,17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2 083 561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1031747"/>
                  </a:ext>
                </a:extLst>
              </a:tr>
              <a:tr h="1778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1000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Atlīdzība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8 160 804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6 515 495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4 711 172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1 804 323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38,30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1 645 309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59812060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2000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Preces un pakalpojumi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556 389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248 037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278 977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-30 940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-11,09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308 352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4391818"/>
                  </a:ext>
                </a:extLst>
              </a:tr>
              <a:tr h="279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6000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Sociālie pabalsti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18 389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2 121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6 493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-4 372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-67,33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16 268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4953538"/>
                  </a:ext>
                </a:extLst>
              </a:tr>
              <a:tr h="282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5000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900">
                          <a:effectLst/>
                        </a:rPr>
                        <a:t>Pamatkapitāla veidošana</a:t>
                      </a:r>
                      <a:endParaRPr lang="lv-LV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9" marR="469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144 201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30 569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31 109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-540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-1,74</a:t>
                      </a:r>
                      <a:endParaRPr lang="lv-LV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113 632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146102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E22C35D-AC2C-4D1D-A9D7-8D3B90107139}"/>
              </a:ext>
            </a:extLst>
          </p:cNvPr>
          <p:cNvSpPr txBox="1"/>
          <p:nvPr/>
        </p:nvSpPr>
        <p:spPr>
          <a:xfrm>
            <a:off x="3396633" y="1112947"/>
            <a:ext cx="6822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/>
              <a:t> 2025. gada III ceturkšņa budžeta izpilde pa veidiem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45981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233</Words>
  <Application>Microsoft Office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LR IEM IC Zemgale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Iveta Grišāne</dc:creator>
  <cp:lastModifiedBy>Rolands Zariņš</cp:lastModifiedBy>
  <cp:revision>34</cp:revision>
  <cp:lastPrinted>2025-02-21T06:42:07Z</cp:lastPrinted>
  <dcterms:created xsi:type="dcterms:W3CDTF">2022-12-11T18:49:15Z</dcterms:created>
  <dcterms:modified xsi:type="dcterms:W3CDTF">2025-11-26T17:44:49Z</dcterms:modified>
</cp:coreProperties>
</file>