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6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83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8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88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40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7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5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2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1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436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07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2E0B5A-CBF0-4C52-AEAA-18F6D99A0113}"/>
              </a:ext>
            </a:extLst>
          </p:cNvPr>
          <p:cNvSpPr txBox="1"/>
          <p:nvPr/>
        </p:nvSpPr>
        <p:spPr>
          <a:xfrm>
            <a:off x="463805" y="1062574"/>
            <a:ext cx="11264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/>
              <a:t>  2025. gada III. ceturkšņa Ieņēmumi no maksas pakalpojumiem sadalījumā pa mēnešiem</a:t>
            </a:r>
          </a:p>
          <a:p>
            <a:pPr algn="ctr"/>
            <a:endParaRPr lang="lv-LV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16636D-4823-4C16-823B-05A36B0BF4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587847"/>
              </p:ext>
            </p:extLst>
          </p:nvPr>
        </p:nvGraphicFramePr>
        <p:xfrm>
          <a:off x="1026160" y="1473200"/>
          <a:ext cx="10464801" cy="416614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11676">
                  <a:extLst>
                    <a:ext uri="{9D8B030D-6E8A-4147-A177-3AD203B41FA5}">
                      <a16:colId xmlns:a16="http://schemas.microsoft.com/office/drawing/2014/main" val="2732328509"/>
                    </a:ext>
                  </a:extLst>
                </a:gridCol>
                <a:gridCol w="2435580">
                  <a:extLst>
                    <a:ext uri="{9D8B030D-6E8A-4147-A177-3AD203B41FA5}">
                      <a16:colId xmlns:a16="http://schemas.microsoft.com/office/drawing/2014/main" val="2102010417"/>
                    </a:ext>
                  </a:extLst>
                </a:gridCol>
                <a:gridCol w="419574">
                  <a:extLst>
                    <a:ext uri="{9D8B030D-6E8A-4147-A177-3AD203B41FA5}">
                      <a16:colId xmlns:a16="http://schemas.microsoft.com/office/drawing/2014/main" val="3031263223"/>
                    </a:ext>
                  </a:extLst>
                </a:gridCol>
                <a:gridCol w="1032450">
                  <a:extLst>
                    <a:ext uri="{9D8B030D-6E8A-4147-A177-3AD203B41FA5}">
                      <a16:colId xmlns:a16="http://schemas.microsoft.com/office/drawing/2014/main" val="416959688"/>
                    </a:ext>
                  </a:extLst>
                </a:gridCol>
                <a:gridCol w="523046">
                  <a:extLst>
                    <a:ext uri="{9D8B030D-6E8A-4147-A177-3AD203B41FA5}">
                      <a16:colId xmlns:a16="http://schemas.microsoft.com/office/drawing/2014/main" val="301151113"/>
                    </a:ext>
                  </a:extLst>
                </a:gridCol>
                <a:gridCol w="497349">
                  <a:extLst>
                    <a:ext uri="{9D8B030D-6E8A-4147-A177-3AD203B41FA5}">
                      <a16:colId xmlns:a16="http://schemas.microsoft.com/office/drawing/2014/main" val="1305313441"/>
                    </a:ext>
                  </a:extLst>
                </a:gridCol>
                <a:gridCol w="532143">
                  <a:extLst>
                    <a:ext uri="{9D8B030D-6E8A-4147-A177-3AD203B41FA5}">
                      <a16:colId xmlns:a16="http://schemas.microsoft.com/office/drawing/2014/main" val="3209644800"/>
                    </a:ext>
                  </a:extLst>
                </a:gridCol>
                <a:gridCol w="624245">
                  <a:extLst>
                    <a:ext uri="{9D8B030D-6E8A-4147-A177-3AD203B41FA5}">
                      <a16:colId xmlns:a16="http://schemas.microsoft.com/office/drawing/2014/main" val="163284971"/>
                    </a:ext>
                  </a:extLst>
                </a:gridCol>
                <a:gridCol w="644712">
                  <a:extLst>
                    <a:ext uri="{9D8B030D-6E8A-4147-A177-3AD203B41FA5}">
                      <a16:colId xmlns:a16="http://schemas.microsoft.com/office/drawing/2014/main" val="3145377447"/>
                    </a:ext>
                  </a:extLst>
                </a:gridCol>
                <a:gridCol w="562844">
                  <a:extLst>
                    <a:ext uri="{9D8B030D-6E8A-4147-A177-3AD203B41FA5}">
                      <a16:colId xmlns:a16="http://schemas.microsoft.com/office/drawing/2014/main" val="3595959017"/>
                    </a:ext>
                  </a:extLst>
                </a:gridCol>
                <a:gridCol w="521910">
                  <a:extLst>
                    <a:ext uri="{9D8B030D-6E8A-4147-A177-3AD203B41FA5}">
                      <a16:colId xmlns:a16="http://schemas.microsoft.com/office/drawing/2014/main" val="4030190632"/>
                    </a:ext>
                  </a:extLst>
                </a:gridCol>
                <a:gridCol w="532143">
                  <a:extLst>
                    <a:ext uri="{9D8B030D-6E8A-4147-A177-3AD203B41FA5}">
                      <a16:colId xmlns:a16="http://schemas.microsoft.com/office/drawing/2014/main" val="2497095248"/>
                    </a:ext>
                  </a:extLst>
                </a:gridCol>
                <a:gridCol w="552610">
                  <a:extLst>
                    <a:ext uri="{9D8B030D-6E8A-4147-A177-3AD203B41FA5}">
                      <a16:colId xmlns:a16="http://schemas.microsoft.com/office/drawing/2014/main" val="2101425488"/>
                    </a:ext>
                  </a:extLst>
                </a:gridCol>
                <a:gridCol w="532143">
                  <a:extLst>
                    <a:ext uri="{9D8B030D-6E8A-4147-A177-3AD203B41FA5}">
                      <a16:colId xmlns:a16="http://schemas.microsoft.com/office/drawing/2014/main" val="1925223167"/>
                    </a:ext>
                  </a:extLst>
                </a:gridCol>
                <a:gridCol w="542376">
                  <a:extLst>
                    <a:ext uri="{9D8B030D-6E8A-4147-A177-3AD203B41FA5}">
                      <a16:colId xmlns:a16="http://schemas.microsoft.com/office/drawing/2014/main" val="134757046"/>
                    </a:ext>
                  </a:extLst>
                </a:gridCol>
              </a:tblGrid>
              <a:tr h="293248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Ieņēmumu un izdevumu no maksas pakalpojumiem sadalījums pa mēnešiem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mēnesis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I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II            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III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IV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V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VI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VII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VIII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IX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5176538"/>
                  </a:ext>
                </a:extLst>
              </a:tr>
              <a:tr h="218526">
                <a:tc gridSpan="4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kopā: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16 528,49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1 603,93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738,40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2 032,34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1 349,23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1 205,92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1 457,65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6 425,86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824,17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890,99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724457"/>
                  </a:ext>
                </a:extLst>
              </a:tr>
              <a:tr h="52164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KK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Nosaukums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Cena (EUR)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Mērvienība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kopā: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16 263,41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1 603,93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738,40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2 032,34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1 349,23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1 205,92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1 457,65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6 425,86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824,17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u="none" strike="noStrike">
                          <a:effectLst/>
                        </a:rPr>
                        <a:t>890,99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65469773"/>
                  </a:ext>
                </a:extLst>
              </a:tr>
              <a:tr h="140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2135911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 dirty="0">
                          <a:effectLst/>
                        </a:rPr>
                        <a:t>noslēguma pārbaudījums, kārtējais pārbaudījums, referāts 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12,90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viens pārbaudījums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SKAITS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526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80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55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69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44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65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68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78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14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53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856240"/>
                  </a:ext>
                </a:extLst>
              </a:tr>
              <a:tr h="1339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SUMMA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6 785,40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1 032,00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709,50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890,10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567,60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838,50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877,20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1 006,20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180,60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683,70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54626674"/>
                  </a:ext>
                </a:extLst>
              </a:tr>
              <a:tr h="1297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atkārtota mācību kursa apguve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28,82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viens kredītpunkts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9323439"/>
                  </a:ext>
                </a:extLst>
              </a:tr>
              <a:tr h="1339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SUMMA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86,46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86,46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3806736"/>
                  </a:ext>
                </a:extLst>
              </a:tr>
              <a:tr h="140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pieteikšanās dokumentu pieņemšana un reģistrēšana pilna vai nepilna laika studijām/ mācībām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15,16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viens reflektants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422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348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40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36061312"/>
                  </a:ext>
                </a:extLst>
              </a:tr>
              <a:tr h="40325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SUMMA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6 397,52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469,96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45,48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5 275,68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606,40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7838729"/>
                  </a:ext>
                </a:extLst>
              </a:tr>
              <a:tr h="140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2137932, 2137933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kopēšanas un printēšanas pakalpojumi (A4 formāts)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0,10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viena lapa bez PVN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2986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649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289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114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366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296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732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328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8341510"/>
                  </a:ext>
                </a:extLst>
              </a:tr>
              <a:tr h="1339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SUMMA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298,60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64,90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28,90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11,40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36,60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29,60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73,20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32,80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0,10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21,10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72521654"/>
                  </a:ext>
                </a:extLst>
              </a:tr>
              <a:tr h="2114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2135941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profesionālās pilnveides izglītības programmu nodarbību vadīšana Rīgā (20 personu mācību grupa)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66,52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viena akadēmiskā stunda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35,40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17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11,20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4,80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2,4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22743"/>
                  </a:ext>
                </a:extLst>
              </a:tr>
              <a:tr h="21147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SUMMA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2354,82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1130,84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745,03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319,30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159,65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1511385"/>
                  </a:ext>
                </a:extLst>
              </a:tr>
              <a:tr h="2185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2135951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iesniegto dokumentu izvērtēšana un lēmuma sagatavošana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81,21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viens lēmums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86485524"/>
                  </a:ext>
                </a:extLst>
              </a:tr>
              <a:tr h="1339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SUMMA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81,21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81,21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68140175"/>
                  </a:ext>
                </a:extLst>
              </a:tr>
              <a:tr h="2185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Pieteikšanās dokumentu pieņemšana un reģistrēšana pilna vai nepilna laika studijām vēlākos studiju posmos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37,07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viens reflektants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4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1858626"/>
                  </a:ext>
                </a:extLst>
              </a:tr>
              <a:tr h="20442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SUMMA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148,28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37,07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74,14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37,07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068904"/>
                  </a:ext>
                </a:extLst>
              </a:tr>
              <a:tr h="140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2137941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>
                          <a:effectLst/>
                        </a:rPr>
                        <a:t>Akadēmiskās izziņas sagatavošana un izsniegšana 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18,52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1 izziņa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6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3488034"/>
                  </a:ext>
                </a:extLst>
              </a:tr>
              <a:tr h="1339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>
                          <a:effectLst/>
                        </a:rPr>
                        <a:t>SUMMA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111,12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18,52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37,04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37,04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18,52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5945781"/>
                  </a:ext>
                </a:extLst>
              </a:tr>
              <a:tr h="140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21359703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900" u="none" strike="noStrike" dirty="0">
                          <a:effectLst/>
                        </a:rPr>
                        <a:t>1 personas novērtēšana/3 personu grupā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88,36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viena persona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SKAITS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3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 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80701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u="none" strike="noStrike" dirty="0">
                          <a:effectLst/>
                        </a:rPr>
                        <a:t>SUMMA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265,08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265,08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>
                          <a:effectLst/>
                        </a:rPr>
                        <a:t>0,00</a:t>
                      </a:r>
                      <a:endParaRPr lang="lv-LV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u="none" strike="noStrike" dirty="0">
                          <a:effectLst/>
                        </a:rPr>
                        <a:t>0,00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613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39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397</Words>
  <Application>Microsoft Office PowerPoint</Application>
  <PresentationFormat>Widescreen</PresentationFormat>
  <Paragraphs>272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LR IEM IC Zemgale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Grišāne</dc:creator>
  <cp:lastModifiedBy>Rolands Zariņš</cp:lastModifiedBy>
  <cp:revision>34</cp:revision>
  <cp:lastPrinted>2025-02-21T06:42:07Z</cp:lastPrinted>
  <dcterms:created xsi:type="dcterms:W3CDTF">2022-12-11T18:49:15Z</dcterms:created>
  <dcterms:modified xsi:type="dcterms:W3CDTF">2025-11-26T17:40:20Z</dcterms:modified>
</cp:coreProperties>
</file>