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6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834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482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88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406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7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5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352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15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43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436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07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2E0B5A-CBF0-4C52-AEAA-18F6D99A0113}"/>
              </a:ext>
            </a:extLst>
          </p:cNvPr>
          <p:cNvSpPr txBox="1"/>
          <p:nvPr/>
        </p:nvSpPr>
        <p:spPr>
          <a:xfrm>
            <a:off x="463805" y="1062574"/>
            <a:ext cx="112643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dirty="0"/>
              <a:t>  2025. gada II. ceturkšņa Ieņēmumi no maksas pakalpojumiem sadalījumā pa mēnešiem</a:t>
            </a:r>
          </a:p>
          <a:p>
            <a:pPr algn="ctr"/>
            <a:endParaRPr lang="lv-LV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C010FF-BDEE-470C-B444-0EC4DA517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258209"/>
              </p:ext>
            </p:extLst>
          </p:nvPr>
        </p:nvGraphicFramePr>
        <p:xfrm>
          <a:off x="1322530" y="1547445"/>
          <a:ext cx="9546939" cy="405995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08731">
                  <a:extLst>
                    <a:ext uri="{9D8B030D-6E8A-4147-A177-3AD203B41FA5}">
                      <a16:colId xmlns:a16="http://schemas.microsoft.com/office/drawing/2014/main" val="2729597081"/>
                    </a:ext>
                  </a:extLst>
                </a:gridCol>
                <a:gridCol w="2409514">
                  <a:extLst>
                    <a:ext uri="{9D8B030D-6E8A-4147-A177-3AD203B41FA5}">
                      <a16:colId xmlns:a16="http://schemas.microsoft.com/office/drawing/2014/main" val="3308109919"/>
                    </a:ext>
                  </a:extLst>
                </a:gridCol>
                <a:gridCol w="417616">
                  <a:extLst>
                    <a:ext uri="{9D8B030D-6E8A-4147-A177-3AD203B41FA5}">
                      <a16:colId xmlns:a16="http://schemas.microsoft.com/office/drawing/2014/main" val="2322185669"/>
                    </a:ext>
                  </a:extLst>
                </a:gridCol>
                <a:gridCol w="1116173">
                  <a:extLst>
                    <a:ext uri="{9D8B030D-6E8A-4147-A177-3AD203B41FA5}">
                      <a16:colId xmlns:a16="http://schemas.microsoft.com/office/drawing/2014/main" val="169900531"/>
                    </a:ext>
                  </a:extLst>
                </a:gridCol>
                <a:gridCol w="531510">
                  <a:extLst>
                    <a:ext uri="{9D8B030D-6E8A-4147-A177-3AD203B41FA5}">
                      <a16:colId xmlns:a16="http://schemas.microsoft.com/office/drawing/2014/main" val="615220642"/>
                    </a:ext>
                  </a:extLst>
                </a:gridCol>
                <a:gridCol w="615034">
                  <a:extLst>
                    <a:ext uri="{9D8B030D-6E8A-4147-A177-3AD203B41FA5}">
                      <a16:colId xmlns:a16="http://schemas.microsoft.com/office/drawing/2014/main" val="1234272449"/>
                    </a:ext>
                  </a:extLst>
                </a:gridCol>
                <a:gridCol w="526448">
                  <a:extLst>
                    <a:ext uri="{9D8B030D-6E8A-4147-A177-3AD203B41FA5}">
                      <a16:colId xmlns:a16="http://schemas.microsoft.com/office/drawing/2014/main" val="3148004934"/>
                    </a:ext>
                  </a:extLst>
                </a:gridCol>
                <a:gridCol w="617564">
                  <a:extLst>
                    <a:ext uri="{9D8B030D-6E8A-4147-A177-3AD203B41FA5}">
                      <a16:colId xmlns:a16="http://schemas.microsoft.com/office/drawing/2014/main" val="1732084873"/>
                    </a:ext>
                  </a:extLst>
                </a:gridCol>
                <a:gridCol w="637813">
                  <a:extLst>
                    <a:ext uri="{9D8B030D-6E8A-4147-A177-3AD203B41FA5}">
                      <a16:colId xmlns:a16="http://schemas.microsoft.com/office/drawing/2014/main" val="3680951172"/>
                    </a:ext>
                  </a:extLst>
                </a:gridCol>
                <a:gridCol w="566944">
                  <a:extLst>
                    <a:ext uri="{9D8B030D-6E8A-4147-A177-3AD203B41FA5}">
                      <a16:colId xmlns:a16="http://schemas.microsoft.com/office/drawing/2014/main" val="2589759327"/>
                    </a:ext>
                  </a:extLst>
                </a:gridCol>
                <a:gridCol w="516324">
                  <a:extLst>
                    <a:ext uri="{9D8B030D-6E8A-4147-A177-3AD203B41FA5}">
                      <a16:colId xmlns:a16="http://schemas.microsoft.com/office/drawing/2014/main" val="611305871"/>
                    </a:ext>
                  </a:extLst>
                </a:gridCol>
                <a:gridCol w="536572">
                  <a:extLst>
                    <a:ext uri="{9D8B030D-6E8A-4147-A177-3AD203B41FA5}">
                      <a16:colId xmlns:a16="http://schemas.microsoft.com/office/drawing/2014/main" val="1317972815"/>
                    </a:ext>
                  </a:extLst>
                </a:gridCol>
                <a:gridCol w="546696">
                  <a:extLst>
                    <a:ext uri="{9D8B030D-6E8A-4147-A177-3AD203B41FA5}">
                      <a16:colId xmlns:a16="http://schemas.microsoft.com/office/drawing/2014/main" val="2716023095"/>
                    </a:ext>
                  </a:extLst>
                </a:gridCol>
              </a:tblGrid>
              <a:tr h="314609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Ieņēmumu un izdevumu no maksas pakalpojumiem sadalījums pa mēnešiem</a:t>
                      </a:r>
                      <a:endParaRPr lang="lv-LV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 dirty="0">
                          <a:effectLst/>
                        </a:rPr>
                        <a:t>mēnesis</a:t>
                      </a:r>
                      <a:endParaRPr lang="lv-LV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I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II             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III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IV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V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VI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700" u="none" strike="noStrike">
                          <a:effectLst/>
                        </a:rPr>
                        <a:t>VII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6196623"/>
                  </a:ext>
                </a:extLst>
              </a:tr>
              <a:tr h="232211">
                <a:tc gridSpan="4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kopā: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14 813,33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1 603,93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738,40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2 032,34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1 349,23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1 205,92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1 457,65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6 425,86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0837017"/>
                  </a:ext>
                </a:extLst>
              </a:tr>
              <a:tr h="419478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1. Maksas pakalpojumi saskaņā ar Nr.791 "Profesionālās izglītības iestāžu un eksaminācijas centru maksas pakalpojumu cenrādis" spēkā no 01.01.2014. un  saskaņā ar Ministru kabineta 03.05.2018. </a:t>
                      </a:r>
                      <a:r>
                        <a:rPr lang="lv-LV" sz="700" u="none" strike="noStrike">
                          <a:effectLst/>
                        </a:rPr>
                        <a:t>noteikumiem Nr.256 "Valsts policijas koledžas maksas pakalpojumu cenrādis" 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655648"/>
                  </a:ext>
                </a:extLst>
              </a:tr>
              <a:tr h="55431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KK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Nosaukums</a:t>
                      </a:r>
                      <a:endParaRPr lang="lv-LV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Cena (EUR)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Mērvienība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kopā: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14 548,25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1 603,93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738,40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2 032,34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1 349,23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1 205,92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1 457,65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6 425,86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14331443"/>
                  </a:ext>
                </a:extLst>
              </a:tr>
              <a:tr h="1498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2135911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noslēguma pārbaudījums, kārtējais pārbaudījums, referāts 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12,90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viens pārbaudījums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459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80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55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69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44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65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68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78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1912128"/>
                  </a:ext>
                </a:extLst>
              </a:tr>
              <a:tr h="14232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5 921,10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1 032,00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709,50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890,10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567,60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838,50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877,20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1 006,20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0323038"/>
                  </a:ext>
                </a:extLst>
              </a:tr>
              <a:tr h="1498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213593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pieteikšanās dokumentu pieņemšana un reģistrēšana pilna vai nepilna laika studijām/ mācībām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15,16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viens reflektants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382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31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348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8076065"/>
                  </a:ext>
                </a:extLst>
              </a:tr>
              <a:tr h="32209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5 791,12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469,96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45,48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5 275,68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6078281"/>
                  </a:ext>
                </a:extLst>
              </a:tr>
              <a:tr h="1498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2137932, 2137933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kopēšanas un printēšanas pakalpojumi (A4 formāts) 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0,10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viena lapa bez PVN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2774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649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289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114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366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296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732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328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8170944"/>
                  </a:ext>
                </a:extLst>
              </a:tr>
              <a:tr h="14232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277,40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64,90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28,90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11,40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36,60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29,60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73,20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32,80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6183227"/>
                  </a:ext>
                </a:extLst>
              </a:tr>
              <a:tr h="2247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2135941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profesionālās pilnveides izglītības programmu nodarbību vadīšana Rīgā (20 personu mācību grupa) 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66,52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viena akadēmiskā stunda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35,40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17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11,20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4,80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2,4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3361673"/>
                  </a:ext>
                </a:extLst>
              </a:tr>
              <a:tr h="22472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2354,82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1130,84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745,03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319,30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159,65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00520964"/>
                  </a:ext>
                </a:extLst>
              </a:tr>
              <a:tr h="2322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213596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Pieteikšanās dokumentu pieņemšana un reģistrēšana pilna vai nepilna laika studijām vēlākos studiju posmos 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37,07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viens reflektants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249208"/>
                  </a:ext>
                </a:extLst>
              </a:tr>
              <a:tr h="21723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111,21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37,07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74,14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21306268"/>
                  </a:ext>
                </a:extLst>
              </a:tr>
              <a:tr h="1498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2137941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Akadēmiskās izziņas sagatavošana un izsniegšana 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18,52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1 izziņa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5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1534372"/>
                  </a:ext>
                </a:extLst>
              </a:tr>
              <a:tr h="14232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92,60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18,52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37,04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37,04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74081723"/>
                  </a:ext>
                </a:extLst>
              </a:tr>
              <a:tr h="1498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21359703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1 personas novērtēšana/3 personu grupā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88,36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700" u="none" strike="noStrike">
                          <a:effectLst/>
                        </a:rPr>
                        <a:t>viena persona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SKAITS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3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917169"/>
                  </a:ext>
                </a:extLst>
              </a:tr>
              <a:tr h="14232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SUMMA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265,08</a:t>
                      </a:r>
                      <a:endParaRPr lang="lv-LV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 </a:t>
                      </a:r>
                      <a:endParaRPr lang="lv-LV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 </a:t>
                      </a:r>
                      <a:endParaRPr lang="lv-LV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265,08</a:t>
                      </a:r>
                      <a:endParaRPr lang="lv-LV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 dirty="0">
                          <a:effectLst/>
                        </a:rPr>
                        <a:t> </a:t>
                      </a:r>
                      <a:endParaRPr lang="lv-LV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74546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39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344</Words>
  <Application>Microsoft Office PowerPoint</Application>
  <PresentationFormat>Widescreen</PresentationFormat>
  <Paragraphs>187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LR IEM IC Zemgale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Iveta Grišāne</dc:creator>
  <cp:lastModifiedBy>Rolands Zariņš</cp:lastModifiedBy>
  <cp:revision>31</cp:revision>
  <cp:lastPrinted>2025-02-21T06:42:07Z</cp:lastPrinted>
  <dcterms:created xsi:type="dcterms:W3CDTF">2022-12-11T18:49:15Z</dcterms:created>
  <dcterms:modified xsi:type="dcterms:W3CDTF">2025-08-12T18:56:05Z</dcterms:modified>
</cp:coreProperties>
</file>