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</p:sldIdLst>
  <p:sldSz cx="12192000" cy="6858000"/>
  <p:notesSz cx="7104063" cy="10234613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353" autoAdjust="0"/>
    <p:restoredTop sz="94660"/>
  </p:normalViewPr>
  <p:slideViewPr>
    <p:cSldViewPr snapToGrid="0">
      <p:cViewPr varScale="1">
        <p:scale>
          <a:sx n="74" d="100"/>
          <a:sy n="74" d="100"/>
        </p:scale>
        <p:origin x="66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261C4-BE88-464E-9B7E-CDDD44D184D5}" type="datetimeFigureOut">
              <a:rPr lang="lv-LV" smtClean="0"/>
              <a:t>09.05.2025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ED360-EC78-4A08-97B3-E826312C4B5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37688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261C4-BE88-464E-9B7E-CDDD44D184D5}" type="datetimeFigureOut">
              <a:rPr lang="lv-LV" smtClean="0"/>
              <a:t>09.05.2025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ED360-EC78-4A08-97B3-E826312C4B5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9283452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261C4-BE88-464E-9B7E-CDDD44D184D5}" type="datetimeFigureOut">
              <a:rPr lang="lv-LV" smtClean="0"/>
              <a:t>09.05.2025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ED360-EC78-4A08-97B3-E826312C4B5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8248214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261C4-BE88-464E-9B7E-CDDD44D184D5}" type="datetimeFigureOut">
              <a:rPr lang="lv-LV" smtClean="0"/>
              <a:t>09.05.2025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ED360-EC78-4A08-97B3-E826312C4B5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038827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261C4-BE88-464E-9B7E-CDDD44D184D5}" type="datetimeFigureOut">
              <a:rPr lang="lv-LV" smtClean="0"/>
              <a:t>09.05.2025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ED360-EC78-4A08-97B3-E826312C4B5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994069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261C4-BE88-464E-9B7E-CDDD44D184D5}" type="datetimeFigureOut">
              <a:rPr lang="lv-LV" smtClean="0"/>
              <a:t>09.05.2025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ED360-EC78-4A08-97B3-E826312C4B5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887569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261C4-BE88-464E-9B7E-CDDD44D184D5}" type="datetimeFigureOut">
              <a:rPr lang="lv-LV" smtClean="0"/>
              <a:t>09.05.2025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ED360-EC78-4A08-97B3-E826312C4B5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2115658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261C4-BE88-464E-9B7E-CDDD44D184D5}" type="datetimeFigureOut">
              <a:rPr lang="lv-LV" smtClean="0"/>
              <a:t>09.05.2025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ED360-EC78-4A08-97B3-E826312C4B5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4235289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261C4-BE88-464E-9B7E-CDDD44D184D5}" type="datetimeFigureOut">
              <a:rPr lang="lv-LV" smtClean="0"/>
              <a:t>09.05.2025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ED360-EC78-4A08-97B3-E826312C4B5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551504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261C4-BE88-464E-9B7E-CDDD44D184D5}" type="datetimeFigureOut">
              <a:rPr lang="lv-LV" smtClean="0"/>
              <a:t>09.05.2025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ED360-EC78-4A08-97B3-E826312C4B5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294304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261C4-BE88-464E-9B7E-CDDD44D184D5}" type="datetimeFigureOut">
              <a:rPr lang="lv-LV" smtClean="0"/>
              <a:t>09.05.2025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ED360-EC78-4A08-97B3-E826312C4B5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384362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9261C4-BE88-464E-9B7E-CDDD44D184D5}" type="datetimeFigureOut">
              <a:rPr lang="lv-LV" smtClean="0"/>
              <a:t>09.05.2025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BED360-EC78-4A08-97B3-E826312C4B5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3607393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EF2FAEF8-CFC3-46CA-9D72-6A1514B4B5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5754594"/>
              </p:ext>
            </p:extLst>
          </p:nvPr>
        </p:nvGraphicFramePr>
        <p:xfrm>
          <a:off x="975901" y="1574612"/>
          <a:ext cx="10240197" cy="3904745"/>
        </p:xfrm>
        <a:graphic>
          <a:graphicData uri="http://schemas.openxmlformats.org/drawingml/2006/table">
            <a:tbl>
              <a:tblPr firstRow="1" firstCol="1" bandRow="1">
                <a:tableStyleId>{69C7853C-536D-4A76-A0AE-DD22124D55A5}</a:tableStyleId>
              </a:tblPr>
              <a:tblGrid>
                <a:gridCol w="1357852">
                  <a:extLst>
                    <a:ext uri="{9D8B030D-6E8A-4147-A177-3AD203B41FA5}">
                      <a16:colId xmlns:a16="http://schemas.microsoft.com/office/drawing/2014/main" val="544456393"/>
                    </a:ext>
                  </a:extLst>
                </a:gridCol>
                <a:gridCol w="1636461">
                  <a:extLst>
                    <a:ext uri="{9D8B030D-6E8A-4147-A177-3AD203B41FA5}">
                      <a16:colId xmlns:a16="http://schemas.microsoft.com/office/drawing/2014/main" val="2764340009"/>
                    </a:ext>
                  </a:extLst>
                </a:gridCol>
                <a:gridCol w="1091307">
                  <a:extLst>
                    <a:ext uri="{9D8B030D-6E8A-4147-A177-3AD203B41FA5}">
                      <a16:colId xmlns:a16="http://schemas.microsoft.com/office/drawing/2014/main" val="3824606197"/>
                    </a:ext>
                  </a:extLst>
                </a:gridCol>
                <a:gridCol w="1341756">
                  <a:extLst>
                    <a:ext uri="{9D8B030D-6E8A-4147-A177-3AD203B41FA5}">
                      <a16:colId xmlns:a16="http://schemas.microsoft.com/office/drawing/2014/main" val="4234016478"/>
                    </a:ext>
                  </a:extLst>
                </a:gridCol>
                <a:gridCol w="1341756">
                  <a:extLst>
                    <a:ext uri="{9D8B030D-6E8A-4147-A177-3AD203B41FA5}">
                      <a16:colId xmlns:a16="http://schemas.microsoft.com/office/drawing/2014/main" val="317881439"/>
                    </a:ext>
                  </a:extLst>
                </a:gridCol>
                <a:gridCol w="1207983">
                  <a:extLst>
                    <a:ext uri="{9D8B030D-6E8A-4147-A177-3AD203B41FA5}">
                      <a16:colId xmlns:a16="http://schemas.microsoft.com/office/drawing/2014/main" val="4176342595"/>
                    </a:ext>
                  </a:extLst>
                </a:gridCol>
                <a:gridCol w="1176804">
                  <a:extLst>
                    <a:ext uri="{9D8B030D-6E8A-4147-A177-3AD203B41FA5}">
                      <a16:colId xmlns:a16="http://schemas.microsoft.com/office/drawing/2014/main" val="3424422569"/>
                    </a:ext>
                  </a:extLst>
                </a:gridCol>
                <a:gridCol w="1086278">
                  <a:extLst>
                    <a:ext uri="{9D8B030D-6E8A-4147-A177-3AD203B41FA5}">
                      <a16:colId xmlns:a16="http://schemas.microsoft.com/office/drawing/2014/main" val="1775165566"/>
                    </a:ext>
                  </a:extLst>
                </a:gridCol>
              </a:tblGrid>
              <a:tr h="397063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 dirty="0">
                          <a:effectLst/>
                        </a:rPr>
                        <a:t>Klasifikācijas kods</a:t>
                      </a:r>
                      <a:endParaRPr lang="lv-LV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7082" marR="97082" marT="48541" marB="48541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 dirty="0">
                          <a:effectLst/>
                        </a:rPr>
                        <a:t>Posteņa nosaukums</a:t>
                      </a:r>
                      <a:endParaRPr lang="lv-LV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7082" marR="97082" marT="48541" marB="48541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 dirty="0">
                          <a:effectLst/>
                        </a:rPr>
                        <a:t>Plāns gadam ar izmaiņām</a:t>
                      </a:r>
                      <a:endParaRPr lang="lv-LV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7082" marR="97082" marT="48541" marB="48541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 dirty="0">
                          <a:effectLst/>
                        </a:rPr>
                        <a:t>Budžeta izpilde</a:t>
                      </a:r>
                      <a:endParaRPr lang="lv-LV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7082" marR="97082" marT="48541" marB="48541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 dirty="0">
                          <a:effectLst/>
                        </a:rPr>
                        <a:t> Izmaiņas pret iepriekšējo pārskata periodu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lv-LV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091" marR="41091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 dirty="0">
                          <a:effectLst/>
                        </a:rPr>
                        <a:t> Izmaiņas pret iepriekšējo pārskata periodu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 dirty="0">
                          <a:effectLst/>
                        </a:rPr>
                        <a:t>%</a:t>
                      </a:r>
                      <a:endParaRPr lang="lv-LV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091" marR="41091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Atlikums</a:t>
                      </a:r>
                    </a:p>
                  </a:txBody>
                  <a:tcPr marL="97082" marR="97082" marT="48541" marB="48541" anchor="ctr"/>
                </a:tc>
                <a:extLst>
                  <a:ext uri="{0D108BD9-81ED-4DB2-BD59-A6C34878D82A}">
                    <a16:rowId xmlns:a16="http://schemas.microsoft.com/office/drawing/2014/main" val="2332147312"/>
                  </a:ext>
                </a:extLst>
              </a:tr>
              <a:tr h="219518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</a:rPr>
                        <a:t>pārskata periodā</a:t>
                      </a:r>
                      <a:endParaRPr lang="lv-LV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99" marR="469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</a:rPr>
                        <a:t>iepriekšējā pārskata periodā</a:t>
                      </a:r>
                      <a:endParaRPr lang="lv-LV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99" marR="46999" marT="0" marB="0" anchor="ctr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" dirty="0">
                          <a:effectLst/>
                        </a:rPr>
                        <a:t> </a:t>
                      </a:r>
                      <a:endParaRPr lang="lv-LV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03" marR="38703" marT="0" marB="0" anchor="ctr"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600" dirty="0">
                          <a:effectLst/>
                        </a:rPr>
                        <a:t>%</a:t>
                      </a:r>
                      <a:endParaRPr lang="lv-LV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03" marR="38703" marT="0" marB="0" anchor="ctr"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5304246"/>
                  </a:ext>
                </a:extLst>
              </a:tr>
              <a:tr h="17785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</a:rPr>
                        <a:t>A</a:t>
                      </a:r>
                      <a:endParaRPr lang="lv-LV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99" marR="469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 dirty="0">
                          <a:effectLst/>
                        </a:rPr>
                        <a:t>B</a:t>
                      </a:r>
                      <a:endParaRPr lang="lv-LV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99" marR="469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</a:rPr>
                        <a:t>2</a:t>
                      </a:r>
                      <a:endParaRPr lang="lv-LV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99" marR="469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</a:rPr>
                        <a:t>3</a:t>
                      </a:r>
                      <a:endParaRPr lang="lv-LV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99" marR="469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</a:rPr>
                        <a:t>4</a:t>
                      </a:r>
                      <a:endParaRPr lang="lv-LV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99" marR="469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</a:rPr>
                        <a:t>(3.-4.)</a:t>
                      </a:r>
                      <a:endParaRPr lang="lv-LV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99" marR="4699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 dirty="0">
                          <a:effectLst/>
                        </a:rPr>
                        <a:t> </a:t>
                      </a:r>
                      <a:endParaRPr lang="lv-LV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99" marR="469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 dirty="0">
                          <a:effectLst/>
                        </a:rPr>
                        <a:t>(2.-3.)</a:t>
                      </a:r>
                      <a:endParaRPr lang="lv-LV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99" marR="46999" marT="0" marB="0" anchor="ctr"/>
                </a:tc>
                <a:extLst>
                  <a:ext uri="{0D108BD9-81ED-4DB2-BD59-A6C34878D82A}">
                    <a16:rowId xmlns:a16="http://schemas.microsoft.com/office/drawing/2014/main" val="930888749"/>
                  </a:ext>
                </a:extLst>
              </a:tr>
              <a:tr h="41383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</a:rPr>
                        <a:t>I.</a:t>
                      </a:r>
                      <a:endParaRPr lang="lv-LV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99" marR="4699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 dirty="0">
                          <a:effectLst/>
                        </a:rPr>
                        <a:t>IEŅĒMUMI KOPĀ</a:t>
                      </a:r>
                      <a:endParaRPr lang="lv-LV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99" marR="469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8 722 365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8 688 002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6 869 306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1 818 696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26,48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34 363,00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17502916"/>
                  </a:ext>
                </a:extLst>
              </a:tr>
              <a:tr h="38870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</a:rPr>
                        <a:t>3</a:t>
                      </a:r>
                      <a:endParaRPr lang="lv-LV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99" marR="4699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 dirty="0">
                          <a:effectLst/>
                        </a:rPr>
                        <a:t>Maksas pakalpojumi un citi pašu ieņēmumi</a:t>
                      </a:r>
                    </a:p>
                  </a:txBody>
                  <a:tcPr marL="46999" marR="46999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lv-LV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39 903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5 540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5 453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87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1.6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34 363,00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43689580"/>
                  </a:ext>
                </a:extLst>
              </a:tr>
              <a:tr h="4394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00" dirty="0">
                          <a:effectLst/>
                        </a:rPr>
                        <a:t>4</a:t>
                      </a:r>
                      <a:endParaRPr lang="lv-LV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99" marR="4699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00">
                          <a:effectLst/>
                        </a:rPr>
                        <a:t>Ārvalstu finanšu palīdzības naudas līdzekļu atlikumu izmaiņas</a:t>
                      </a:r>
                      <a:endParaRPr lang="lv-LV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99" marR="46999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lv-LV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26 574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lv-LV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26 574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lv-LV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7 000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lv-LV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19 574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279,63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24763336"/>
                  </a:ext>
                </a:extLst>
              </a:tr>
              <a:tr h="1631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</a:rPr>
                        <a:t>5</a:t>
                      </a:r>
                      <a:endParaRPr lang="lv-LV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99" marR="4699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</a:rPr>
                        <a:t>Transferti</a:t>
                      </a:r>
                      <a:endParaRPr lang="lv-LV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99" marR="469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4 646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4 646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3 436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1 210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35,22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5977699"/>
                  </a:ext>
                </a:extLst>
              </a:tr>
              <a:tr h="42781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</a:rPr>
                        <a:t>7</a:t>
                      </a:r>
                      <a:endParaRPr lang="lv-LV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99" marR="4699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</a:rPr>
                        <a:t>Dotācija no vispārējiem ieņēmumiem</a:t>
                      </a:r>
                      <a:endParaRPr lang="lv-LV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99" marR="469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8 651 242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8 651 242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6 853 417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1 797 825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26,23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30714118"/>
                  </a:ext>
                </a:extLst>
              </a:tr>
              <a:tr h="18689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</a:rPr>
                        <a:t>II.</a:t>
                      </a:r>
                      <a:endParaRPr lang="lv-LV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99" marR="4699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</a:rPr>
                        <a:t>IZDEVUMI</a:t>
                      </a:r>
                      <a:endParaRPr lang="lv-LV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99" marR="469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8 829 529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2 288 619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1 596 306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692 313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43,37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1 484 786,00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301031747"/>
                  </a:ext>
                </a:extLst>
              </a:tr>
              <a:tr h="17785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</a:rPr>
                        <a:t>1000</a:t>
                      </a:r>
                      <a:endParaRPr lang="lv-LV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99" marR="4699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</a:rPr>
                        <a:t>Atlīdzība</a:t>
                      </a:r>
                      <a:endParaRPr lang="lv-LV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99" marR="469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8 093 884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2 195 863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1 508 648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687 215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45,55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1 481 073,00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59812060"/>
                  </a:ext>
                </a:extLst>
              </a:tr>
              <a:tr h="28281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</a:rPr>
                        <a:t>2000</a:t>
                      </a:r>
                      <a:endParaRPr lang="lv-LV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99" marR="4699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</a:rPr>
                        <a:t>Preces un pakalpojumi</a:t>
                      </a:r>
                      <a:endParaRPr lang="lv-LV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99" marR="469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579 881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91 853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76 349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15 504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20,31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488 028,00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64391818"/>
                  </a:ext>
                </a:extLst>
              </a:tr>
              <a:tr h="2794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</a:rPr>
                        <a:t>6000</a:t>
                      </a:r>
                      <a:endParaRPr lang="lv-LV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99" marR="4699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</a:rPr>
                        <a:t>Sociālie pabalsti</a:t>
                      </a:r>
                      <a:endParaRPr lang="lv-LV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99" marR="469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11 563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1 080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-1 080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-100,00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11 563,00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74953538"/>
                  </a:ext>
                </a:extLst>
              </a:tr>
              <a:tr h="28281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</a:rPr>
                        <a:t>5000</a:t>
                      </a:r>
                      <a:endParaRPr lang="lv-LV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99" marR="4699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</a:rPr>
                        <a:t>Pamatkapitāla veidošana</a:t>
                      </a:r>
                      <a:endParaRPr lang="lv-LV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99" marR="469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30 000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903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10 229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-9 326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-91,17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143 298,00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41461027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3E22C35D-AC2C-4D1D-A9D7-8D3B90107139}"/>
              </a:ext>
            </a:extLst>
          </p:cNvPr>
          <p:cNvSpPr txBox="1"/>
          <p:nvPr/>
        </p:nvSpPr>
        <p:spPr>
          <a:xfrm>
            <a:off x="3396633" y="1112947"/>
            <a:ext cx="68226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400" dirty="0"/>
              <a:t> 2025. gada I ceturkšņa budžeta izpilde pa veidiem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5459816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726</TotalTime>
  <Words>221</Words>
  <Application>Microsoft Office PowerPoint</Application>
  <PresentationFormat>Widescreen</PresentationFormat>
  <Paragraphs>100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>LR IEM IC Zemgale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Iveta Grišāne</dc:creator>
  <cp:lastModifiedBy>Rolands Zariņš</cp:lastModifiedBy>
  <cp:revision>28</cp:revision>
  <cp:lastPrinted>2025-02-21T06:42:07Z</cp:lastPrinted>
  <dcterms:created xsi:type="dcterms:W3CDTF">2022-12-11T18:49:15Z</dcterms:created>
  <dcterms:modified xsi:type="dcterms:W3CDTF">2025-05-09T08:07:27Z</dcterms:modified>
</cp:coreProperties>
</file>