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Lst>
  <p:sldSz cx="12192000" cy="6858000"/>
  <p:notesSz cx="7104063" cy="1023461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74" d="100"/>
          <a:sy n="74" d="100"/>
        </p:scale>
        <p:origin x="6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p:cNvSpPr>
            <a:spLocks noGrp="1"/>
          </p:cNvSpPr>
          <p:nvPr>
            <p:ph type="dt" sz="half" idx="10"/>
          </p:nvPr>
        </p:nvSpPr>
        <p:spPr/>
        <p:txBody>
          <a:bodyPr/>
          <a:lstStyle/>
          <a:p>
            <a:fld id="{D09261C4-BE88-464E-9B7E-CDDD44D184D5}" type="datetimeFigureOut">
              <a:rPr lang="lv-LV" smtClean="0"/>
              <a:t>09.05.2025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137688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D09261C4-BE88-464E-9B7E-CDDD44D184D5}" type="datetimeFigureOut">
              <a:rPr lang="lv-LV" smtClean="0"/>
              <a:t>09.05.2025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2928345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D09261C4-BE88-464E-9B7E-CDDD44D184D5}" type="datetimeFigureOut">
              <a:rPr lang="lv-LV" smtClean="0"/>
              <a:t>09.05.2025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824821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10"/>
          </p:nvPr>
        </p:nvSpPr>
        <p:spPr/>
        <p:txBody>
          <a:bodyPr/>
          <a:lstStyle/>
          <a:p>
            <a:fld id="{D09261C4-BE88-464E-9B7E-CDDD44D184D5}" type="datetimeFigureOut">
              <a:rPr lang="lv-LV" smtClean="0"/>
              <a:t>09.05.2025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160388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9261C4-BE88-464E-9B7E-CDDD44D184D5}" type="datetimeFigureOut">
              <a:rPr lang="lv-LV" smtClean="0"/>
              <a:t>09.05.2025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994069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p:cNvSpPr>
            <a:spLocks noGrp="1"/>
          </p:cNvSpPr>
          <p:nvPr>
            <p:ph type="dt" sz="half" idx="10"/>
          </p:nvPr>
        </p:nvSpPr>
        <p:spPr/>
        <p:txBody>
          <a:bodyPr/>
          <a:lstStyle/>
          <a:p>
            <a:fld id="{D09261C4-BE88-464E-9B7E-CDDD44D184D5}" type="datetimeFigureOut">
              <a:rPr lang="lv-LV" smtClean="0"/>
              <a:t>09.05.2025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488756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p:cNvSpPr>
            <a:spLocks noGrp="1"/>
          </p:cNvSpPr>
          <p:nvPr>
            <p:ph type="dt" sz="half" idx="10"/>
          </p:nvPr>
        </p:nvSpPr>
        <p:spPr/>
        <p:txBody>
          <a:bodyPr/>
          <a:lstStyle/>
          <a:p>
            <a:fld id="{D09261C4-BE88-464E-9B7E-CDDD44D184D5}" type="datetimeFigureOut">
              <a:rPr lang="lv-LV" smtClean="0"/>
              <a:t>09.05.2025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4211565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v-LV"/>
          </a:p>
        </p:txBody>
      </p:sp>
      <p:sp>
        <p:nvSpPr>
          <p:cNvPr id="3" name="Date Placeholder 2"/>
          <p:cNvSpPr>
            <a:spLocks noGrp="1"/>
          </p:cNvSpPr>
          <p:nvPr>
            <p:ph type="dt" sz="half" idx="10"/>
          </p:nvPr>
        </p:nvSpPr>
        <p:spPr/>
        <p:txBody>
          <a:bodyPr/>
          <a:lstStyle/>
          <a:p>
            <a:fld id="{D09261C4-BE88-464E-9B7E-CDDD44D184D5}" type="datetimeFigureOut">
              <a:rPr lang="lv-LV" smtClean="0"/>
              <a:t>09.05.2025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3423528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9261C4-BE88-464E-9B7E-CDDD44D184D5}" type="datetimeFigureOut">
              <a:rPr lang="lv-LV" smtClean="0"/>
              <a:t>09.05.2025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55150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9261C4-BE88-464E-9B7E-CDDD44D184D5}" type="datetimeFigureOut">
              <a:rPr lang="lv-LV" smtClean="0"/>
              <a:t>09.05.2025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3294304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09261C4-BE88-464E-9B7E-CDDD44D184D5}" type="datetimeFigureOut">
              <a:rPr lang="lv-LV" smtClean="0"/>
              <a:t>09.05.2025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5BED360-EC78-4A08-97B3-E826312C4B5F}" type="slidenum">
              <a:rPr lang="lv-LV" smtClean="0"/>
              <a:t>‹#›</a:t>
            </a:fld>
            <a:endParaRPr lang="lv-LV"/>
          </a:p>
        </p:txBody>
      </p:sp>
    </p:spTree>
    <p:extLst>
      <p:ext uri="{BB962C8B-B14F-4D97-AF65-F5344CB8AC3E}">
        <p14:creationId xmlns:p14="http://schemas.microsoft.com/office/powerpoint/2010/main" val="2384362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9261C4-BE88-464E-9B7E-CDDD44D184D5}" type="datetimeFigureOut">
              <a:rPr lang="lv-LV" smtClean="0"/>
              <a:t>09.05.2025</a:t>
            </a:fld>
            <a:endParaRPr lang="lv-LV"/>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ED360-EC78-4A08-97B3-E826312C4B5F}" type="slidenum">
              <a:rPr lang="lv-LV" smtClean="0"/>
              <a:t>‹#›</a:t>
            </a:fld>
            <a:endParaRPr lang="lv-LV"/>
          </a:p>
        </p:txBody>
      </p:sp>
    </p:spTree>
    <p:extLst>
      <p:ext uri="{BB962C8B-B14F-4D97-AF65-F5344CB8AC3E}">
        <p14:creationId xmlns:p14="http://schemas.microsoft.com/office/powerpoint/2010/main" val="1360739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B92E0B5A-CBF0-4C52-AEAA-18F6D99A0113}"/>
              </a:ext>
            </a:extLst>
          </p:cNvPr>
          <p:cNvSpPr txBox="1"/>
          <p:nvPr/>
        </p:nvSpPr>
        <p:spPr>
          <a:xfrm>
            <a:off x="463805" y="1062574"/>
            <a:ext cx="11264387" cy="738664"/>
          </a:xfrm>
          <a:prstGeom prst="rect">
            <a:avLst/>
          </a:prstGeom>
          <a:noFill/>
        </p:spPr>
        <p:txBody>
          <a:bodyPr wrap="square" rtlCol="0">
            <a:spAutoFit/>
          </a:bodyPr>
          <a:lstStyle/>
          <a:p>
            <a:pPr algn="ctr"/>
            <a:r>
              <a:rPr lang="lv-LV" sz="2400" dirty="0"/>
              <a:t>  2025. gada I. ceturkšņa Ieņēmumi no maksas pakalpojumiem sadalījumā pa mēnešiem</a:t>
            </a:r>
          </a:p>
          <a:p>
            <a:pPr algn="ctr"/>
            <a:endParaRPr lang="lv-LV" dirty="0"/>
          </a:p>
        </p:txBody>
      </p:sp>
      <p:graphicFrame>
        <p:nvGraphicFramePr>
          <p:cNvPr id="3" name="Table 2">
            <a:extLst>
              <a:ext uri="{FF2B5EF4-FFF2-40B4-BE49-F238E27FC236}">
                <a16:creationId xmlns:a16="http://schemas.microsoft.com/office/drawing/2014/main" id="{52490FE0-4381-4E40-9E29-A7AD7EE97CA1}"/>
              </a:ext>
            </a:extLst>
          </p:cNvPr>
          <p:cNvGraphicFramePr>
            <a:graphicFrameLocks noGrp="1"/>
          </p:cNvGraphicFramePr>
          <p:nvPr>
            <p:extLst>
              <p:ext uri="{D42A27DB-BD31-4B8C-83A1-F6EECF244321}">
                <p14:modId xmlns:p14="http://schemas.microsoft.com/office/powerpoint/2010/main" val="3869345839"/>
              </p:ext>
            </p:extLst>
          </p:nvPr>
        </p:nvGraphicFramePr>
        <p:xfrm>
          <a:off x="2592957" y="1588607"/>
          <a:ext cx="7006082" cy="4206819"/>
        </p:xfrm>
        <a:graphic>
          <a:graphicData uri="http://schemas.openxmlformats.org/drawingml/2006/table">
            <a:tbl>
              <a:tblPr>
                <a:tableStyleId>{69C7853C-536D-4A76-A0AE-DD22124D55A5}</a:tableStyleId>
              </a:tblPr>
              <a:tblGrid>
                <a:gridCol w="482929">
                  <a:extLst>
                    <a:ext uri="{9D8B030D-6E8A-4147-A177-3AD203B41FA5}">
                      <a16:colId xmlns:a16="http://schemas.microsoft.com/office/drawing/2014/main" val="3634014948"/>
                    </a:ext>
                  </a:extLst>
                </a:gridCol>
                <a:gridCol w="2287308">
                  <a:extLst>
                    <a:ext uri="{9D8B030D-6E8A-4147-A177-3AD203B41FA5}">
                      <a16:colId xmlns:a16="http://schemas.microsoft.com/office/drawing/2014/main" val="982850462"/>
                    </a:ext>
                  </a:extLst>
                </a:gridCol>
                <a:gridCol w="396435">
                  <a:extLst>
                    <a:ext uri="{9D8B030D-6E8A-4147-A177-3AD203B41FA5}">
                      <a16:colId xmlns:a16="http://schemas.microsoft.com/office/drawing/2014/main" val="490048883"/>
                    </a:ext>
                  </a:extLst>
                </a:gridCol>
                <a:gridCol w="1059562">
                  <a:extLst>
                    <a:ext uri="{9D8B030D-6E8A-4147-A177-3AD203B41FA5}">
                      <a16:colId xmlns:a16="http://schemas.microsoft.com/office/drawing/2014/main" val="2816228380"/>
                    </a:ext>
                  </a:extLst>
                </a:gridCol>
                <a:gridCol w="504553">
                  <a:extLst>
                    <a:ext uri="{9D8B030D-6E8A-4147-A177-3AD203B41FA5}">
                      <a16:colId xmlns:a16="http://schemas.microsoft.com/office/drawing/2014/main" val="3418241920"/>
                    </a:ext>
                  </a:extLst>
                </a:gridCol>
                <a:gridCol w="583840">
                  <a:extLst>
                    <a:ext uri="{9D8B030D-6E8A-4147-A177-3AD203B41FA5}">
                      <a16:colId xmlns:a16="http://schemas.microsoft.com/office/drawing/2014/main" val="2048346148"/>
                    </a:ext>
                  </a:extLst>
                </a:gridCol>
                <a:gridCol w="499748">
                  <a:extLst>
                    <a:ext uri="{9D8B030D-6E8A-4147-A177-3AD203B41FA5}">
                      <a16:colId xmlns:a16="http://schemas.microsoft.com/office/drawing/2014/main" val="3558182922"/>
                    </a:ext>
                  </a:extLst>
                </a:gridCol>
                <a:gridCol w="586243">
                  <a:extLst>
                    <a:ext uri="{9D8B030D-6E8A-4147-A177-3AD203B41FA5}">
                      <a16:colId xmlns:a16="http://schemas.microsoft.com/office/drawing/2014/main" val="2160864019"/>
                    </a:ext>
                  </a:extLst>
                </a:gridCol>
                <a:gridCol w="605464">
                  <a:extLst>
                    <a:ext uri="{9D8B030D-6E8A-4147-A177-3AD203B41FA5}">
                      <a16:colId xmlns:a16="http://schemas.microsoft.com/office/drawing/2014/main" val="3464901228"/>
                    </a:ext>
                  </a:extLst>
                </a:gridCol>
              </a:tblGrid>
              <a:tr h="257766">
                <a:tc rowSpan="2" gridSpan="4">
                  <a:txBody>
                    <a:bodyPr/>
                    <a:lstStyle/>
                    <a:p>
                      <a:pPr marL="0" algn="ctr" defTabSz="914400" rtl="0" eaLnBrk="1" fontAlgn="ctr" latinLnBrk="0" hangingPunct="1"/>
                      <a:r>
                        <a:rPr lang="lv-LV" sz="700" u="none" strike="noStrike" kern="1200" dirty="0">
                          <a:solidFill>
                            <a:schemeClr val="dk1"/>
                          </a:solidFill>
                          <a:effectLst/>
                        </a:rPr>
                        <a:t>Ieņēmumu un izdevumu no maksas pakalpojumiem sadalījums pa mēnešiem</a:t>
                      </a:r>
                      <a:endParaRPr lang="lv-LV" sz="700" u="none" strike="noStrike" kern="1200" dirty="0">
                        <a:solidFill>
                          <a:schemeClr val="dk1"/>
                        </a:solidFill>
                        <a:effectLst/>
                        <a:latin typeface="+mn-lt"/>
                        <a:ea typeface="+mn-ea"/>
                        <a:cs typeface="+mn-cs"/>
                      </a:endParaRPr>
                    </a:p>
                  </a:txBody>
                  <a:tcPr marL="0" marR="0" marT="0" marB="0" anchor="ctr"/>
                </a:tc>
                <a:tc rowSpan="2" hMerge="1">
                  <a:txBody>
                    <a:bodyPr/>
                    <a:lstStyle/>
                    <a:p>
                      <a:endParaRPr lang="lv-LV"/>
                    </a:p>
                  </a:txBody>
                  <a:tcPr/>
                </a:tc>
                <a:tc rowSpan="2" hMerge="1">
                  <a:txBody>
                    <a:bodyPr/>
                    <a:lstStyle/>
                    <a:p>
                      <a:endParaRPr lang="lv-LV"/>
                    </a:p>
                  </a:txBody>
                  <a:tcPr/>
                </a:tc>
                <a:tc rowSpan="2" hMerge="1">
                  <a:txBody>
                    <a:bodyPr/>
                    <a:lstStyle/>
                    <a:p>
                      <a:endParaRPr lang="lv-LV"/>
                    </a:p>
                  </a:txBody>
                  <a:tcPr/>
                </a:tc>
                <a:tc gridSpan="2">
                  <a:txBody>
                    <a:bodyPr/>
                    <a:lstStyle/>
                    <a:p>
                      <a:pPr algn="ctr" fontAlgn="b"/>
                      <a:r>
                        <a:rPr lang="lv-LV" sz="700" u="none" strike="noStrike" dirty="0">
                          <a:effectLst/>
                        </a:rPr>
                        <a:t>mēnesis</a:t>
                      </a:r>
                      <a:endParaRPr lang="lv-LV" sz="700" b="1" i="0" u="none" strike="noStrike" dirty="0">
                        <a:solidFill>
                          <a:srgbClr val="000000"/>
                        </a:solidFill>
                        <a:effectLst/>
                        <a:latin typeface="Times New Roman" panose="02020603050405020304" pitchFamily="18" charset="0"/>
                      </a:endParaRPr>
                    </a:p>
                  </a:txBody>
                  <a:tcPr marL="0" marR="0" marT="0" marB="0" anchor="b"/>
                </a:tc>
                <a:tc hMerge="1">
                  <a:txBody>
                    <a:bodyPr/>
                    <a:lstStyle/>
                    <a:p>
                      <a:endParaRPr lang="lv-LV"/>
                    </a:p>
                  </a:txBody>
                  <a:tcPr/>
                </a:tc>
                <a:tc>
                  <a:txBody>
                    <a:bodyPr/>
                    <a:lstStyle/>
                    <a:p>
                      <a:pPr algn="ctr" fontAlgn="b"/>
                      <a:r>
                        <a:rPr lang="lv-LV" sz="700" u="none" strike="noStrike">
                          <a:effectLst/>
                        </a:rPr>
                        <a:t>I</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lv-LV" sz="700" u="none" strike="noStrike">
                          <a:effectLst/>
                        </a:rPr>
                        <a:t>II             </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lv-LV" sz="700" u="none" strike="noStrike">
                          <a:effectLst/>
                        </a:rPr>
                        <a:t>III</a:t>
                      </a:r>
                      <a:endParaRPr lang="lv-LV" sz="700" b="1"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val="2534266944"/>
                  </a:ext>
                </a:extLst>
              </a:tr>
              <a:tr h="163054">
                <a:tc gridSpan="4" vMerge="1">
                  <a:txBody>
                    <a:bodyPr/>
                    <a:lstStyle/>
                    <a:p>
                      <a:endParaRPr lang="lv-LV"/>
                    </a:p>
                  </a:txBody>
                  <a:tcPr/>
                </a:tc>
                <a:tc hMerge="1" vMerge="1">
                  <a:txBody>
                    <a:bodyPr/>
                    <a:lstStyle/>
                    <a:p>
                      <a:endParaRPr lang="lv-LV"/>
                    </a:p>
                  </a:txBody>
                  <a:tcPr/>
                </a:tc>
                <a:tc hMerge="1" vMerge="1">
                  <a:txBody>
                    <a:bodyPr/>
                    <a:lstStyle/>
                    <a:p>
                      <a:endParaRPr lang="lv-LV"/>
                    </a:p>
                  </a:txBody>
                  <a:tcPr/>
                </a:tc>
                <a:tc hMerge="1" vMerge="1">
                  <a:txBody>
                    <a:bodyPr/>
                    <a:lstStyle/>
                    <a:p>
                      <a:endParaRPr lang="lv-LV"/>
                    </a:p>
                  </a:txBody>
                  <a:tcPr/>
                </a:tc>
                <a:tc>
                  <a:txBody>
                    <a:bodyPr/>
                    <a:lstStyle/>
                    <a:p>
                      <a:pPr algn="l" fontAlgn="b"/>
                      <a:r>
                        <a:rPr lang="lv-LV" sz="700" u="none" strike="noStrike">
                          <a:effectLst/>
                        </a:rPr>
                        <a:t>kopā:</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5 723,90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1 603,93</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738,40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2 032,34</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75693786"/>
                  </a:ext>
                </a:extLst>
              </a:tr>
              <a:tr h="343688">
                <a:tc gridSpan="9">
                  <a:txBody>
                    <a:bodyPr/>
                    <a:lstStyle/>
                    <a:p>
                      <a:pPr marL="0" algn="ctr" defTabSz="914400" rtl="0" eaLnBrk="1" fontAlgn="ctr" latinLnBrk="0" hangingPunct="1"/>
                      <a:r>
                        <a:rPr lang="lv-LV" sz="700" u="none" strike="noStrike" kern="1200">
                          <a:solidFill>
                            <a:schemeClr val="dk1"/>
                          </a:solidFill>
                          <a:effectLst/>
                        </a:rPr>
                        <a:t>1. Maksas pakalpojumi saskaņā ar Nr.791 "Profesionālās izglītības iestāžu un eksaminācijas centru maksas pakalpojumu cenrādis" spēkā no 01.01.2014. un  saskaņā ar Ministru kabineta 03.05.2018. noteikumiem Nr.256 "Valsts policijas koledžas maksas pakalpojumu cenrādis" </a:t>
                      </a:r>
                      <a:endParaRPr lang="lv-LV" sz="700" u="none" strike="noStrike" kern="1200">
                        <a:solidFill>
                          <a:schemeClr val="dk1"/>
                        </a:solidFill>
                        <a:effectLst/>
                        <a:latin typeface="+mn-lt"/>
                        <a:ea typeface="+mn-ea"/>
                        <a:cs typeface="+mn-cs"/>
                      </a:endParaRPr>
                    </a:p>
                  </a:txBody>
                  <a:tcPr marL="0" marR="0" marT="0"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041999135"/>
                  </a:ext>
                </a:extLst>
              </a:tr>
              <a:tr h="287255">
                <a:tc>
                  <a:txBody>
                    <a:bodyPr/>
                    <a:lstStyle/>
                    <a:p>
                      <a:pPr algn="ctr" fontAlgn="ctr"/>
                      <a:r>
                        <a:rPr lang="lv-LV" sz="800" u="none" strike="noStrike">
                          <a:effectLst/>
                        </a:rPr>
                        <a:t>KK</a:t>
                      </a:r>
                      <a:endParaRPr lang="lv-LV" sz="8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800" u="none" strike="noStrike">
                          <a:effectLst/>
                        </a:rPr>
                        <a:t>Nosaukums</a:t>
                      </a:r>
                      <a:endParaRPr lang="lv-LV" sz="8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800" u="none" strike="noStrike">
                          <a:effectLst/>
                        </a:rPr>
                        <a:t>Cena (EUR)</a:t>
                      </a:r>
                      <a:endParaRPr lang="lv-LV" sz="800" b="0" i="0" u="none" strike="noStrike">
                        <a:solidFill>
                          <a:srgbClr val="000000"/>
                        </a:solidFill>
                        <a:effectLst/>
                        <a:latin typeface="Times New Roman" panose="02020603050405020304" pitchFamily="18" charset="0"/>
                      </a:endParaRPr>
                    </a:p>
                  </a:txBody>
                  <a:tcPr marL="0" marR="0" marT="0" marB="0" anchor="ctr"/>
                </a:tc>
                <a:tc>
                  <a:txBody>
                    <a:bodyPr/>
                    <a:lstStyle/>
                    <a:p>
                      <a:pPr marL="0" algn="ctr" defTabSz="914400" rtl="0" eaLnBrk="1" fontAlgn="ctr" latinLnBrk="0" hangingPunct="1"/>
                      <a:r>
                        <a:rPr lang="lv-LV" sz="700" u="none" strike="noStrike" kern="1200">
                          <a:solidFill>
                            <a:schemeClr val="dk1"/>
                          </a:solidFill>
                          <a:effectLst/>
                        </a:rPr>
                        <a:t>Mērvienība</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800" u="none" strike="noStrike">
                          <a:effectLst/>
                        </a:rPr>
                        <a:t>kopā:</a:t>
                      </a:r>
                      <a:endParaRPr lang="lv-LV" sz="8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800" u="none" strike="noStrike">
                          <a:effectLst/>
                        </a:rPr>
                        <a:t>5 723,90</a:t>
                      </a:r>
                      <a:endParaRPr lang="lv-LV" sz="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800" u="none" strike="noStrike">
                          <a:effectLst/>
                        </a:rPr>
                        <a:t>1 603,93</a:t>
                      </a:r>
                      <a:endParaRPr lang="lv-LV" sz="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800" u="none" strike="noStrike">
                          <a:effectLst/>
                        </a:rPr>
                        <a:t>738,40</a:t>
                      </a:r>
                      <a:endParaRPr lang="lv-LV" sz="8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800" u="none" strike="noStrike">
                          <a:effectLst/>
                        </a:rPr>
                        <a:t>2 032,34</a:t>
                      </a:r>
                      <a:endParaRPr lang="lv-LV" sz="8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342078154"/>
                  </a:ext>
                </a:extLst>
              </a:tr>
              <a:tr h="122746">
                <a:tc rowSpan="2">
                  <a:txBody>
                    <a:bodyPr/>
                    <a:lstStyle/>
                    <a:p>
                      <a:pPr algn="ctr" fontAlgn="ctr"/>
                      <a:r>
                        <a:rPr lang="lv-LV" sz="700" u="none" strike="noStrike">
                          <a:effectLst/>
                        </a:rPr>
                        <a:t>2135911</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dirty="0">
                          <a:effectLst/>
                        </a:rPr>
                        <a:t>noslēguma pārbaudījums, kārtējais pārbaudījums, referāts </a:t>
                      </a:r>
                      <a:endParaRPr lang="lv-LV" sz="700" b="1" i="0" u="none" strike="noStrike" dirty="0">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12,90</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viens pārbaudījums</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248</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80</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55</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69</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547296475"/>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3 199,20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1 032,00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709,50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890,10</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99656785"/>
                  </a:ext>
                </a:extLst>
              </a:tr>
              <a:tr h="122746">
                <a:tc rowSpan="2">
                  <a:txBody>
                    <a:bodyPr/>
                    <a:lstStyle/>
                    <a:p>
                      <a:pPr algn="ctr" fontAlgn="ctr"/>
                      <a:r>
                        <a:rPr lang="lv-LV" sz="700" u="none" strike="noStrike">
                          <a:effectLst/>
                        </a:rPr>
                        <a:t>2135913</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a:effectLst/>
                        </a:rPr>
                        <a:t>Kvalifikācijas darba recenzēšana</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55,19</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viens pārbaudījums</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00421392"/>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52640301"/>
                  </a:ext>
                </a:extLst>
              </a:tr>
              <a:tr h="122746">
                <a:tc rowSpan="2">
                  <a:txBody>
                    <a:bodyPr/>
                    <a:lstStyle/>
                    <a:p>
                      <a:pPr algn="ctr" fontAlgn="ctr"/>
                      <a:r>
                        <a:rPr lang="lv-LV" sz="700" u="none" strike="noStrike">
                          <a:effectLst/>
                        </a:rPr>
                        <a:t>2135914</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dirty="0">
                          <a:effectLst/>
                        </a:rPr>
                        <a:t>Kvalifikācijas darba aizstāvēšana</a:t>
                      </a:r>
                      <a:endParaRPr lang="lv-LV" sz="700" b="1" i="0" u="none" strike="noStrike" dirty="0">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117,54</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viena aizstāvēšana</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781618855"/>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180304793"/>
                  </a:ext>
                </a:extLst>
              </a:tr>
              <a:tr h="122746">
                <a:tc rowSpan="2">
                  <a:txBody>
                    <a:bodyPr/>
                    <a:lstStyle/>
                    <a:p>
                      <a:pPr algn="ctr" fontAlgn="ctr"/>
                      <a:r>
                        <a:rPr lang="lv-LV" sz="600" u="none" strike="noStrike">
                          <a:effectLst/>
                        </a:rPr>
                        <a:t>21359141</a:t>
                      </a:r>
                      <a:endParaRPr lang="lv-LV" sz="600" b="1" i="0" u="none" strike="noStrike">
                        <a:effectLst/>
                        <a:latin typeface="Times New Roman" panose="02020603050405020304" pitchFamily="18" charset="0"/>
                      </a:endParaRPr>
                    </a:p>
                  </a:txBody>
                  <a:tcPr marL="0" marR="0" marT="0" marB="0" anchor="ctr"/>
                </a:tc>
                <a:tc rowSpan="2">
                  <a:txBody>
                    <a:bodyPr/>
                    <a:lstStyle/>
                    <a:p>
                      <a:pPr algn="l" fontAlgn="ctr"/>
                      <a:r>
                        <a:rPr lang="lv-LV" sz="700" u="none" strike="noStrike" dirty="0">
                          <a:effectLst/>
                        </a:rPr>
                        <a:t>kvalifikācijas eksāmens 1.līm.</a:t>
                      </a:r>
                      <a:endParaRPr lang="lv-LV" sz="700" b="1" i="0" u="none" strike="noStrike" dirty="0">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229,27</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viens pārbaudījums</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62076212"/>
                  </a:ext>
                </a:extLst>
              </a:tr>
              <a:tr h="16619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510232167"/>
                  </a:ext>
                </a:extLst>
              </a:tr>
              <a:tr h="122746">
                <a:tc rowSpan="2">
                  <a:txBody>
                    <a:bodyPr/>
                    <a:lstStyle/>
                    <a:p>
                      <a:pPr algn="ctr" fontAlgn="ctr"/>
                      <a:r>
                        <a:rPr lang="lv-LV" sz="700" u="none" strike="noStrike">
                          <a:effectLst/>
                        </a:rPr>
                        <a:t>213592</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a:effectLst/>
                        </a:rPr>
                        <a:t>atkārtota mācību kursa apguve</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28,82</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viens kredītpunkts</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275477206"/>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83146851"/>
                  </a:ext>
                </a:extLst>
              </a:tr>
              <a:tr h="122746">
                <a:tc rowSpan="2">
                  <a:txBody>
                    <a:bodyPr/>
                    <a:lstStyle/>
                    <a:p>
                      <a:pPr algn="ctr" fontAlgn="ctr"/>
                      <a:r>
                        <a:rPr lang="lv-LV" sz="700" u="none" strike="noStrike">
                          <a:effectLst/>
                        </a:rPr>
                        <a:t>213593</a:t>
                      </a:r>
                      <a:endParaRPr lang="lv-LV" sz="700" b="0" i="0" u="none" strike="noStrike">
                        <a:solidFill>
                          <a:srgbClr val="000000"/>
                        </a:solidFill>
                        <a:effectLst/>
                        <a:latin typeface="Arial" panose="020B0604020202020204" pitchFamily="34" charset="0"/>
                      </a:endParaRPr>
                    </a:p>
                  </a:txBody>
                  <a:tcPr marL="0" marR="0" marT="0" marB="0" anchor="ctr"/>
                </a:tc>
                <a:tc rowSpan="2">
                  <a:txBody>
                    <a:bodyPr/>
                    <a:lstStyle/>
                    <a:p>
                      <a:pPr algn="l" fontAlgn="ctr"/>
                      <a:r>
                        <a:rPr lang="lv-LV" sz="700" u="none" strike="noStrike">
                          <a:effectLst/>
                        </a:rPr>
                        <a:t>pieteikšanās dokumentu pieņemšana un reģistrēšana pilna vai nepilna laika studijām/ mācībām</a:t>
                      </a:r>
                      <a:endParaRPr lang="lv-LV" sz="700" b="0" i="0" u="none" strike="noStrike">
                        <a:solidFill>
                          <a:srgbClr val="000000"/>
                        </a:solidFill>
                        <a:effectLst/>
                        <a:latin typeface="Arial" panose="020B0604020202020204" pitchFamily="34" charset="0"/>
                      </a:endParaRPr>
                    </a:p>
                  </a:txBody>
                  <a:tcPr marL="0" marR="0" marT="0" marB="0" anchor="ctr"/>
                </a:tc>
                <a:tc rowSpan="2">
                  <a:txBody>
                    <a:bodyPr/>
                    <a:lstStyle/>
                    <a:p>
                      <a:pPr algn="ctr" fontAlgn="ctr"/>
                      <a:r>
                        <a:rPr lang="lv-LV" sz="700" u="none" strike="noStrike">
                          <a:effectLst/>
                        </a:rPr>
                        <a:t>15,16</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viens reflektants</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31</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31</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524937866"/>
                  </a:ext>
                </a:extLst>
              </a:tr>
              <a:tr h="263903">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469,96</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469,96</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47698707"/>
                  </a:ext>
                </a:extLst>
              </a:tr>
              <a:tr h="122746">
                <a:tc rowSpan="2">
                  <a:txBody>
                    <a:bodyPr/>
                    <a:lstStyle/>
                    <a:p>
                      <a:pPr algn="ctr" fontAlgn="ctr"/>
                      <a:r>
                        <a:rPr lang="lv-LV" sz="700" u="none" strike="noStrike">
                          <a:effectLst/>
                        </a:rPr>
                        <a:t>213791</a:t>
                      </a:r>
                      <a:endParaRPr lang="lv-LV" sz="700" b="0" i="0" u="none" strike="noStrike">
                        <a:solidFill>
                          <a:srgbClr val="000000"/>
                        </a:solidFill>
                        <a:effectLst/>
                        <a:latin typeface="Arial" panose="020B0604020202020204" pitchFamily="34" charset="0"/>
                      </a:endParaRPr>
                    </a:p>
                  </a:txBody>
                  <a:tcPr marL="0" marR="0" marT="0" marB="0" anchor="ctr"/>
                </a:tc>
                <a:tc rowSpan="2">
                  <a:txBody>
                    <a:bodyPr/>
                    <a:lstStyle/>
                    <a:p>
                      <a:pPr algn="l" fontAlgn="ctr"/>
                      <a:r>
                        <a:rPr lang="lv-LV" sz="700" u="none" strike="noStrike">
                          <a:effectLst/>
                        </a:rPr>
                        <a:t>akadēmiskās izziņas izsniegšana  </a:t>
                      </a:r>
                      <a:endParaRPr lang="lv-LV" sz="700" b="0" i="0" u="none" strike="noStrike">
                        <a:solidFill>
                          <a:srgbClr val="000000"/>
                        </a:solidFill>
                        <a:effectLst/>
                        <a:latin typeface="Arial" panose="020B0604020202020204" pitchFamily="34" charset="0"/>
                      </a:endParaRPr>
                    </a:p>
                  </a:txBody>
                  <a:tcPr marL="0" marR="0" marT="0" marB="0" anchor="ctr"/>
                </a:tc>
                <a:tc rowSpan="2">
                  <a:txBody>
                    <a:bodyPr/>
                    <a:lstStyle/>
                    <a:p>
                      <a:pPr algn="ctr" fontAlgn="ctr"/>
                      <a:r>
                        <a:rPr lang="lv-LV" sz="700" u="none" strike="noStrike">
                          <a:effectLst/>
                        </a:rPr>
                        <a:t>19,90</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viena izziņa</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07926852"/>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152578635"/>
                  </a:ext>
                </a:extLst>
              </a:tr>
              <a:tr h="122746">
                <a:tc rowSpan="2">
                  <a:txBody>
                    <a:bodyPr/>
                    <a:lstStyle/>
                    <a:p>
                      <a:pPr algn="ctr" fontAlgn="ctr"/>
                      <a:r>
                        <a:rPr lang="lv-LV" sz="700" u="none" strike="noStrike">
                          <a:effectLst/>
                        </a:rPr>
                        <a:t>2137932, 2137933</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dirty="0">
                          <a:effectLst/>
                        </a:rPr>
                        <a:t>kopēšanas un </a:t>
                      </a:r>
                      <a:r>
                        <a:rPr lang="lv-LV" sz="700" u="none" strike="noStrike" dirty="0" err="1">
                          <a:effectLst/>
                        </a:rPr>
                        <a:t>printēšanas</a:t>
                      </a:r>
                      <a:r>
                        <a:rPr lang="lv-LV" sz="700" u="none" strike="noStrike" dirty="0">
                          <a:effectLst/>
                        </a:rPr>
                        <a:t> pakalpojumi (A4 formāts) </a:t>
                      </a:r>
                      <a:endParaRPr lang="lv-LV" sz="700" b="1" i="0" u="none" strike="noStrike" dirty="0">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0,10</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viena lapa bez PVN</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dirty="0">
                          <a:effectLst/>
                        </a:rPr>
                        <a:t>SKAITS</a:t>
                      </a:r>
                      <a:endParaRPr lang="lv-LV" sz="7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1418</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649</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289</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114</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30549115"/>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141,80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64,90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28,90</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11,40</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24204442"/>
                  </a:ext>
                </a:extLst>
              </a:tr>
              <a:tr h="184119">
                <a:tc rowSpan="2">
                  <a:txBody>
                    <a:bodyPr/>
                    <a:lstStyle/>
                    <a:p>
                      <a:pPr algn="ctr" fontAlgn="ctr"/>
                      <a:r>
                        <a:rPr lang="lv-LV" sz="700" u="none" strike="noStrike">
                          <a:effectLst/>
                        </a:rPr>
                        <a:t>2135941</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a:effectLst/>
                        </a:rPr>
                        <a:t>profesionālās pilnveides izglītības programmu nodarbību vadīšana Rīgā (20 personu mācību grupa) </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66,52</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viena akadēmiskā stunda</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28,20</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17</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4194037056"/>
                  </a:ext>
                </a:extLst>
              </a:tr>
              <a:tr h="184119">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1875,87</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1130,84</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503994727"/>
                  </a:ext>
                </a:extLst>
              </a:tr>
              <a:tr h="190256">
                <a:tc rowSpan="2">
                  <a:txBody>
                    <a:bodyPr/>
                    <a:lstStyle/>
                    <a:p>
                      <a:pPr algn="ctr" fontAlgn="ctr"/>
                      <a:r>
                        <a:rPr lang="lv-LV" sz="700" u="none" strike="noStrike">
                          <a:effectLst/>
                        </a:rPr>
                        <a:t>2135951</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a:effectLst/>
                        </a:rPr>
                        <a:t>iesniegto dokumentu izvērtēšana un lēmuma sagatavošana </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81,21</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a:solidFill>
                            <a:schemeClr val="dk1"/>
                          </a:solidFill>
                          <a:effectLst/>
                        </a:rPr>
                        <a:t>viens lēmums</a:t>
                      </a:r>
                      <a:endParaRPr lang="lv-LV" sz="700" u="none" strike="noStrike" kern="120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583623948"/>
                  </a:ext>
                </a:extLst>
              </a:tr>
              <a:tr h="11660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2095242582"/>
                  </a:ext>
                </a:extLst>
              </a:tr>
              <a:tr h="190256">
                <a:tc rowSpan="2">
                  <a:txBody>
                    <a:bodyPr/>
                    <a:lstStyle/>
                    <a:p>
                      <a:pPr algn="ctr" fontAlgn="ctr"/>
                      <a:r>
                        <a:rPr lang="lv-LV" sz="700" u="none" strike="noStrike">
                          <a:effectLst/>
                        </a:rPr>
                        <a:t>213596</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l" fontAlgn="ctr"/>
                      <a:r>
                        <a:rPr lang="lv-LV" sz="700" u="none" strike="noStrike">
                          <a:effectLst/>
                        </a:rPr>
                        <a:t>Pieteikšanās dokumentu pieņemšana un reģistrēšana pilna vai nepilna laika studijām vēlākos studiju posmos </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algn="ctr" fontAlgn="ctr"/>
                      <a:r>
                        <a:rPr lang="lv-LV" sz="700" u="none" strike="noStrike">
                          <a:effectLst/>
                        </a:rPr>
                        <a:t>37,07</a:t>
                      </a:r>
                      <a:endParaRPr lang="lv-LV" sz="700" b="1" i="0" u="none" strike="noStrike">
                        <a:solidFill>
                          <a:srgbClr val="000000"/>
                        </a:solidFill>
                        <a:effectLst/>
                        <a:latin typeface="Times New Roman" panose="02020603050405020304" pitchFamily="18" charset="0"/>
                      </a:endParaRPr>
                    </a:p>
                  </a:txBody>
                  <a:tcPr marL="0" marR="0" marT="0" marB="0" anchor="ctr"/>
                </a:tc>
                <a:tc rowSpan="2">
                  <a:txBody>
                    <a:bodyPr/>
                    <a:lstStyle/>
                    <a:p>
                      <a:pPr marL="0" algn="ctr" defTabSz="914400" rtl="0" eaLnBrk="1" fontAlgn="ctr" latinLnBrk="0" hangingPunct="1"/>
                      <a:r>
                        <a:rPr lang="lv-LV" sz="700" u="none" strike="noStrike" kern="1200" dirty="0">
                          <a:solidFill>
                            <a:schemeClr val="dk1"/>
                          </a:solidFill>
                          <a:effectLst/>
                        </a:rPr>
                        <a:t>viens reflektants</a:t>
                      </a:r>
                      <a:endParaRPr lang="lv-LV" sz="700" u="none" strike="noStrike" kern="1200" dirty="0">
                        <a:solidFill>
                          <a:schemeClr val="dk1"/>
                        </a:solidFill>
                        <a:effectLst/>
                        <a:latin typeface="+mn-lt"/>
                        <a:ea typeface="+mn-ea"/>
                        <a:cs typeface="+mn-cs"/>
                      </a:endParaRPr>
                    </a:p>
                  </a:txBody>
                  <a:tcPr marL="0" marR="0" marT="0" marB="0" anchor="ctr"/>
                </a:tc>
                <a:tc>
                  <a:txBody>
                    <a:bodyPr/>
                    <a:lstStyle/>
                    <a:p>
                      <a:pPr algn="l" fontAlgn="b"/>
                      <a:r>
                        <a:rPr lang="lv-LV" sz="700" u="none" strike="noStrike">
                          <a:effectLst/>
                        </a:rPr>
                        <a:t>SKAITS</a:t>
                      </a:r>
                      <a:endParaRPr lang="lv-LV" sz="7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1</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1</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0" i="0" u="none" strike="noStrike">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3351217116"/>
                  </a:ext>
                </a:extLst>
              </a:tr>
              <a:tr h="177981">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l" fontAlgn="b"/>
                      <a:r>
                        <a:rPr lang="lv-LV" sz="700" u="none" strike="noStrike">
                          <a:effectLst/>
                        </a:rPr>
                        <a:t>SUMMA</a:t>
                      </a:r>
                      <a:endParaRPr lang="lv-LV" sz="7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ctr"/>
                      <a:r>
                        <a:rPr lang="lv-LV" sz="700" u="none" strike="noStrike">
                          <a:effectLst/>
                        </a:rPr>
                        <a:t>37,07</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37,07</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a:effectLst/>
                        </a:rPr>
                        <a:t> </a:t>
                      </a:r>
                      <a:endParaRPr lang="lv-LV" sz="700" b="1" i="0" u="none" strike="noStrike">
                        <a:solidFill>
                          <a:srgbClr val="000000"/>
                        </a:solidFill>
                        <a:effectLst/>
                        <a:latin typeface="Times New Roman" panose="02020603050405020304" pitchFamily="18" charset="0"/>
                      </a:endParaRPr>
                    </a:p>
                  </a:txBody>
                  <a:tcPr marL="0" marR="0" marT="0" marB="0" anchor="ctr"/>
                </a:tc>
                <a:tc>
                  <a:txBody>
                    <a:bodyPr/>
                    <a:lstStyle/>
                    <a:p>
                      <a:pPr algn="ctr" fontAlgn="ctr"/>
                      <a:r>
                        <a:rPr lang="lv-LV" sz="700" u="none" strike="noStrike" dirty="0">
                          <a:effectLst/>
                        </a:rPr>
                        <a:t> </a:t>
                      </a:r>
                      <a:endParaRPr lang="lv-LV" sz="700" b="1" i="0" u="none" strike="noStrike" dirty="0">
                        <a:solidFill>
                          <a:srgbClr val="000000"/>
                        </a:solidFill>
                        <a:effectLst/>
                        <a:latin typeface="Times New Roman" panose="02020603050405020304" pitchFamily="18" charset="0"/>
                      </a:endParaRPr>
                    </a:p>
                  </a:txBody>
                  <a:tcPr marL="0" marR="0" marT="0" marB="0" anchor="ctr"/>
                </a:tc>
                <a:extLst>
                  <a:ext uri="{0D108BD9-81ED-4DB2-BD59-A6C34878D82A}">
                    <a16:rowId xmlns:a16="http://schemas.microsoft.com/office/drawing/2014/main" val="1672103216"/>
                  </a:ext>
                </a:extLst>
              </a:tr>
            </a:tbl>
          </a:graphicData>
        </a:graphic>
      </p:graphicFrame>
    </p:spTree>
    <p:extLst>
      <p:ext uri="{BB962C8B-B14F-4D97-AF65-F5344CB8AC3E}">
        <p14:creationId xmlns:p14="http://schemas.microsoft.com/office/powerpoint/2010/main" val="4553934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726</TotalTime>
  <Words>334</Words>
  <Application>Microsoft Office PowerPoint</Application>
  <PresentationFormat>Widescreen</PresentationFormat>
  <Paragraphs>175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LR IEM IC Zemgale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Iveta Grišāne</dc:creator>
  <cp:lastModifiedBy>Rolands Zariņš</cp:lastModifiedBy>
  <cp:revision>28</cp:revision>
  <cp:lastPrinted>2025-02-21T06:42:07Z</cp:lastPrinted>
  <dcterms:created xsi:type="dcterms:W3CDTF">2022-12-11T18:49:15Z</dcterms:created>
  <dcterms:modified xsi:type="dcterms:W3CDTF">2025-05-09T08:04:47Z</dcterms:modified>
</cp:coreProperties>
</file>