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AF"/>
    <a:srgbClr val="FFFF99"/>
    <a:srgbClr val="9EDC14"/>
    <a:srgbClr val="8F417B"/>
    <a:srgbClr val="CA065F"/>
    <a:srgbClr val="336600"/>
    <a:srgbClr val="FFFF66"/>
    <a:srgbClr val="FF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5" autoAdjust="0"/>
  </p:normalViewPr>
  <p:slideViewPr>
    <p:cSldViewPr snapToGrid="0">
      <p:cViewPr varScale="1">
        <p:scale>
          <a:sx n="69" d="100"/>
          <a:sy n="69" d="100"/>
        </p:scale>
        <p:origin x="893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B5949A6-7765-4935-901E-451FC82E1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D82DE56-3C9B-4BE4-963D-2889337E5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8E01BB9-F994-490F-88CF-05F3070D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4AEF944-1A6B-4063-BB66-CC145F89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BFFC859-B5FA-4C07-9D2B-69ADB2ED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34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8C46AF-68BD-4854-BCF6-6CC3D022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A4E90322-8FF0-49DD-878C-D37A58437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A0CDD44-6A93-4E1E-86BF-DA4AB984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B59978A-EBFC-4001-8C7C-9B5CE13E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4C5D129-850A-4E24-81D0-81569525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1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DB2A704A-E00D-426D-AE1E-481F77CDB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3862DC80-373C-4DF6-A7F0-C38B66789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ECACC96-236D-4F47-958D-35222D2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1BF2BCC-3F40-4863-ACB5-8AC86A2F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277B88B-3487-411E-8009-CA89E6E8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6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8A67C85-0D0F-4C7F-AC8A-F8D31566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D318C65-F3F7-4FF2-9B7A-03B94909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9FDE0AD-EE2A-4877-A053-1BB5A619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888CE52-2D90-48F2-8137-12CC3087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1BD47A6-9A95-452F-9EC2-86C498A5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38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AE1524-DF0B-4EEF-874C-833192BC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D315F57-8875-496E-8666-29262691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AB07B29-197E-4DC9-8B39-32AAED35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9B0710A-C78D-4171-ADC5-76CD268B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C01DC67-066C-4747-B00C-6DBC65B3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11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D86E02-F591-4384-A87A-56235462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B1B1973-B862-409F-A882-35F1B0B86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38D5C1F-8ABB-4F96-9F92-656ADAC19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1FA7204-B88B-4A2C-AC43-C9874324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2A96AB9-8776-4642-9EFD-4CDD3F18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076A4F3-F1F2-4AEF-9ECC-FCB9EE1D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518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57698D1-D1B4-44BE-9D55-234F5E0E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EFC9F93-C906-4848-A7E5-ECB1D7C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78D6611-00B5-4AF8-8497-32F73EC98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058A902-993B-4B79-ACFB-8B40468D4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5D641D0-FD5A-408F-9BD5-CFE0D26EE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23CC33A2-2EA0-4BC3-A4F9-551BB96C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39F9B9E-1433-48B8-A4A9-49B28498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38F861D8-D957-45A4-BE70-4D807A81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25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4E48596-FABE-40F2-ADE1-9F46CFF4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3CAC24E-4896-48A3-AAC5-B7BCB5DB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02153939-1F3D-40FA-8381-55E99B06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74020F3-F3C2-4AE7-AC07-AB96CB22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23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26461C0-BBFD-48DC-B3D6-C42C1D73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C94275E-17BB-48AA-949E-95B97E31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2C96746-EB69-44B5-8BC9-5F1E06FF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115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E89178-D2B1-466F-B3DF-957A4430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5F734DA-CFCA-4545-AA05-5C4B14405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E9BC8723-809B-40C3-9219-A8F6A1EC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F894DE1-0055-4E29-874D-ADBA8CD0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F1C39BE-C87F-4F91-8E44-C766B697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F522ACA-E2EA-4845-8A01-CC12527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237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80CB9DB-4D34-42D2-AAE6-9CE314A4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06FF3958-03C4-433F-8101-1B53B37E6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56FECE6-635D-41DB-892F-E4B70F6C8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89627B6-3E99-462C-A396-19E49D39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773A633-A98E-489C-9712-7B43347A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B3BB6FA-B260-49DB-8F35-CEFA530C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46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A765D5F-AEC5-4AD3-83B8-3B5E2970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C04DDB7-8C92-4734-8521-0EED53A20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B25A3BE-BEB0-4325-B6A2-C4C5E4154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FB73-0F52-432A-A289-EE27A91481AA}" type="datetimeFigureOut">
              <a:rPr lang="lv-LV" smtClean="0"/>
              <a:t>14.10.2024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4C0153B-6850-4AED-A050-27D5CFFCD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05C4555-DD1F-4820-8DE6-0243FF75E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986E-93AB-4042-82C6-9960F10D8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86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13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90CD8-3B9E-4F8C-97A0-3AE00D806983}"/>
              </a:ext>
            </a:extLst>
          </p:cNvPr>
          <p:cNvSpPr txBox="1"/>
          <p:nvPr/>
        </p:nvSpPr>
        <p:spPr>
          <a:xfrm>
            <a:off x="3555963" y="-27360"/>
            <a:ext cx="600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GLOCK – 17 / 19</a:t>
            </a:r>
            <a:endParaRPr lang="lv-LV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9FFB6714-0418-42FF-9EB2-C4A44321B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9" y="151839"/>
            <a:ext cx="1825072" cy="1476009"/>
          </a:xfrm>
          <a:prstGeom prst="rect">
            <a:avLst/>
          </a:prstGeom>
        </p:spPr>
      </p:pic>
      <p:pic>
        <p:nvPicPr>
          <p:cNvPr id="9" name="Picture 2" descr="G:\DesignGrafik\Presentation\Armorer's Course Gen3 - Gen4\Pictures\G17_Gen4_trigger_back.tif">
            <a:extLst>
              <a:ext uri="{FF2B5EF4-FFF2-40B4-BE49-F238E27FC236}">
                <a16:creationId xmlns:a16="http://schemas.microsoft.com/office/drawing/2014/main" id="{66A0DFE1-D6BA-4E2C-B3D6-21399613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091">
            <a:off x="5584782" y="1759744"/>
            <a:ext cx="6323786" cy="438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aisnstūris 9">
            <a:extLst>
              <a:ext uri="{FF2B5EF4-FFF2-40B4-BE49-F238E27FC236}">
                <a16:creationId xmlns:a16="http://schemas.microsoft.com/office/drawing/2014/main" id="{B4CB64FB-4910-4822-A661-E5AFEC5F1218}"/>
              </a:ext>
            </a:extLst>
          </p:cNvPr>
          <p:cNvSpPr/>
          <p:nvPr/>
        </p:nvSpPr>
        <p:spPr>
          <a:xfrm>
            <a:off x="247441" y="1627848"/>
            <a:ext cx="7107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Pistole (ražotājs - Austrija)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Vienstobra, vītņstobra pusautomātiskais šaujamierocis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Darbības princips - stobra </a:t>
            </a:r>
            <a:r>
              <a:rPr lang="lv-LV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atdeve</a:t>
            </a: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tā īsā gājiena laikā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Kalibrs - 9 mm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Izmantojamā munīcija - 9x19 mm </a:t>
            </a:r>
            <a:r>
              <a:rPr lang="lv-LV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Parabellum</a:t>
            </a: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vai </a:t>
            </a:r>
            <a:r>
              <a:rPr lang="lv-LV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Luger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Stobra garums - 114/102 mm (</a:t>
            </a:r>
            <a:r>
              <a:rPr lang="lv-LV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īsstobra</a:t>
            </a: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šaujamierocis)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Pistoles garums - 186/174 mm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Pistoles platums - 30 mm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Pistoles augstums - 138/127 mm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Vītņu skaits stobrā - 6 gab.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Magazīnas ietilpība - 17/15 patronas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Mērķēšanas attālums - 50 m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Svars	ar nepielādētu magazīnu - 0,625/0,595 kg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 pielādētu magazīnu - 0,905/850 kg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Lodes sākuma ātrums (</a:t>
            </a:r>
            <a:r>
              <a:rPr lang="lv-LV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pirmātrums</a:t>
            </a: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- 350-360 m/s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Kaujas </a:t>
            </a:r>
            <a:r>
              <a:rPr lang="lv-LV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ātršāvība</a:t>
            </a: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- 45 </a:t>
            </a:r>
            <a:r>
              <a:rPr lang="lv-LV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šāv</a:t>
            </a: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./min 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Attālums, līdz kuram saglabājas lodes nāvējošā iedarbība - līdz 500 m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lv-LV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Lodes lidojuma maksimālais attālums - līdz 1350 m</a:t>
            </a:r>
            <a:endParaRPr lang="lv-LV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0210FC45-0A69-42F3-BB80-318DDAAE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6664" y="853822"/>
            <a:ext cx="1595336" cy="118855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10" y="151839"/>
            <a:ext cx="2432914" cy="14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90CD8-3B9E-4F8C-97A0-3AE00D806983}"/>
              </a:ext>
            </a:extLst>
          </p:cNvPr>
          <p:cNvSpPr txBox="1"/>
          <p:nvPr/>
        </p:nvSpPr>
        <p:spPr>
          <a:xfrm>
            <a:off x="3555963" y="-27360"/>
            <a:ext cx="600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GLOCK – 17 / 19</a:t>
            </a:r>
            <a:endParaRPr lang="lv-LV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5A7E18C-7976-4411-847B-610981BD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38" y="891575"/>
            <a:ext cx="5846324" cy="58986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id="{95E1F59F-BFD5-4906-B96F-18C442BAE1A2}"/>
              </a:ext>
            </a:extLst>
          </p:cNvPr>
          <p:cNvSpPr/>
          <p:nvPr/>
        </p:nvSpPr>
        <p:spPr>
          <a:xfrm>
            <a:off x="357933" y="2075629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Aizslēgs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Stobrs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Atgriezējatspere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Belznis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Uzmava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Belž</a:t>
            </a:r>
            <a:r>
              <a:rPr lang="lv-LV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ņ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Belž</a:t>
            </a:r>
            <a:r>
              <a:rPr lang="lv-LV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ņ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sprosti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Belž</a:t>
            </a:r>
            <a:r>
              <a:rPr lang="lv-LV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ņ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drošinātājs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Belž</a:t>
            </a:r>
            <a:r>
              <a:rPr lang="lv-LV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ņ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drošinātāja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Izvilcējs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Izvilcēja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plunžeris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Izvilcēja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plunžera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Izvilcēja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plunžera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ieliktnis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Aizslēga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vāci</a:t>
            </a:r>
            <a:r>
              <a:rPr lang="lv-LV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ņ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š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Aizmugurējais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tēmeklis</a:t>
            </a:r>
            <a:endParaRPr lang="lv-LV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Priekšējais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tēmeklis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Grauds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Priekšējā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tēmek</a:t>
            </a:r>
            <a:r>
              <a:rPr lang="lv-LV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ļ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skrūve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Pistoles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rāmis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rokturi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Magazīna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atbrīvotāja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673100" algn="l"/>
              </a:tabLst>
            </a:pPr>
            <a:endParaRPr lang="lv-LV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72F248AE-C5BF-498B-9150-0A9FFB6CD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9" y="151839"/>
            <a:ext cx="1825072" cy="1476009"/>
          </a:xfrm>
          <a:prstGeom prst="rect">
            <a:avLst/>
          </a:prstGeom>
        </p:spPr>
      </p:pic>
      <p:sp>
        <p:nvSpPr>
          <p:cNvPr id="3" name="Taisnstūris 2">
            <a:extLst>
              <a:ext uri="{FF2B5EF4-FFF2-40B4-BE49-F238E27FC236}">
                <a16:creationId xmlns:a16="http://schemas.microsoft.com/office/drawing/2014/main" id="{8C4B9E82-C89F-4CEE-9428-DB85649A4A79}"/>
              </a:ext>
            </a:extLst>
          </p:cNvPr>
          <p:cNvSpPr/>
          <p:nvPr/>
        </p:nvSpPr>
        <p:spPr>
          <a:xfrm>
            <a:off x="8228645" y="207562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 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Magazīna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atbrībotajs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 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Aizslēga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slēdža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Aizslēga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slēdzis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Slēdzējbloks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Palaišanas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mehānisma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korpuss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izmetēju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Konektors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Mēlītes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Mēlīte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mēlītes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stieni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Aizslēga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aizture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Mēlītes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tapa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Palaišanas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mehānisma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korpusa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tapa (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īsā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Palaišanas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mehānisma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korpusa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tapa (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garā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Slēdzējbloka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tapa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Magazīna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korpusa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aizmugurējais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vāks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Magazīna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korpus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Magazīna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ieliktnis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Magazīna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atspere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Padevējs</a:t>
            </a: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2"/>
              <a:tabLst>
                <a:tab pos="673100" algn="l"/>
              </a:tabLst>
            </a:pPr>
            <a:r>
              <a:rPr lang="en-US" sz="14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Munīcija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(9X19 mm)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endParaRPr lang="en-US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A5965A75-6B9C-4F06-A972-F1086BA38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0627" y="892645"/>
            <a:ext cx="1595336" cy="1188551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10" y="151839"/>
            <a:ext cx="2432914" cy="14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6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259" y="339001"/>
            <a:ext cx="8511486" cy="1325563"/>
          </a:xfrm>
        </p:spPr>
        <p:txBody>
          <a:bodyPr>
            <a:noAutofit/>
          </a:bodyPr>
          <a:lstStyle/>
          <a:p>
            <a:r>
              <a:rPr lang="lv-LV" sz="4800" b="1" dirty="0">
                <a:solidFill>
                  <a:srgbClr val="1111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DROŠĪBAS NOTEIKUMI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908"/>
          <a:stretch/>
        </p:blipFill>
        <p:spPr>
          <a:xfrm>
            <a:off x="0" y="6366471"/>
            <a:ext cx="12192000" cy="49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16" y="365125"/>
            <a:ext cx="2432914" cy="1436084"/>
          </a:xfrm>
          <a:prstGeom prst="rect">
            <a:avLst/>
          </a:prstGeom>
        </p:spPr>
      </p:pic>
      <p:sp>
        <p:nvSpPr>
          <p:cNvPr id="6" name="Taisnstūris: ar nogrieztiem pretējiem stūriem 2">
            <a:extLst>
              <a:ext uri="{FF2B5EF4-FFF2-40B4-BE49-F238E27FC236}">
                <a16:creationId xmlns:a16="http://schemas.microsoft.com/office/drawing/2014/main" id="{8CCF733A-97B3-B172-1E0E-BC6323036C9A}"/>
              </a:ext>
            </a:extLst>
          </p:cNvPr>
          <p:cNvSpPr/>
          <p:nvPr/>
        </p:nvSpPr>
        <p:spPr>
          <a:xfrm rot="20127598">
            <a:off x="371745" y="2368991"/>
            <a:ext cx="5037221" cy="2815037"/>
          </a:xfrm>
          <a:prstGeom prst="snip2DiagRect">
            <a:avLst/>
          </a:prstGeom>
          <a:solidFill>
            <a:schemeClr val="bg1">
              <a:alpha val="62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lv-LV" sz="6000" b="1" dirty="0">
                <a:solidFill>
                  <a:srgbClr val="FF0000"/>
                </a:solidFill>
              </a:rPr>
              <a:t>Dzirdes un redzes aizsardzība:</a:t>
            </a:r>
          </a:p>
        </p:txBody>
      </p:sp>
      <p:pic>
        <p:nvPicPr>
          <p:cNvPr id="7" name="Attēls 10">
            <a:extLst>
              <a:ext uri="{FF2B5EF4-FFF2-40B4-BE49-F238E27FC236}">
                <a16:creationId xmlns:a16="http://schemas.microsoft.com/office/drawing/2014/main" id="{C556DF00-90FB-6683-55CD-E95E5EAB5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13" y="1921417"/>
            <a:ext cx="2629610" cy="291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ttēls 13" descr="Attēls, kurā ir piederums, brilles, saulesbrilles&#10;&#10;Apraksts ģenerēts automātiski">
            <a:extLst>
              <a:ext uri="{FF2B5EF4-FFF2-40B4-BE49-F238E27FC236}">
                <a16:creationId xmlns:a16="http://schemas.microsoft.com/office/drawing/2014/main" id="{C5F3B539-AC6F-29DE-1312-F1E3DD1C24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71" y="4389253"/>
            <a:ext cx="3874262" cy="172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ttēls 6">
            <a:extLst>
              <a:ext uri="{FF2B5EF4-FFF2-40B4-BE49-F238E27FC236}">
                <a16:creationId xmlns:a16="http://schemas.microsoft.com/office/drawing/2014/main" id="{453C05DA-4EEC-F046-504E-453F88E88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1026" l="2041" r="92744">
                        <a14:foregroundMark x1="6803" y1="76603" x2="15646" y2="90705"/>
                        <a14:foregroundMark x1="7937" y1="78205" x2="2041" y2="76603"/>
                        <a14:foregroundMark x1="88662" y1="26603" x2="82766" y2="77244"/>
                        <a14:foregroundMark x1="82766" y1="77244" x2="78231" y2="29808"/>
                        <a14:foregroundMark x1="78231" y1="29808" x2="92744" y2="58013"/>
                        <a14:foregroundMark x1="92744" y1="58013" x2="79365" y2="81410"/>
                        <a14:foregroundMark x1="79365" y1="81410" x2="76190" y2="74038"/>
                        <a14:foregroundMark x1="83900" y1="4167" x2="85034" y2="4167"/>
                        <a14:foregroundMark x1="94558" y1="46795" x2="98186" y2="83333"/>
                        <a14:foregroundMark x1="98186" y1="83333" x2="78231" y2="91026"/>
                        <a14:foregroundMark x1="78231" y1="91026" x2="75737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0400" y="2617818"/>
            <a:ext cx="1518997" cy="10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8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908"/>
          <a:stretch/>
        </p:blipFill>
        <p:spPr>
          <a:xfrm>
            <a:off x="0" y="6366471"/>
            <a:ext cx="12192000" cy="49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16" y="365125"/>
            <a:ext cx="2432914" cy="14360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966" y="517525"/>
            <a:ext cx="98923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lv-LV" b="1" cap="all" spc="120" dirty="0">
                <a:solidFill>
                  <a:srgbClr val="1111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PRECĪZAS ŠAUŠANAS PAMATPRINCIPI</a:t>
            </a:r>
            <a:endParaRPr lang="en-US" b="1" cap="all" spc="120" dirty="0">
              <a:solidFill>
                <a:srgbClr val="1111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05" y="5492678"/>
            <a:ext cx="11610107" cy="83191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800" b="1" dirty="0">
                <a:solidFill>
                  <a:srgbClr val="1111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FOKUSS UZ GRAUDU, NEVIS UZ MĒRĶI</a:t>
            </a:r>
          </a:p>
        </p:txBody>
      </p:sp>
      <p:pic>
        <p:nvPicPr>
          <p:cNvPr id="9" name="Attēls 4" descr="Attēls, kurā ir teksts&#10;&#10;Apraksts ģenerēts automātiski">
            <a:extLst>
              <a:ext uri="{FF2B5EF4-FFF2-40B4-BE49-F238E27FC236}">
                <a16:creationId xmlns:a16="http://schemas.microsoft.com/office/drawing/2014/main" id="{E42BE8E9-D99C-48CA-9B75-613F496C9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33445" r="17313" b="16652"/>
          <a:stretch/>
        </p:blipFill>
        <p:spPr>
          <a:xfrm>
            <a:off x="784149" y="1884967"/>
            <a:ext cx="4750377" cy="356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Attēls 6" descr="Attēls, kurā ir teksts, ventilators, ierīce, vektorgrafika&#10;&#10;Apraksts ģenerēts automātiski">
            <a:extLst>
              <a:ext uri="{FF2B5EF4-FFF2-40B4-BE49-F238E27FC236}">
                <a16:creationId xmlns:a16="http://schemas.microsoft.com/office/drawing/2014/main" id="{5ED07D7B-1C05-4B8A-B1CA-E603CDCC1C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33742" r="15630" b="16629"/>
          <a:stretch/>
        </p:blipFill>
        <p:spPr>
          <a:xfrm>
            <a:off x="6513094" y="1884086"/>
            <a:ext cx="4841220" cy="3567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Grafika 2" descr="Badge Cross with solid fill">
            <a:extLst>
              <a:ext uri="{FF2B5EF4-FFF2-40B4-BE49-F238E27FC236}">
                <a16:creationId xmlns:a16="http://schemas.microsoft.com/office/drawing/2014/main" id="{7A5FFF78-A92D-48B4-89A5-3D7AA95E26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149" y="1884086"/>
            <a:ext cx="650567" cy="650567"/>
          </a:xfrm>
          <a:prstGeom prst="rect">
            <a:avLst/>
          </a:prstGeom>
        </p:spPr>
      </p:pic>
      <p:pic>
        <p:nvPicPr>
          <p:cNvPr id="12" name="Grafika 5" descr="Badge Tick1 with solid fill">
            <a:extLst>
              <a:ext uri="{FF2B5EF4-FFF2-40B4-BE49-F238E27FC236}">
                <a16:creationId xmlns:a16="http://schemas.microsoft.com/office/drawing/2014/main" id="{93E6641D-0817-4191-9614-6A1D3B66E54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01989" y="1884086"/>
            <a:ext cx="652325" cy="6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96" y="445335"/>
            <a:ext cx="9073370" cy="132556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lv-LV" b="1" cap="all" spc="120" dirty="0">
                <a:solidFill>
                  <a:srgbClr val="1111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PRECĪZAS ŠAUŠANAS PAMATPRINCIPI</a:t>
            </a:r>
            <a:endParaRPr lang="en-US" b="1" cap="all" spc="120" dirty="0">
              <a:solidFill>
                <a:srgbClr val="1111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908"/>
          <a:stretch/>
        </p:blipFill>
        <p:spPr>
          <a:xfrm>
            <a:off x="0" y="6366471"/>
            <a:ext cx="12192000" cy="49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16" y="365125"/>
            <a:ext cx="2432914" cy="1436084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368968" y="5571512"/>
            <a:ext cx="11488062" cy="59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2400" b="1" dirty="0">
                <a:solidFill>
                  <a:srgbClr val="1111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Tēmēšanas</a:t>
            </a:r>
            <a:r>
              <a:rPr lang="lv-LV" sz="2400" b="1" dirty="0">
                <a:solidFill>
                  <a:srgbClr val="1111AF"/>
                </a:solidFill>
              </a:rPr>
              <a:t> līnijas noviržu sekas: 1 mm grauda nobīde = 12,5 cm uz mērķa 25 metros</a:t>
            </a:r>
          </a:p>
        </p:txBody>
      </p:sp>
      <p:pic>
        <p:nvPicPr>
          <p:cNvPr id="7" name="Attēls 7">
            <a:extLst>
              <a:ext uri="{FF2B5EF4-FFF2-40B4-BE49-F238E27FC236}">
                <a16:creationId xmlns:a16="http://schemas.microsoft.com/office/drawing/2014/main" id="{5E414901-E42B-0DFE-D7EC-8DB32954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36" y="2008511"/>
            <a:ext cx="2558612" cy="252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5E414901-E42B-0DFE-D7EC-8DB32954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717" y="1998743"/>
            <a:ext cx="2558612" cy="252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ttēls 7">
            <a:extLst>
              <a:ext uri="{FF2B5EF4-FFF2-40B4-BE49-F238E27FC236}">
                <a16:creationId xmlns:a16="http://schemas.microsoft.com/office/drawing/2014/main" id="{5E414901-E42B-0DFE-D7EC-8DB32954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98" y="1998743"/>
            <a:ext cx="2558612" cy="252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id="{5E414901-E42B-0DFE-D7EC-8DB32954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743" y="1974908"/>
            <a:ext cx="2558612" cy="252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657399" y="2065754"/>
            <a:ext cx="409668" cy="490752"/>
            <a:chOff x="2339463" y="4676047"/>
            <a:chExt cx="622224" cy="540791"/>
          </a:xfrm>
        </p:grpSpPr>
        <p:sp>
          <p:nvSpPr>
            <p:cNvPr id="12" name="Explosion 1 11"/>
            <p:cNvSpPr/>
            <p:nvPr/>
          </p:nvSpPr>
          <p:spPr>
            <a:xfrm>
              <a:off x="2339463" y="47596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2491863" y="49120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Explosion 1 13"/>
            <p:cNvSpPr/>
            <p:nvPr/>
          </p:nvSpPr>
          <p:spPr>
            <a:xfrm>
              <a:off x="2637786" y="4676047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5" name="Explosion 1 14"/>
            <p:cNvSpPr/>
            <p:nvPr/>
          </p:nvSpPr>
          <p:spPr>
            <a:xfrm>
              <a:off x="2789961" y="496773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55210" y="4054555"/>
            <a:ext cx="393626" cy="426584"/>
            <a:chOff x="2339463" y="4676047"/>
            <a:chExt cx="622224" cy="540791"/>
          </a:xfrm>
        </p:grpSpPr>
        <p:sp>
          <p:nvSpPr>
            <p:cNvPr id="17" name="Explosion 1 16"/>
            <p:cNvSpPr/>
            <p:nvPr/>
          </p:nvSpPr>
          <p:spPr>
            <a:xfrm>
              <a:off x="2339463" y="47596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Explosion 1 17"/>
            <p:cNvSpPr/>
            <p:nvPr/>
          </p:nvSpPr>
          <p:spPr>
            <a:xfrm>
              <a:off x="2491863" y="49120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Explosion 1 18"/>
            <p:cNvSpPr/>
            <p:nvPr/>
          </p:nvSpPr>
          <p:spPr>
            <a:xfrm>
              <a:off x="2637786" y="4676047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Explosion 1 19"/>
            <p:cNvSpPr/>
            <p:nvPr/>
          </p:nvSpPr>
          <p:spPr>
            <a:xfrm>
              <a:off x="2789961" y="496773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92396" y="3020745"/>
            <a:ext cx="379536" cy="430560"/>
            <a:chOff x="2339463" y="4676047"/>
            <a:chExt cx="622224" cy="540791"/>
          </a:xfrm>
        </p:grpSpPr>
        <p:sp>
          <p:nvSpPr>
            <p:cNvPr id="22" name="Explosion 1 21"/>
            <p:cNvSpPr/>
            <p:nvPr/>
          </p:nvSpPr>
          <p:spPr>
            <a:xfrm>
              <a:off x="2339463" y="47596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3" name="Explosion 1 22"/>
            <p:cNvSpPr/>
            <p:nvPr/>
          </p:nvSpPr>
          <p:spPr>
            <a:xfrm>
              <a:off x="2491863" y="49120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4" name="Explosion 1 23"/>
            <p:cNvSpPr/>
            <p:nvPr/>
          </p:nvSpPr>
          <p:spPr>
            <a:xfrm>
              <a:off x="2637786" y="4676047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5" name="Explosion 1 24"/>
            <p:cNvSpPr/>
            <p:nvPr/>
          </p:nvSpPr>
          <p:spPr>
            <a:xfrm>
              <a:off x="2789961" y="496773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84236" y="3031035"/>
            <a:ext cx="393626" cy="353053"/>
            <a:chOff x="2339463" y="4676047"/>
            <a:chExt cx="622224" cy="540791"/>
          </a:xfrm>
        </p:grpSpPr>
        <p:sp>
          <p:nvSpPr>
            <p:cNvPr id="27" name="Explosion 1 26"/>
            <p:cNvSpPr/>
            <p:nvPr/>
          </p:nvSpPr>
          <p:spPr>
            <a:xfrm>
              <a:off x="2339463" y="47596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Explosion 1 27"/>
            <p:cNvSpPr/>
            <p:nvPr/>
          </p:nvSpPr>
          <p:spPr>
            <a:xfrm>
              <a:off x="2491863" y="491202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Explosion 1 28"/>
            <p:cNvSpPr/>
            <p:nvPr/>
          </p:nvSpPr>
          <p:spPr>
            <a:xfrm>
              <a:off x="2637786" y="4676047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0" name="Explosion 1 29"/>
            <p:cNvSpPr/>
            <p:nvPr/>
          </p:nvSpPr>
          <p:spPr>
            <a:xfrm>
              <a:off x="2789961" y="4967733"/>
              <a:ext cx="171726" cy="249105"/>
            </a:xfrm>
            <a:prstGeom prst="irregularSeal1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r="5917"/>
          <a:stretch/>
        </p:blipFill>
        <p:spPr>
          <a:xfrm>
            <a:off x="884952" y="4663831"/>
            <a:ext cx="2034711" cy="6213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r="5917"/>
          <a:stretch/>
        </p:blipFill>
        <p:spPr>
          <a:xfrm>
            <a:off x="3672270" y="4654422"/>
            <a:ext cx="2065528" cy="6307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49" y="4719229"/>
            <a:ext cx="939604" cy="4322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r="5917"/>
          <a:stretch/>
        </p:blipFill>
        <p:spPr>
          <a:xfrm>
            <a:off x="9264246" y="4655298"/>
            <a:ext cx="2055604" cy="627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r="5917"/>
          <a:stretch/>
        </p:blipFill>
        <p:spPr>
          <a:xfrm>
            <a:off x="6475308" y="4656574"/>
            <a:ext cx="2051428" cy="6264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27" y="4719472"/>
            <a:ext cx="963166" cy="4430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/>
          <a:stretch/>
        </p:blipFill>
        <p:spPr>
          <a:xfrm>
            <a:off x="1404235" y="4691986"/>
            <a:ext cx="899155" cy="457118"/>
          </a:xfrm>
          <a:prstGeom prst="rect">
            <a:avLst/>
          </a:prstGeom>
        </p:spPr>
      </p:pic>
      <p:pic>
        <p:nvPicPr>
          <p:cNvPr id="38" name="Grafika 2" descr="Badge Cross with solid fill">
            <a:extLst>
              <a:ext uri="{FF2B5EF4-FFF2-40B4-BE49-F238E27FC236}">
                <a16:creationId xmlns:a16="http://schemas.microsoft.com/office/drawing/2014/main" id="{7A5FFF78-A92D-48B4-89A5-3D7AA95E268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34680" y="2202850"/>
            <a:ext cx="481256" cy="481256"/>
          </a:xfrm>
          <a:prstGeom prst="rect">
            <a:avLst/>
          </a:prstGeom>
        </p:spPr>
      </p:pic>
      <p:pic>
        <p:nvPicPr>
          <p:cNvPr id="39" name="Grafika 2" descr="Badge Cross with solid fill">
            <a:extLst>
              <a:ext uri="{FF2B5EF4-FFF2-40B4-BE49-F238E27FC236}">
                <a16:creationId xmlns:a16="http://schemas.microsoft.com/office/drawing/2014/main" id="{7A5FFF78-A92D-48B4-89A5-3D7AA95E268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2796" y="2202850"/>
            <a:ext cx="481256" cy="481256"/>
          </a:xfrm>
          <a:prstGeom prst="rect">
            <a:avLst/>
          </a:prstGeom>
        </p:spPr>
      </p:pic>
      <p:pic>
        <p:nvPicPr>
          <p:cNvPr id="40" name="Grafika 2" descr="Badge Cross with solid fill">
            <a:extLst>
              <a:ext uri="{FF2B5EF4-FFF2-40B4-BE49-F238E27FC236}">
                <a16:creationId xmlns:a16="http://schemas.microsoft.com/office/drawing/2014/main" id="{7A5FFF78-A92D-48B4-89A5-3D7AA95E268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4225" y="2202850"/>
            <a:ext cx="481256" cy="481256"/>
          </a:xfrm>
          <a:prstGeom prst="rect">
            <a:avLst/>
          </a:prstGeom>
        </p:spPr>
      </p:pic>
      <p:pic>
        <p:nvPicPr>
          <p:cNvPr id="41" name="Grafika 5" descr="Badge Tick1 with solid fill">
            <a:extLst>
              <a:ext uri="{FF2B5EF4-FFF2-40B4-BE49-F238E27FC236}">
                <a16:creationId xmlns:a16="http://schemas.microsoft.com/office/drawing/2014/main" id="{FF637755-8BBE-4F4F-B1F6-BA0E91F5072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93023" y="2141661"/>
            <a:ext cx="542445" cy="5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8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Pelēktoņu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8653</TotalTime>
  <Words>286</Words>
  <Application>Microsoft Office PowerPoint</Application>
  <PresentationFormat>Widescreen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dizains</vt:lpstr>
      <vt:lpstr>PowerPoint Presentation</vt:lpstr>
      <vt:lpstr>PowerPoint Presentation</vt:lpstr>
      <vt:lpstr>DROŠĪBAS NOTEIKUMI</vt:lpstr>
      <vt:lpstr>FOKUSS UZ GRAUDU, NEVIS UZ MĒRĶI</vt:lpstr>
      <vt:lpstr>PRECĪZAS ŠAUŠANAS PAMATPRINCIPI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Vladimirs Virlans</dc:creator>
  <cp:lastModifiedBy>Svetlana Liepa</cp:lastModifiedBy>
  <cp:revision>187</cp:revision>
  <dcterms:created xsi:type="dcterms:W3CDTF">2021-10-28T11:40:32Z</dcterms:created>
  <dcterms:modified xsi:type="dcterms:W3CDTF">2024-10-14T12:09:20Z</dcterms:modified>
</cp:coreProperties>
</file>