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2" r:id="rId3"/>
    <p:sldId id="279" r:id="rId4"/>
    <p:sldId id="278" r:id="rId5"/>
    <p:sldId id="257" r:id="rId6"/>
    <p:sldId id="273" r:id="rId7"/>
    <p:sldId id="275" r:id="rId8"/>
    <p:sldId id="274" r:id="rId9"/>
    <p:sldId id="281" r:id="rId10"/>
    <p:sldId id="284" r:id="rId11"/>
    <p:sldId id="288" r:id="rId12"/>
    <p:sldId id="287" r:id="rId13"/>
    <p:sldId id="261" r:id="rId14"/>
    <p:sldId id="264" r:id="rId15"/>
    <p:sldId id="282" r:id="rId16"/>
    <p:sldId id="262" r:id="rId17"/>
    <p:sldId id="266" r:id="rId18"/>
    <p:sldId id="267" r:id="rId19"/>
    <p:sldId id="289" r:id="rId20"/>
    <p:sldId id="285" r:id="rId21"/>
  </p:sldIdLst>
  <p:sldSz cx="12192000" cy="6858000"/>
  <p:notesSz cx="6761163" cy="99425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8-10-30T08:45:21.19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B8318FF-6A2E-47A9-86C9-96AC6441F71C}" emma:medium="tactile" emma:mode="ink">
          <msink:context xmlns:msink="http://schemas.microsoft.com/ink/2010/main" type="writingRegion" rotatedBoundingBox="5227,8172 5242,8172 5242,8187 5227,8187"/>
        </emma:interpretation>
      </emma:emma>
    </inkml:annotationXML>
    <inkml:traceGroup>
      <inkml:annotationXML>
        <emma:emma xmlns:emma="http://www.w3.org/2003/04/emma" version="1.0">
          <emma:interpretation id="{BB1BBC34-F2BA-4016-86FB-23D47B0BCBD7}" emma:medium="tactile" emma:mode="ink">
            <msink:context xmlns:msink="http://schemas.microsoft.com/ink/2010/main" type="paragraph" rotatedBoundingBox="5227,8172 5242,8172 5242,8187 5227,8187" alignmentLevel="1"/>
          </emma:interpretation>
        </emma:emma>
      </inkml:annotationXML>
      <inkml:traceGroup>
        <inkml:annotationXML>
          <emma:emma xmlns:emma="http://www.w3.org/2003/04/emma" version="1.0">
            <emma:interpretation id="{DE6F0785-E126-4EB0-8046-7EC91A3DE038}" emma:medium="tactile" emma:mode="ink">
              <msink:context xmlns:msink="http://schemas.microsoft.com/ink/2010/main" type="line" rotatedBoundingBox="5227,8172 5242,8172 5242,8187 5227,8187"/>
            </emma:interpretation>
          </emma:emma>
        </inkml:annotationXML>
        <inkml:traceGroup>
          <inkml:annotationXML>
            <emma:emma xmlns:emma="http://www.w3.org/2003/04/emma" version="1.0">
              <emma:interpretation id="{BC853B72-751E-44AE-BACA-705AC8722C8B}" emma:medium="tactile" emma:mode="ink">
                <msink:context xmlns:msink="http://schemas.microsoft.com/ink/2010/main" type="inkWord" rotatedBoundingBox="5227,8172 5242,8172 5242,8187 5227,8187"/>
              </emma:interpretation>
            </emma:emma>
          </inkml:annotationXML>
          <inkml:trace contextRef="#ctx0" brushRef="#br0">0 0 0</inkml:trace>
        </inkml:traceGroup>
      </inkml:traceGroup>
    </inkml:traceGroup>
  </inkml:traceGroup>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C231227-AFD8-419F-B8DA-DE94ADB93686}" type="datetimeFigureOut">
              <a:rPr lang="lv-LV" smtClean="0"/>
              <a:t>26.03.2019</a:t>
            </a:fld>
            <a:endParaRPr lang="lv-LV"/>
          </a:p>
        </p:txBody>
      </p:sp>
      <p:sp>
        <p:nvSpPr>
          <p:cNvPr id="5" name="Footer Placeholder 4"/>
          <p:cNvSpPr>
            <a:spLocks noGrp="1"/>
          </p:cNvSpPr>
          <p:nvPr>
            <p:ph type="ftr" sz="quarter" idx="11"/>
          </p:nvPr>
        </p:nvSpPr>
        <p:spPr>
          <a:xfrm>
            <a:off x="2692397" y="5037663"/>
            <a:ext cx="5214635" cy="279400"/>
          </a:xfrm>
        </p:spPr>
        <p:txBody>
          <a:bodyPr/>
          <a:lstStyle/>
          <a:p>
            <a:endParaRPr lang="lv-LV"/>
          </a:p>
        </p:txBody>
      </p:sp>
      <p:sp>
        <p:nvSpPr>
          <p:cNvPr id="6" name="Slide Number Placeholder 5"/>
          <p:cNvSpPr>
            <a:spLocks noGrp="1"/>
          </p:cNvSpPr>
          <p:nvPr>
            <p:ph type="sldNum" sz="quarter" idx="12"/>
          </p:nvPr>
        </p:nvSpPr>
        <p:spPr>
          <a:xfrm>
            <a:off x="8956900" y="5037663"/>
            <a:ext cx="551167" cy="279400"/>
          </a:xfrm>
        </p:spPr>
        <p:txBody>
          <a:bodyPr/>
          <a:lstStyle/>
          <a:p>
            <a:fld id="{BC04A0DD-0497-4324-8041-115DE3A12217}" type="slidenum">
              <a:rPr lang="lv-LV" smtClean="0"/>
              <a:t>‹#›</a:t>
            </a:fld>
            <a:endParaRPr lang="lv-LV"/>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40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C231227-AFD8-419F-B8DA-DE94ADB93686}" type="datetimeFigureOut">
              <a:rPr lang="lv-LV" smtClean="0"/>
              <a:t>26.03.2019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C04A0DD-0497-4324-8041-115DE3A12217}" type="slidenum">
              <a:rPr lang="lv-LV" smtClean="0"/>
              <a:t>‹#›</a:t>
            </a:fld>
            <a:endParaRPr lang="lv-LV"/>
          </a:p>
        </p:txBody>
      </p:sp>
    </p:spTree>
    <p:extLst>
      <p:ext uri="{BB962C8B-B14F-4D97-AF65-F5344CB8AC3E}">
        <p14:creationId xmlns:p14="http://schemas.microsoft.com/office/powerpoint/2010/main" val="56249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231227-AFD8-419F-B8DA-DE94ADB93686}" type="datetimeFigureOut">
              <a:rPr lang="lv-LV" smtClean="0"/>
              <a:t>26.03.2019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C04A0DD-0497-4324-8041-115DE3A12217}" type="slidenum">
              <a:rPr lang="lv-LV" smtClean="0"/>
              <a:t>‹#›</a:t>
            </a:fld>
            <a:endParaRPr lang="lv-LV"/>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78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231227-AFD8-419F-B8DA-DE94ADB93686}" type="datetimeFigureOut">
              <a:rPr lang="lv-LV" smtClean="0"/>
              <a:t>26.03.2019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C04A0DD-0497-4324-8041-115DE3A12217}" type="slidenum">
              <a:rPr lang="lv-LV" smtClean="0"/>
              <a:t>‹#›</a:t>
            </a:fld>
            <a:endParaRPr lang="lv-LV"/>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5338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231227-AFD8-419F-B8DA-DE94ADB93686}" type="datetimeFigureOut">
              <a:rPr lang="lv-LV" smtClean="0"/>
              <a:t>26.03.2019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C04A0DD-0497-4324-8041-115DE3A12217}" type="slidenum">
              <a:rPr lang="lv-LV" smtClean="0"/>
              <a:t>‹#›</a:t>
            </a:fld>
            <a:endParaRPr lang="lv-LV"/>
          </a:p>
        </p:txBody>
      </p:sp>
    </p:spTree>
    <p:extLst>
      <p:ext uri="{BB962C8B-B14F-4D97-AF65-F5344CB8AC3E}">
        <p14:creationId xmlns:p14="http://schemas.microsoft.com/office/powerpoint/2010/main" val="3289991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231227-AFD8-419F-B8DA-DE94ADB93686}" type="datetimeFigureOut">
              <a:rPr lang="lv-LV" smtClean="0"/>
              <a:t>26.03.2019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C04A0DD-0497-4324-8041-115DE3A12217}" type="slidenum">
              <a:rPr lang="lv-LV" smtClean="0"/>
              <a:t>‹#›</a:t>
            </a:fld>
            <a:endParaRPr lang="lv-LV"/>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599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231227-AFD8-419F-B8DA-DE94ADB93686}" type="datetimeFigureOut">
              <a:rPr lang="lv-LV" smtClean="0"/>
              <a:t>26.03.2019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C04A0DD-0497-4324-8041-115DE3A12217}" type="slidenum">
              <a:rPr lang="lv-LV" smtClean="0"/>
              <a:t>‹#›</a:t>
            </a:fld>
            <a:endParaRPr lang="lv-LV"/>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9429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231227-AFD8-419F-B8DA-DE94ADB93686}" type="datetimeFigureOut">
              <a:rPr lang="lv-LV" smtClean="0"/>
              <a:t>26.03.2019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C04A0DD-0497-4324-8041-115DE3A12217}" type="slidenum">
              <a:rPr lang="lv-LV" smtClean="0"/>
              <a:t>‹#›</a:t>
            </a:fld>
            <a:endParaRPr lang="lv-LV"/>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281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231227-AFD8-419F-B8DA-DE94ADB93686}" type="datetimeFigureOut">
              <a:rPr lang="lv-LV" smtClean="0"/>
              <a:t>26.03.2019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C04A0DD-0497-4324-8041-115DE3A12217}" type="slidenum">
              <a:rPr lang="lv-LV" smtClean="0"/>
              <a:t>‹#›</a:t>
            </a:fld>
            <a:endParaRPr lang="lv-LV"/>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109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231227-AFD8-419F-B8DA-DE94ADB93686}" type="datetimeFigureOut">
              <a:rPr lang="lv-LV" smtClean="0"/>
              <a:t>26.03.2019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C04A0DD-0497-4324-8041-115DE3A12217}" type="slidenum">
              <a:rPr lang="lv-LV" smtClean="0"/>
              <a:t>‹#›</a:t>
            </a:fld>
            <a:endParaRPr lang="lv-LV"/>
          </a:p>
        </p:txBody>
      </p:sp>
    </p:spTree>
    <p:extLst>
      <p:ext uri="{BB962C8B-B14F-4D97-AF65-F5344CB8AC3E}">
        <p14:creationId xmlns:p14="http://schemas.microsoft.com/office/powerpoint/2010/main" val="85704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231227-AFD8-419F-B8DA-DE94ADB93686}" type="datetimeFigureOut">
              <a:rPr lang="lv-LV" smtClean="0"/>
              <a:t>26.03.2019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C04A0DD-0497-4324-8041-115DE3A12217}" type="slidenum">
              <a:rPr lang="lv-LV" smtClean="0"/>
              <a:t>‹#›</a:t>
            </a:fld>
            <a:endParaRPr lang="lv-LV"/>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67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231227-AFD8-419F-B8DA-DE94ADB93686}" type="datetimeFigureOut">
              <a:rPr lang="lv-LV" smtClean="0"/>
              <a:t>26.03.2019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C04A0DD-0497-4324-8041-115DE3A12217}" type="slidenum">
              <a:rPr lang="lv-LV" smtClean="0"/>
              <a:t>‹#›</a:t>
            </a:fld>
            <a:endParaRPr lang="lv-LV"/>
          </a:p>
        </p:txBody>
      </p:sp>
    </p:spTree>
    <p:extLst>
      <p:ext uri="{BB962C8B-B14F-4D97-AF65-F5344CB8AC3E}">
        <p14:creationId xmlns:p14="http://schemas.microsoft.com/office/powerpoint/2010/main" val="185461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231227-AFD8-419F-B8DA-DE94ADB93686}" type="datetimeFigureOut">
              <a:rPr lang="lv-LV" smtClean="0"/>
              <a:t>26.03.2019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BC04A0DD-0497-4324-8041-115DE3A12217}" type="slidenum">
              <a:rPr lang="lv-LV" smtClean="0"/>
              <a:t>‹#›</a:t>
            </a:fld>
            <a:endParaRPr lang="lv-LV"/>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7068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231227-AFD8-419F-B8DA-DE94ADB93686}" type="datetimeFigureOut">
              <a:rPr lang="lv-LV" smtClean="0"/>
              <a:t>26.03.2019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BC04A0DD-0497-4324-8041-115DE3A12217}" type="slidenum">
              <a:rPr lang="lv-LV" smtClean="0"/>
              <a:t>‹#›</a:t>
            </a:fld>
            <a:endParaRPr lang="lv-LV"/>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9783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31227-AFD8-419F-B8DA-DE94ADB93686}" type="datetimeFigureOut">
              <a:rPr lang="lv-LV" smtClean="0"/>
              <a:t>26.03.2019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BC04A0DD-0497-4324-8041-115DE3A12217}" type="slidenum">
              <a:rPr lang="lv-LV" smtClean="0"/>
              <a:t>‹#›</a:t>
            </a:fld>
            <a:endParaRPr lang="lv-LV"/>
          </a:p>
        </p:txBody>
      </p:sp>
    </p:spTree>
    <p:extLst>
      <p:ext uri="{BB962C8B-B14F-4D97-AF65-F5344CB8AC3E}">
        <p14:creationId xmlns:p14="http://schemas.microsoft.com/office/powerpoint/2010/main" val="56436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C231227-AFD8-419F-B8DA-DE94ADB93686}" type="datetimeFigureOut">
              <a:rPr lang="lv-LV" smtClean="0"/>
              <a:t>26.03.2019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C04A0DD-0497-4324-8041-115DE3A12217}" type="slidenum">
              <a:rPr lang="lv-LV" smtClean="0"/>
              <a:t>‹#›</a:t>
            </a:fld>
            <a:endParaRPr lang="lv-LV"/>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22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C231227-AFD8-419F-B8DA-DE94ADB93686}" type="datetimeFigureOut">
              <a:rPr lang="lv-LV" smtClean="0"/>
              <a:t>26.03.2019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C04A0DD-0497-4324-8041-115DE3A12217}" type="slidenum">
              <a:rPr lang="lv-LV" smtClean="0"/>
              <a:t>‹#›</a:t>
            </a:fld>
            <a:endParaRPr lang="lv-LV"/>
          </a:p>
        </p:txBody>
      </p:sp>
    </p:spTree>
    <p:extLst>
      <p:ext uri="{BB962C8B-B14F-4D97-AF65-F5344CB8AC3E}">
        <p14:creationId xmlns:p14="http://schemas.microsoft.com/office/powerpoint/2010/main" val="355612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231227-AFD8-419F-B8DA-DE94ADB93686}" type="datetimeFigureOut">
              <a:rPr lang="lv-LV" smtClean="0"/>
              <a:t>26.03.2019</a:t>
            </a:fld>
            <a:endParaRPr lang="lv-LV"/>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lv-LV"/>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04A0DD-0497-4324-8041-115DE3A12217}" type="slidenum">
              <a:rPr lang="lv-LV" smtClean="0"/>
              <a:t>‹#›</a:t>
            </a:fld>
            <a:endParaRPr lang="lv-LV"/>
          </a:p>
        </p:txBody>
      </p:sp>
    </p:spTree>
    <p:extLst>
      <p:ext uri="{BB962C8B-B14F-4D97-AF65-F5344CB8AC3E}">
        <p14:creationId xmlns:p14="http://schemas.microsoft.com/office/powerpoint/2010/main" val="129006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ntranet.vp.gov.lv/news/macibas-dienesta-vietas-e-macibu-vi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studijas.vp.gov.lv/moodl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b="1" dirty="0" smtClean="0"/>
              <a:t>Mācības dienesta vietās</a:t>
            </a:r>
            <a:br>
              <a:rPr lang="lv-LV" b="1" dirty="0" smtClean="0"/>
            </a:br>
            <a:r>
              <a:rPr lang="lv-LV" b="1" dirty="0" smtClean="0"/>
              <a:t>E-</a:t>
            </a:r>
            <a:r>
              <a:rPr lang="lv-LV" sz="3600" b="1" dirty="0" smtClean="0"/>
              <a:t>mācību vide</a:t>
            </a:r>
            <a:endParaRPr lang="lv-LV" sz="3600" b="1" dirty="0"/>
          </a:p>
        </p:txBody>
      </p:sp>
      <p:pic>
        <p:nvPicPr>
          <p:cNvPr id="4" name="Content Placeholder 3"/>
          <p:cNvPicPr>
            <a:picLocks noGrp="1" noChangeAspect="1"/>
          </p:cNvPicPr>
          <p:nvPr>
            <p:ph idx="1"/>
          </p:nvPr>
        </p:nvPicPr>
        <p:blipFill>
          <a:blip r:embed="rId2"/>
          <a:stretch>
            <a:fillRect/>
          </a:stretch>
        </p:blipFill>
        <p:spPr>
          <a:xfrm>
            <a:off x="4590840" y="2557463"/>
            <a:ext cx="3010319" cy="3317875"/>
          </a:xfrm>
          <a:prstGeom prst="rect">
            <a:avLst/>
          </a:prstGeom>
        </p:spPr>
      </p:pic>
    </p:spTree>
    <p:extLst>
      <p:ext uri="{BB962C8B-B14F-4D97-AF65-F5344CB8AC3E}">
        <p14:creationId xmlns:p14="http://schemas.microsoft.com/office/powerpoint/2010/main" val="3073314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865313"/>
          </a:xfrm>
        </p:spPr>
        <p:txBody>
          <a:bodyPr>
            <a:normAutofit/>
          </a:bodyPr>
          <a:lstStyle/>
          <a:p>
            <a:r>
              <a:rPr lang="lv-LV" sz="1100" dirty="0"/>
              <a:t/>
            </a:r>
            <a:br>
              <a:rPr lang="lv-LV" sz="1100" dirty="0"/>
            </a:br>
            <a:endParaRPr lang="lv-LV" sz="1100" dirty="0"/>
          </a:p>
        </p:txBody>
      </p:sp>
      <p:sp>
        <p:nvSpPr>
          <p:cNvPr id="3" name="Content Placeholder 2"/>
          <p:cNvSpPr>
            <a:spLocks noGrp="1"/>
          </p:cNvSpPr>
          <p:nvPr>
            <p:ph idx="4294967295"/>
          </p:nvPr>
        </p:nvSpPr>
        <p:spPr>
          <a:xfrm>
            <a:off x="1645920" y="627018"/>
            <a:ext cx="9288736" cy="5617028"/>
          </a:xfrm>
        </p:spPr>
        <p:txBody>
          <a:bodyPr>
            <a:normAutofit fontScale="25000" lnSpcReduction="20000"/>
          </a:bodyPr>
          <a:lstStyle/>
          <a:p>
            <a:pPr marL="0" indent="0">
              <a:buNone/>
            </a:pPr>
            <a:endParaRPr lang="lv-LV" sz="11200" b="1" dirty="0"/>
          </a:p>
          <a:p>
            <a:pPr marL="0" indent="0">
              <a:buNone/>
            </a:pPr>
            <a:r>
              <a:rPr lang="lv-LV" sz="11200" b="1" dirty="0" smtClean="0"/>
              <a:t>Teorijas mācības </a:t>
            </a:r>
            <a:r>
              <a:rPr lang="lv-LV" sz="11200" b="1" dirty="0"/>
              <a:t>ir </a:t>
            </a:r>
            <a:r>
              <a:rPr lang="lv-LV" sz="11200" b="1" dirty="0" smtClean="0"/>
              <a:t>strukturētas šādās specializācijās:</a:t>
            </a:r>
            <a:endParaRPr lang="lv-LV" sz="7400" b="1" dirty="0"/>
          </a:p>
          <a:p>
            <a:pPr>
              <a:buFont typeface="Wingdings" panose="05000000000000000000" pitchFamily="2" charset="2"/>
              <a:buChar char="ü"/>
            </a:pPr>
            <a:r>
              <a:rPr lang="lv-LV" sz="8800" dirty="0"/>
              <a:t> Kārtības policija - Operatīvās vadības struktūrvienību darbinieki;</a:t>
            </a:r>
          </a:p>
          <a:p>
            <a:pPr>
              <a:buFont typeface="Wingdings" panose="05000000000000000000" pitchFamily="2" charset="2"/>
              <a:buChar char="ü"/>
            </a:pPr>
            <a:r>
              <a:rPr lang="lv-LV" sz="8800" dirty="0" smtClean="0"/>
              <a:t>Kārtības </a:t>
            </a:r>
            <a:r>
              <a:rPr lang="lv-LV" sz="8800" dirty="0"/>
              <a:t>policija - Speciālo objektu apsardzes darbinieki;</a:t>
            </a:r>
          </a:p>
          <a:p>
            <a:pPr>
              <a:buFont typeface="Wingdings" panose="05000000000000000000" pitchFamily="2" charset="2"/>
              <a:buChar char="ü"/>
            </a:pPr>
            <a:r>
              <a:rPr lang="lv-LV" sz="8800" dirty="0"/>
              <a:t> Kārtības policija - Satiksmes uzraudzības darbinieki</a:t>
            </a:r>
            <a:r>
              <a:rPr lang="lv-LV" sz="8800" dirty="0" smtClean="0"/>
              <a:t>;</a:t>
            </a:r>
          </a:p>
          <a:p>
            <a:pPr>
              <a:buFont typeface="Wingdings" panose="05000000000000000000" pitchFamily="2" charset="2"/>
              <a:buChar char="ü"/>
            </a:pPr>
            <a:r>
              <a:rPr lang="lv-LV" sz="8800" dirty="0"/>
              <a:t> Kārtības policija – Patruļdienests;</a:t>
            </a:r>
          </a:p>
          <a:p>
            <a:pPr>
              <a:buFont typeface="Wingdings" panose="05000000000000000000" pitchFamily="2" charset="2"/>
              <a:buChar char="ü"/>
            </a:pPr>
            <a:r>
              <a:rPr lang="lv-LV" sz="8800" dirty="0"/>
              <a:t> </a:t>
            </a:r>
            <a:r>
              <a:rPr lang="lv-LV" sz="8800" dirty="0" smtClean="0"/>
              <a:t>Kārtības </a:t>
            </a:r>
            <a:r>
              <a:rPr lang="lv-LV" sz="8800" dirty="0"/>
              <a:t>policija - Īslaicīgās aizturēšanas vietu un konvoja struktūrvienību darbinieki;</a:t>
            </a:r>
          </a:p>
          <a:p>
            <a:pPr>
              <a:buFont typeface="Wingdings" panose="05000000000000000000" pitchFamily="2" charset="2"/>
              <a:buChar char="ü"/>
            </a:pPr>
            <a:r>
              <a:rPr lang="lv-LV" sz="8800" dirty="0"/>
              <a:t> Kārtības policija - Nepilngadīgo lietu inspektori;</a:t>
            </a:r>
          </a:p>
          <a:p>
            <a:pPr>
              <a:buFont typeface="Wingdings" panose="05000000000000000000" pitchFamily="2" charset="2"/>
              <a:buChar char="ü"/>
            </a:pPr>
            <a:r>
              <a:rPr lang="lv-LV" sz="8800" dirty="0" smtClean="0"/>
              <a:t> Kārtības </a:t>
            </a:r>
            <a:r>
              <a:rPr lang="lv-LV" sz="8800" dirty="0"/>
              <a:t>policija - Iecirkņa inspektori.</a:t>
            </a:r>
          </a:p>
          <a:p>
            <a:pPr>
              <a:buFont typeface="Wingdings" panose="05000000000000000000" pitchFamily="2" charset="2"/>
              <a:buChar char="ü"/>
            </a:pPr>
            <a:r>
              <a:rPr lang="lv-LV" sz="8800" dirty="0"/>
              <a:t> </a:t>
            </a:r>
            <a:r>
              <a:rPr lang="lv-LV" sz="8800" dirty="0" smtClean="0"/>
              <a:t>Kriminālpolicija </a:t>
            </a:r>
            <a:r>
              <a:rPr lang="lv-LV" sz="8800" dirty="0"/>
              <a:t>- Izmeklēšana;</a:t>
            </a:r>
          </a:p>
          <a:p>
            <a:pPr>
              <a:buFont typeface="Wingdings" panose="05000000000000000000" pitchFamily="2" charset="2"/>
              <a:buChar char="ü"/>
            </a:pPr>
            <a:r>
              <a:rPr lang="lv-LV" sz="8800" dirty="0" smtClean="0"/>
              <a:t>Kriminālpolicija </a:t>
            </a:r>
            <a:r>
              <a:rPr lang="lv-LV" sz="8800" dirty="0"/>
              <a:t>– Operatīvie </a:t>
            </a:r>
            <a:r>
              <a:rPr lang="lv-LV" sz="8800" dirty="0" smtClean="0"/>
              <a:t>darbinieki;</a:t>
            </a:r>
          </a:p>
          <a:p>
            <a:pPr>
              <a:buFont typeface="Wingdings" panose="05000000000000000000" pitchFamily="2" charset="2"/>
              <a:buChar char="ü"/>
            </a:pPr>
            <a:r>
              <a:rPr lang="lv-LV" sz="7400" i="1" dirty="0" smtClean="0"/>
              <a:t>Speciālā fiziskā sagatavotība;</a:t>
            </a:r>
          </a:p>
          <a:p>
            <a:pPr>
              <a:buFont typeface="Wingdings" panose="05000000000000000000" pitchFamily="2" charset="2"/>
              <a:buChar char="ü"/>
            </a:pPr>
            <a:r>
              <a:rPr lang="lv-LV" sz="7400" i="1" dirty="0" smtClean="0"/>
              <a:t>Šaušanas mācība</a:t>
            </a:r>
            <a:endParaRPr lang="lv-LV" sz="7400" i="1" dirty="0"/>
          </a:p>
          <a:p>
            <a:pPr>
              <a:buFont typeface="Wingdings" panose="05000000000000000000" pitchFamily="2" charset="2"/>
              <a:buChar char="ü"/>
            </a:pPr>
            <a:endParaRPr lang="lv-LV" dirty="0"/>
          </a:p>
        </p:txBody>
      </p:sp>
    </p:spTree>
    <p:extLst>
      <p:ext uri="{BB962C8B-B14F-4D97-AF65-F5344CB8AC3E}">
        <p14:creationId xmlns:p14="http://schemas.microsoft.com/office/powerpoint/2010/main" val="1677628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835" y="2011681"/>
            <a:ext cx="9836330" cy="3355149"/>
          </a:xfrm>
          <a:prstGeom prst="rect">
            <a:avLst/>
          </a:prstGeom>
        </p:spPr>
        <p:txBody>
          <a:bodyPr wrap="square">
            <a:spAutoFit/>
          </a:bodyPr>
          <a:lstStyle/>
          <a:p>
            <a:pPr indent="457200" algn="just">
              <a:lnSpc>
                <a:spcPct val="106000"/>
              </a:lnSpc>
              <a:spcAft>
                <a:spcPts val="800"/>
              </a:spcAft>
            </a:pPr>
            <a:endParaRPr lang="lv-LV"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6000"/>
              </a:lnSpc>
              <a:spcAft>
                <a:spcPts val="800"/>
              </a:spcAft>
            </a:pPr>
            <a:endParaRPr lang="lv-LV" sz="2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6000"/>
              </a:lnSpc>
              <a:spcAft>
                <a:spcPts val="800"/>
              </a:spcAft>
            </a:pPr>
            <a:endParaRPr lang="lv-LV"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6000"/>
              </a:lnSpc>
              <a:spcAft>
                <a:spcPts val="800"/>
              </a:spcAft>
            </a:pPr>
            <a:endParaRPr lang="lv-LV"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6000"/>
              </a:lnSpc>
              <a:spcAft>
                <a:spcPts val="800"/>
              </a:spcAft>
            </a:pPr>
            <a:endParaRPr lang="lv-LV"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6000"/>
              </a:lnSpc>
              <a:spcAft>
                <a:spcPts val="800"/>
              </a:spcAft>
            </a:pPr>
            <a:endParaRPr lang="lv-LV"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6000"/>
              </a:lnSpc>
              <a:spcAft>
                <a:spcPts val="800"/>
              </a:spcAft>
            </a:pPr>
            <a:endParaRPr lang="lv-LV"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6000"/>
              </a:lnSpc>
              <a:spcAft>
                <a:spcPts val="800"/>
              </a:spcAft>
            </a:pPr>
            <a:r>
              <a:rPr lang="lv-LV" dirty="0" smtClean="0">
                <a:latin typeface="Times New Roman" panose="02020603050405020304" pitchFamily="18" charset="0"/>
                <a:ea typeface="Calibri" panose="020F0502020204030204" pitchFamily="34" charset="0"/>
                <a:cs typeface="Times New Roman" panose="02020603050405020304" pitchFamily="18" charset="0"/>
              </a:rPr>
              <a:t>. </a:t>
            </a:r>
            <a:endParaRPr lang="lv-LV"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lv-LV" sz="3600" b="1" dirty="0" smtClean="0"/>
              <a:t>Mācību e-vidē pieejamie mācību materiāli:</a:t>
            </a:r>
            <a:endParaRPr lang="lv-LV" sz="3600" b="1" dirty="0"/>
          </a:p>
        </p:txBody>
      </p:sp>
      <p:sp>
        <p:nvSpPr>
          <p:cNvPr id="5" name="Text Placeholder 4"/>
          <p:cNvSpPr>
            <a:spLocks noGrp="1"/>
          </p:cNvSpPr>
          <p:nvPr>
            <p:ph idx="1"/>
          </p:nvPr>
        </p:nvSpPr>
        <p:spPr>
          <a:xfrm>
            <a:off x="1295401" y="2556932"/>
            <a:ext cx="9601196" cy="2550645"/>
          </a:xfrm>
        </p:spPr>
        <p:txBody>
          <a:bodyPr>
            <a:normAutofit/>
          </a:bodyPr>
          <a:lstStyle/>
          <a:p>
            <a:pPr marL="0" indent="0" algn="just">
              <a:buNone/>
            </a:pPr>
            <a:r>
              <a:rPr lang="lv-LV" dirty="0" smtClean="0">
                <a:latin typeface="Times New Roman" panose="02020603050405020304" pitchFamily="18" charset="0"/>
                <a:ea typeface="Calibri" panose="020F0502020204030204" pitchFamily="34" charset="0"/>
                <a:cs typeface="Times New Roman" panose="02020603050405020304" pitchFamily="18" charset="0"/>
              </a:rPr>
              <a:t>	</a:t>
            </a:r>
            <a:r>
              <a:rPr lang="lv-LV" sz="2800" dirty="0" smtClean="0">
                <a:latin typeface="Times New Roman" panose="02020603050405020304" pitchFamily="18" charset="0"/>
                <a:ea typeface="Calibri" panose="020F0502020204030204" pitchFamily="34" charset="0"/>
                <a:cs typeface="Times New Roman" panose="02020603050405020304" pitchFamily="18" charset="0"/>
              </a:rPr>
              <a:t>E</a:t>
            </a:r>
            <a:r>
              <a:rPr lang="lv-LV" dirty="0" smtClean="0">
                <a:latin typeface="Times New Roman" panose="02020603050405020304" pitchFamily="18" charset="0"/>
                <a:ea typeface="Calibri" panose="020F0502020204030204" pitchFamily="34" charset="0"/>
                <a:cs typeface="Times New Roman" panose="02020603050405020304" pitchFamily="18" charset="0"/>
              </a:rPr>
              <a:t>-</a:t>
            </a:r>
            <a:r>
              <a:rPr lang="lv-LV" sz="2800" dirty="0">
                <a:latin typeface="Times New Roman" panose="02020603050405020304" pitchFamily="18" charset="0"/>
                <a:ea typeface="Calibri" panose="020F0502020204030204" pitchFamily="34" charset="0"/>
                <a:cs typeface="Times New Roman" panose="02020603050405020304" pitchFamily="18" charset="0"/>
              </a:rPr>
              <a:t>m</a:t>
            </a:r>
            <a:r>
              <a:rPr lang="lv-LV" sz="2800" dirty="0" smtClean="0">
                <a:latin typeface="Times New Roman" panose="02020603050405020304" pitchFamily="18" charset="0"/>
                <a:ea typeface="Calibri" panose="020F0502020204030204" pitchFamily="34" charset="0"/>
                <a:cs typeface="Times New Roman" panose="02020603050405020304" pitchFamily="18" charset="0"/>
              </a:rPr>
              <a:t>ācību vidē </a:t>
            </a:r>
            <a:r>
              <a:rPr lang="lv-LV" sz="2800" dirty="0">
                <a:latin typeface="Times New Roman" panose="02020603050405020304" pitchFamily="18" charset="0"/>
                <a:ea typeface="Calibri" panose="020F0502020204030204" pitchFamily="34" charset="0"/>
                <a:cs typeface="Times New Roman" panose="02020603050405020304" pitchFamily="18" charset="0"/>
              </a:rPr>
              <a:t>ir pieejama un ir iespējams apgūt tur ievietotos mācību materiālus (kuri nepārtraukti tiek pilnveidoti) – mācību prezentācijas, normatīvos aktus, grozījumus normatīvajos aktos, rīkojuma dokumentus, kas attiecināmi uz dienesta pienākumu izpildi, ieteicamo literatūru</a:t>
            </a:r>
            <a:r>
              <a:rPr lang="lv-LV"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lv-LV"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1297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2" y="982133"/>
            <a:ext cx="9601196" cy="1199364"/>
          </a:xfrm>
        </p:spPr>
        <p:txBody>
          <a:bodyPr>
            <a:noAutofit/>
          </a:bodyPr>
          <a:lstStyle/>
          <a:p>
            <a:r>
              <a:rPr lang="lv-LV" sz="2800" dirty="0" smtClean="0"/>
              <a:t>Arī VP amatpersonas, kurām mācību gada ietvaros nepieciešams apgūt </a:t>
            </a:r>
            <a:r>
              <a:rPr lang="lv-LV" sz="2800" b="1" u="sng" dirty="0" smtClean="0"/>
              <a:t>tikai </a:t>
            </a:r>
            <a:r>
              <a:rPr lang="lv-LV" sz="2800" dirty="0" smtClean="0"/>
              <a:t>šaušanas mācību nodarbības un/vai speciālās fiziskās sagatavošanas nodarbības, tiek reģistrētas e-mācību vidē</a:t>
            </a:r>
            <a:endParaRPr lang="lv-LV" sz="2800" dirty="0"/>
          </a:p>
        </p:txBody>
      </p:sp>
      <p:sp>
        <p:nvSpPr>
          <p:cNvPr id="6" name="Content Placeholder 5"/>
          <p:cNvSpPr>
            <a:spLocks noGrp="1"/>
          </p:cNvSpPr>
          <p:nvPr>
            <p:ph idx="1"/>
          </p:nvPr>
        </p:nvSpPr>
        <p:spPr/>
        <p:txBody>
          <a:bodyPr>
            <a:normAutofit lnSpcReduction="10000"/>
          </a:bodyPr>
          <a:lstStyle/>
          <a:p>
            <a:pPr>
              <a:buFont typeface="Wingdings" panose="05000000000000000000" pitchFamily="2" charset="2"/>
              <a:buChar char="ü"/>
            </a:pPr>
            <a:r>
              <a:rPr lang="lv-LV" dirty="0"/>
              <a:t>Mācību kursā “Šaušanas mācība” un “</a:t>
            </a:r>
            <a:r>
              <a:rPr lang="lv-LV" dirty="0" smtClean="0"/>
              <a:t>Speciālā </a:t>
            </a:r>
            <a:r>
              <a:rPr lang="lv-LV" dirty="0"/>
              <a:t>fiziskā </a:t>
            </a:r>
            <a:r>
              <a:rPr lang="lv-LV" dirty="0" smtClean="0"/>
              <a:t>sagatavošana” </a:t>
            </a:r>
            <a:r>
              <a:rPr lang="lv-LV" dirty="0"/>
              <a:t>ir </a:t>
            </a:r>
            <a:r>
              <a:rPr lang="lv-LV" dirty="0" smtClean="0"/>
              <a:t>pieejama un ir iespējams iepazīties ar informāciju, </a:t>
            </a:r>
            <a:r>
              <a:rPr lang="lv-LV" dirty="0"/>
              <a:t>kas saistīta ar šaušanas un speciālās </a:t>
            </a:r>
            <a:r>
              <a:rPr lang="lv-LV" dirty="0" smtClean="0"/>
              <a:t>fiziskās sagatavošanas </a:t>
            </a:r>
            <a:r>
              <a:rPr lang="lv-LV" dirty="0"/>
              <a:t>jomu. </a:t>
            </a:r>
            <a:endParaRPr lang="lv-LV" dirty="0" smtClean="0"/>
          </a:p>
          <a:p>
            <a:pPr>
              <a:buFont typeface="Wingdings" panose="05000000000000000000" pitchFamily="2" charset="2"/>
              <a:buChar char="ü"/>
            </a:pPr>
            <a:r>
              <a:rPr lang="lv-LV" dirty="0"/>
              <a:t>Š</a:t>
            </a:r>
            <a:r>
              <a:rPr lang="lv-LV" dirty="0" smtClean="0"/>
              <a:t>ajās </a:t>
            </a:r>
            <a:r>
              <a:rPr lang="lv-LV" dirty="0"/>
              <a:t>mācībās reģistrētās VP amatpersonas </a:t>
            </a:r>
            <a:r>
              <a:rPr lang="lv-LV" dirty="0" smtClean="0"/>
              <a:t>šaušanas </a:t>
            </a:r>
            <a:r>
              <a:rPr lang="lv-LV" dirty="0"/>
              <a:t>mācības </a:t>
            </a:r>
            <a:r>
              <a:rPr lang="lv-LV" dirty="0" smtClean="0"/>
              <a:t>un </a:t>
            </a:r>
            <a:r>
              <a:rPr lang="lv-LV" dirty="0"/>
              <a:t>speciālās fiziskās sagatavotības </a:t>
            </a:r>
            <a:r>
              <a:rPr lang="lv-LV" dirty="0" smtClean="0"/>
              <a:t>nodarbības </a:t>
            </a:r>
            <a:r>
              <a:rPr lang="lv-LV" dirty="0"/>
              <a:t>arī turpmāk apmeklēs kā līdz šim klātienē, saskaņā </a:t>
            </a:r>
            <a:r>
              <a:rPr lang="lv-LV" dirty="0" smtClean="0"/>
              <a:t>ar mācību </a:t>
            </a:r>
            <a:r>
              <a:rPr lang="lv-LV" dirty="0"/>
              <a:t>nodarbību grafikiem. </a:t>
            </a:r>
            <a:endParaRPr lang="lv-LV" dirty="0" smtClean="0"/>
          </a:p>
          <a:p>
            <a:pPr>
              <a:buFont typeface="Wingdings" panose="05000000000000000000" pitchFamily="2" charset="2"/>
              <a:buChar char="ü"/>
            </a:pPr>
            <a:r>
              <a:rPr lang="lv-LV" dirty="0" smtClean="0"/>
              <a:t>Tāpat </a:t>
            </a:r>
            <a:r>
              <a:rPr lang="lv-LV" dirty="0"/>
              <a:t>arī mācību gada noslēguma ieskaiti šajām mācībām reģistrētās VP amatpersonas kārtos kā ierasts klātienē – saskaņā ar </a:t>
            </a:r>
            <a:r>
              <a:rPr lang="lv-LV" dirty="0" smtClean="0"/>
              <a:t>ieskaišu </a:t>
            </a:r>
            <a:r>
              <a:rPr lang="lv-LV" dirty="0"/>
              <a:t>grafiku.</a:t>
            </a:r>
          </a:p>
          <a:p>
            <a:endParaRPr lang="lv-LV" dirty="0"/>
          </a:p>
        </p:txBody>
      </p:sp>
    </p:spTree>
    <p:extLst>
      <p:ext uri="{BB962C8B-B14F-4D97-AF65-F5344CB8AC3E}">
        <p14:creationId xmlns:p14="http://schemas.microsoft.com/office/powerpoint/2010/main" val="4123072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a:t>M</a:t>
            </a:r>
            <a:r>
              <a:rPr lang="lv-LV" b="1" dirty="0" smtClean="0"/>
              <a:t>ācības dienesta vietās </a:t>
            </a:r>
            <a:r>
              <a:rPr lang="lv-LV" b="1" dirty="0"/>
              <a:t>e-vidē</a:t>
            </a:r>
            <a:br>
              <a:rPr lang="lv-LV" b="1" dirty="0"/>
            </a:br>
            <a:r>
              <a:rPr lang="lv-LV" sz="3200" dirty="0" smtClean="0"/>
              <a:t>      https</a:t>
            </a:r>
            <a:r>
              <a:rPr lang="lv-LV" sz="3200" dirty="0"/>
              <a:t>://e-studijas.vp.gov.lv/moodle</a:t>
            </a:r>
          </a:p>
        </p:txBody>
      </p:sp>
      <p:pic>
        <p:nvPicPr>
          <p:cNvPr id="4" name="Content Placeholder 3"/>
          <p:cNvPicPr>
            <a:picLocks noGrp="1" noChangeAspect="1"/>
          </p:cNvPicPr>
          <p:nvPr>
            <p:ph sz="half" idx="1"/>
          </p:nvPr>
        </p:nvPicPr>
        <p:blipFill>
          <a:blip r:embed="rId2"/>
          <a:stretch>
            <a:fillRect/>
          </a:stretch>
        </p:blipFill>
        <p:spPr>
          <a:xfrm>
            <a:off x="1298575" y="2742627"/>
            <a:ext cx="4718050" cy="2945959"/>
          </a:xfrm>
          <a:prstGeom prst="rect">
            <a:avLst/>
          </a:prstGeom>
        </p:spPr>
      </p:pic>
      <p:sp>
        <p:nvSpPr>
          <p:cNvPr id="3" name="Content Placeholder 2"/>
          <p:cNvSpPr>
            <a:spLocks noGrp="1"/>
          </p:cNvSpPr>
          <p:nvPr>
            <p:ph sz="half" idx="2"/>
          </p:nvPr>
        </p:nvSpPr>
        <p:spPr>
          <a:xfrm>
            <a:off x="6910250" y="2586445"/>
            <a:ext cx="4859383" cy="3683725"/>
          </a:xfrm>
        </p:spPr>
        <p:txBody>
          <a:bodyPr>
            <a:normAutofit/>
          </a:bodyPr>
          <a:lstStyle/>
          <a:p>
            <a:pPr marL="0" indent="0">
              <a:buNone/>
            </a:pPr>
            <a:r>
              <a:rPr lang="lv-LV" sz="2400" dirty="0" smtClean="0"/>
              <a:t>Piemēram, dalībnieks saņems 3 paziņojumus par reģistrēšanu e-apmācībai, ja jāapgūt šādas mācības:</a:t>
            </a:r>
          </a:p>
          <a:p>
            <a:pPr marL="0" indent="0">
              <a:buNone/>
            </a:pPr>
            <a:r>
              <a:rPr lang="lv-LV" sz="2400" dirty="0" smtClean="0"/>
              <a:t>1) «Konkrētā specializācija» Piem. «Kārtības policijas – iecirkņa inspektori»</a:t>
            </a:r>
          </a:p>
          <a:p>
            <a:pPr marL="0" indent="0">
              <a:buNone/>
            </a:pPr>
            <a:r>
              <a:rPr lang="lv-LV" sz="2400" dirty="0" smtClean="0"/>
              <a:t>2) «Šaušanas mācība»</a:t>
            </a:r>
          </a:p>
          <a:p>
            <a:pPr marL="0" indent="0">
              <a:buNone/>
            </a:pPr>
            <a:r>
              <a:rPr lang="lv-LV" sz="2400" dirty="0" smtClean="0"/>
              <a:t>3) «Speciālā fiziskā sagatavošana»</a:t>
            </a:r>
          </a:p>
          <a:p>
            <a:pPr marL="0" indent="0">
              <a:buNone/>
            </a:pPr>
            <a:endParaRPr lang="lv-LV" sz="2400" dirty="0"/>
          </a:p>
        </p:txBody>
      </p:sp>
    </p:spTree>
    <p:extLst>
      <p:ext uri="{BB962C8B-B14F-4D97-AF65-F5344CB8AC3E}">
        <p14:creationId xmlns:p14="http://schemas.microsoft.com/office/powerpoint/2010/main" val="665209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a:t>https://e-studijas.vp.gov.lv/moodle</a:t>
            </a:r>
          </a:p>
        </p:txBody>
      </p:sp>
      <p:pic>
        <p:nvPicPr>
          <p:cNvPr id="4" name="Content Placeholder 3"/>
          <p:cNvPicPr>
            <a:picLocks noGrp="1" noChangeAspect="1"/>
          </p:cNvPicPr>
          <p:nvPr>
            <p:ph idx="1"/>
          </p:nvPr>
        </p:nvPicPr>
        <p:blipFill>
          <a:blip r:embed="rId2"/>
          <a:stretch>
            <a:fillRect/>
          </a:stretch>
        </p:blipFill>
        <p:spPr>
          <a:xfrm>
            <a:off x="2416629" y="2534194"/>
            <a:ext cx="7380513" cy="3526971"/>
          </a:xfrm>
          <a:prstGeom prst="rect">
            <a:avLst/>
          </a:prstGeom>
        </p:spPr>
      </p:pic>
      <p:sp>
        <p:nvSpPr>
          <p:cNvPr id="9" name="Oval 8"/>
          <p:cNvSpPr/>
          <p:nvPr/>
        </p:nvSpPr>
        <p:spPr>
          <a:xfrm>
            <a:off x="9054617" y="2366896"/>
            <a:ext cx="963720" cy="96336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ED1C24"/>
              </a:solidFill>
            </a:endParaRPr>
          </a:p>
        </p:txBody>
      </p:sp>
    </p:spTree>
    <p:extLst>
      <p:ext uri="{BB962C8B-B14F-4D97-AF65-F5344CB8AC3E}">
        <p14:creationId xmlns:p14="http://schemas.microsoft.com/office/powerpoint/2010/main" val="2433057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a:t>https://e-studijas.vp.gov.lv/moodle</a:t>
            </a:r>
            <a:endParaRPr lang="lv-LV" dirty="0"/>
          </a:p>
        </p:txBody>
      </p:sp>
      <p:pic>
        <p:nvPicPr>
          <p:cNvPr id="4" name="Content Placeholder 3"/>
          <p:cNvPicPr>
            <a:picLocks noGrp="1" noChangeAspect="1"/>
          </p:cNvPicPr>
          <p:nvPr>
            <p:ph sz="half" idx="1"/>
          </p:nvPr>
        </p:nvPicPr>
        <p:blipFill>
          <a:blip r:embed="rId2"/>
          <a:stretch>
            <a:fillRect/>
          </a:stretch>
        </p:blipFill>
        <p:spPr>
          <a:xfrm>
            <a:off x="1298574" y="2560319"/>
            <a:ext cx="6813459" cy="3592287"/>
          </a:xfrm>
          <a:prstGeom prst="rect">
            <a:avLst/>
          </a:prstGeom>
        </p:spPr>
      </p:pic>
      <p:sp>
        <p:nvSpPr>
          <p:cNvPr id="23" name="Content Placeholder 22"/>
          <p:cNvSpPr>
            <a:spLocks noGrp="1"/>
          </p:cNvSpPr>
          <p:nvPr>
            <p:ph sz="half" idx="2"/>
          </p:nvPr>
        </p:nvSpPr>
        <p:spPr>
          <a:xfrm>
            <a:off x="8360228" y="2560320"/>
            <a:ext cx="2978332" cy="3310128"/>
          </a:xfrm>
        </p:spPr>
        <p:txBody>
          <a:bodyPr/>
          <a:lstStyle/>
          <a:p>
            <a:pPr marL="0" indent="0">
              <a:buNone/>
            </a:pPr>
            <a:endParaRPr lang="lv-LV" dirty="0" smtClean="0"/>
          </a:p>
          <a:p>
            <a:pPr marL="0" indent="0" algn="ctr">
              <a:buNone/>
            </a:pPr>
            <a:r>
              <a:rPr lang="lv-LV" dirty="0" smtClean="0"/>
              <a:t>Lietotāja vārds</a:t>
            </a:r>
          </a:p>
          <a:p>
            <a:pPr marL="0" indent="0" algn="ctr">
              <a:buNone/>
            </a:pPr>
            <a:endParaRPr lang="lv-LV" dirty="0"/>
          </a:p>
          <a:p>
            <a:pPr marL="0" indent="0" algn="ctr">
              <a:buNone/>
            </a:pPr>
            <a:endParaRPr lang="lv-LV" dirty="0" smtClean="0"/>
          </a:p>
          <a:p>
            <a:pPr marL="0" indent="0" algn="ctr">
              <a:buNone/>
            </a:pPr>
            <a:r>
              <a:rPr lang="lv-LV" dirty="0" smtClean="0"/>
              <a:t>Parole</a:t>
            </a:r>
            <a:endParaRPr lang="lv-LV" dirty="0"/>
          </a:p>
        </p:txBody>
      </p:sp>
      <p:sp>
        <p:nvSpPr>
          <p:cNvPr id="26" name="Rectangle 25"/>
          <p:cNvSpPr/>
          <p:nvPr/>
        </p:nvSpPr>
        <p:spPr>
          <a:xfrm>
            <a:off x="3320280" y="3393000"/>
            <a:ext cx="923400" cy="267480"/>
          </a:xfrm>
          <a:prstGeom prst="rect">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ED1C24"/>
              </a:solidFill>
            </a:endParaRPr>
          </a:p>
        </p:txBody>
      </p:sp>
      <p:sp>
        <p:nvSpPr>
          <p:cNvPr id="29" name="Oval 28"/>
          <p:cNvSpPr/>
          <p:nvPr/>
        </p:nvSpPr>
        <p:spPr>
          <a:xfrm>
            <a:off x="3256200" y="3611880"/>
            <a:ext cx="1056240" cy="37224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ED1C24"/>
              </a:solidFill>
            </a:endParaRPr>
          </a:p>
        </p:txBody>
      </p:sp>
      <p:cxnSp>
        <p:nvCxnSpPr>
          <p:cNvPr id="32" name="Straight Arrow Connector 31"/>
          <p:cNvCxnSpPr>
            <a:stCxn id="26" idx="3"/>
            <a:endCxn id="41" idx="1"/>
          </p:cNvCxnSpPr>
          <p:nvPr/>
        </p:nvCxnSpPr>
        <p:spPr>
          <a:xfrm flipV="1">
            <a:off x="4243680" y="3412260"/>
            <a:ext cx="4650480" cy="114480"/>
          </a:xfrm>
          <a:prstGeom prst="straightConnector1">
            <a:avLst/>
          </a:prstGeom>
          <a:ln w="24000">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9" idx="6"/>
            <a:endCxn id="44" idx="2"/>
          </p:cNvCxnSpPr>
          <p:nvPr/>
        </p:nvCxnSpPr>
        <p:spPr>
          <a:xfrm>
            <a:off x="4312440" y="3798000"/>
            <a:ext cx="4152960" cy="1120680"/>
          </a:xfrm>
          <a:prstGeom prst="line">
            <a:avLst/>
          </a:prstGeom>
          <a:ln w="24000">
            <a:solidFill>
              <a:srgbClr val="ED1C24"/>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894160" y="2900160"/>
            <a:ext cx="2223720" cy="1024200"/>
          </a:xfrm>
          <a:prstGeom prst="rect">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ED1C24"/>
              </a:solidFill>
            </a:endParaRPr>
          </a:p>
        </p:txBody>
      </p:sp>
      <p:sp>
        <p:nvSpPr>
          <p:cNvPr id="44" name="Oval 43"/>
          <p:cNvSpPr/>
          <p:nvPr/>
        </p:nvSpPr>
        <p:spPr>
          <a:xfrm>
            <a:off x="8465400" y="4465980"/>
            <a:ext cx="2853360" cy="90540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ED1C24"/>
              </a:solidFill>
            </a:endParaRPr>
          </a:p>
        </p:txBody>
      </p:sp>
    </p:spTree>
    <p:extLst>
      <p:ext uri="{BB962C8B-B14F-4D97-AF65-F5344CB8AC3E}">
        <p14:creationId xmlns:p14="http://schemas.microsoft.com/office/powerpoint/2010/main" val="968023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89355"/>
          </a:xfrm>
        </p:spPr>
        <p:txBody>
          <a:bodyPr>
            <a:normAutofit/>
          </a:bodyPr>
          <a:lstStyle/>
          <a:p>
            <a:pPr algn="ctr"/>
            <a:r>
              <a:rPr lang="lv-LV" b="1" dirty="0"/>
              <a:t>https://</a:t>
            </a:r>
            <a:r>
              <a:rPr lang="lv-LV" b="1" dirty="0" smtClean="0"/>
              <a:t>e-studijas.vp.gov.lv/moodle</a:t>
            </a:r>
            <a:endParaRPr lang="lv-LV" b="1" dirty="0"/>
          </a:p>
        </p:txBody>
      </p:sp>
      <p:pic>
        <p:nvPicPr>
          <p:cNvPr id="3" name="Content Placeholder 2"/>
          <p:cNvPicPr>
            <a:picLocks noGrp="1" noChangeAspect="1"/>
          </p:cNvPicPr>
          <p:nvPr>
            <p:ph idx="1"/>
          </p:nvPr>
        </p:nvPicPr>
        <p:blipFill>
          <a:blip r:embed="rId2"/>
          <a:stretch>
            <a:fillRect/>
          </a:stretch>
        </p:blipFill>
        <p:spPr>
          <a:xfrm>
            <a:off x="838200" y="1378038"/>
            <a:ext cx="10082349" cy="4839882"/>
          </a:xfrm>
          <a:prstGeom prst="rect">
            <a:avLst/>
          </a:prstGeom>
        </p:spPr>
      </p:pic>
      <p:sp>
        <p:nvSpPr>
          <p:cNvPr id="5" name="Oval 4"/>
          <p:cNvSpPr/>
          <p:nvPr/>
        </p:nvSpPr>
        <p:spPr>
          <a:xfrm>
            <a:off x="981540" y="2004122"/>
            <a:ext cx="687240" cy="24408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ED1C24"/>
              </a:solidFill>
            </a:endParaRPr>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1881882" y="2941925"/>
              <a:ext cx="360" cy="360"/>
            </p14:xfrm>
          </p:contentPart>
        </mc:Choice>
        <mc:Fallback xmlns="">
          <p:pic>
            <p:nvPicPr>
              <p:cNvPr id="8" name="Ink 7"/>
              <p:cNvPicPr/>
              <p:nvPr/>
            </p:nvPicPr>
            <p:blipFill>
              <a:blip r:embed="rId4"/>
              <a:stretch>
                <a:fillRect/>
              </a:stretch>
            </p:blipFill>
            <p:spPr>
              <a:xfrm>
                <a:off x="1870002" y="2930045"/>
                <a:ext cx="24120" cy="24120"/>
              </a:xfrm>
              <a:prstGeom prst="rect">
                <a:avLst/>
              </a:prstGeom>
            </p:spPr>
          </p:pic>
        </mc:Fallback>
      </mc:AlternateContent>
      <p:sp>
        <p:nvSpPr>
          <p:cNvPr id="7" name="Oval 6"/>
          <p:cNvSpPr/>
          <p:nvPr/>
        </p:nvSpPr>
        <p:spPr>
          <a:xfrm>
            <a:off x="3998160" y="3514680"/>
            <a:ext cx="891720" cy="89172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ED1C24"/>
              </a:solidFill>
            </a:endParaRPr>
          </a:p>
        </p:txBody>
      </p:sp>
    </p:spTree>
    <p:extLst>
      <p:ext uri="{BB962C8B-B14F-4D97-AF65-F5344CB8AC3E}">
        <p14:creationId xmlns:p14="http://schemas.microsoft.com/office/powerpoint/2010/main" val="3055329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smtClean="0"/>
              <a:t>https://e-studijas.vp.gov.lv/moodle</a:t>
            </a:r>
            <a:endParaRPr lang="lv-LV" b="1" dirty="0"/>
          </a:p>
        </p:txBody>
      </p:sp>
      <p:pic>
        <p:nvPicPr>
          <p:cNvPr id="5" name="Content Placeholder 4"/>
          <p:cNvPicPr>
            <a:picLocks noGrp="1" noChangeAspect="1"/>
          </p:cNvPicPr>
          <p:nvPr>
            <p:ph idx="1"/>
          </p:nvPr>
        </p:nvPicPr>
        <p:blipFill>
          <a:blip r:embed="rId2"/>
          <a:stretch>
            <a:fillRect/>
          </a:stretch>
        </p:blipFill>
        <p:spPr>
          <a:xfrm>
            <a:off x="2338251" y="2557463"/>
            <a:ext cx="7589520" cy="3529828"/>
          </a:xfrm>
          <a:prstGeom prst="rect">
            <a:avLst/>
          </a:prstGeom>
        </p:spPr>
      </p:pic>
    </p:spTree>
    <p:extLst>
      <p:ext uri="{BB962C8B-B14F-4D97-AF65-F5344CB8AC3E}">
        <p14:creationId xmlns:p14="http://schemas.microsoft.com/office/powerpoint/2010/main" val="1735635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537" y="660802"/>
            <a:ext cx="9601196" cy="903103"/>
          </a:xfrm>
        </p:spPr>
        <p:txBody>
          <a:bodyPr/>
          <a:lstStyle/>
          <a:p>
            <a:pPr algn="ctr"/>
            <a:r>
              <a:rPr lang="lv-LV" b="1" dirty="0" smtClean="0"/>
              <a:t>https://e-studijas.vp.gov.lv/moodle</a:t>
            </a:r>
            <a:endParaRPr lang="lv-LV" b="1" dirty="0"/>
          </a:p>
        </p:txBody>
      </p:sp>
      <p:pic>
        <p:nvPicPr>
          <p:cNvPr id="5" name="Content Placeholder 4"/>
          <p:cNvPicPr>
            <a:picLocks noGrp="1" noChangeAspect="1"/>
          </p:cNvPicPr>
          <p:nvPr>
            <p:ph idx="1"/>
          </p:nvPr>
        </p:nvPicPr>
        <p:blipFill>
          <a:blip r:embed="rId2"/>
          <a:stretch>
            <a:fillRect/>
          </a:stretch>
        </p:blipFill>
        <p:spPr>
          <a:xfrm>
            <a:off x="1527169" y="1588205"/>
            <a:ext cx="9263932" cy="4471135"/>
          </a:xfrm>
          <a:prstGeom prst="rect">
            <a:avLst/>
          </a:prstGeom>
        </p:spPr>
      </p:pic>
      <p:sp>
        <p:nvSpPr>
          <p:cNvPr id="6" name="Rectangle 5"/>
          <p:cNvSpPr/>
          <p:nvPr/>
        </p:nvSpPr>
        <p:spPr>
          <a:xfrm>
            <a:off x="9554940" y="3155580"/>
            <a:ext cx="768960" cy="353160"/>
          </a:xfrm>
          <a:prstGeom prst="rect">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ED1C24"/>
              </a:solidFill>
            </a:endParaRPr>
          </a:p>
        </p:txBody>
      </p:sp>
      <p:sp>
        <p:nvSpPr>
          <p:cNvPr id="9" name="Oval 8"/>
          <p:cNvSpPr/>
          <p:nvPr/>
        </p:nvSpPr>
        <p:spPr>
          <a:xfrm>
            <a:off x="1527169" y="1980386"/>
            <a:ext cx="1238040" cy="513720"/>
          </a:xfrm>
          <a:prstGeom prst="ellipse">
            <a:avLst/>
          </a:prstGeom>
          <a:no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ED1C24"/>
              </a:solidFill>
            </a:endParaRPr>
          </a:p>
        </p:txBody>
      </p:sp>
    </p:spTree>
    <p:extLst>
      <p:ext uri="{BB962C8B-B14F-4D97-AF65-F5344CB8AC3E}">
        <p14:creationId xmlns:p14="http://schemas.microsoft.com/office/powerpoint/2010/main" val="210269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https</a:t>
            </a:r>
            <a:r>
              <a:rPr lang="lv-LV" b="1" dirty="0" smtClean="0"/>
              <a:t>://</a:t>
            </a:r>
            <a:r>
              <a:rPr lang="lv-LV" b="1" dirty="0"/>
              <a:t>e-studijas.vp.gov.lv/moodle</a:t>
            </a:r>
            <a:endParaRPr lang="lv-LV" dirty="0"/>
          </a:p>
        </p:txBody>
      </p:sp>
      <p:sp>
        <p:nvSpPr>
          <p:cNvPr id="3" name="Content Placeholder 2"/>
          <p:cNvSpPr>
            <a:spLocks noGrp="1"/>
          </p:cNvSpPr>
          <p:nvPr>
            <p:ph idx="1"/>
          </p:nvPr>
        </p:nvSpPr>
        <p:spPr/>
        <p:txBody>
          <a:bodyPr/>
          <a:lstStyle/>
          <a:p>
            <a:r>
              <a:rPr lang="lv-LV" sz="2800" dirty="0" smtClean="0"/>
              <a:t>VP intranet mājaslapā:</a:t>
            </a:r>
          </a:p>
          <a:p>
            <a:pPr marL="0" indent="0">
              <a:buNone/>
            </a:pPr>
            <a:r>
              <a:rPr lang="lv-LV" sz="2800" dirty="0">
                <a:solidFill>
                  <a:schemeClr val="tx1"/>
                </a:solidFill>
                <a:hlinkClick r:id="rId2"/>
              </a:rPr>
              <a:t>https://</a:t>
            </a:r>
            <a:r>
              <a:rPr lang="lv-LV" sz="2800" dirty="0" smtClean="0">
                <a:solidFill>
                  <a:schemeClr val="tx1"/>
                </a:solidFill>
                <a:hlinkClick r:id="rId2"/>
              </a:rPr>
              <a:t>intranet.vp.gov.lv/news/macibas-dienesta-vietas-e-macibu-vide</a:t>
            </a:r>
            <a:endParaRPr lang="lv-LV" sz="2800" dirty="0" smtClean="0">
              <a:solidFill>
                <a:schemeClr val="tx1"/>
              </a:solidFill>
            </a:endParaRPr>
          </a:p>
          <a:p>
            <a:r>
              <a:rPr lang="lv-LV" sz="2800" dirty="0" smtClean="0">
                <a:solidFill>
                  <a:schemeClr val="tx1"/>
                </a:solidFill>
              </a:rPr>
              <a:t>Aplikācija: </a:t>
            </a:r>
            <a:r>
              <a:rPr lang="lv-LV" sz="2800" b="1" dirty="0" smtClean="0"/>
              <a:t>e-studijas.vp.gov.lv/moodle</a:t>
            </a:r>
            <a:endParaRPr lang="lv-LV" sz="2800" dirty="0">
              <a:solidFill>
                <a:schemeClr val="tx1"/>
              </a:solidFill>
            </a:endParaRPr>
          </a:p>
          <a:p>
            <a:endParaRPr lang="lv-LV" sz="2800" dirty="0"/>
          </a:p>
          <a:p>
            <a:endParaRPr lang="lv-LV" sz="2800" dirty="0" smtClean="0"/>
          </a:p>
          <a:p>
            <a:pPr marL="0" indent="0">
              <a:buNone/>
            </a:pPr>
            <a:endParaRPr lang="lv-LV" dirty="0">
              <a:solidFill>
                <a:schemeClr val="tx1"/>
              </a:solidFill>
            </a:endParaRPr>
          </a:p>
          <a:p>
            <a:pPr marL="0" indent="0">
              <a:buNone/>
            </a:pPr>
            <a:endParaRPr lang="lv-LV" dirty="0" smtClean="0">
              <a:solidFill>
                <a:schemeClr val="tx1"/>
              </a:solidFill>
            </a:endParaRPr>
          </a:p>
          <a:p>
            <a:pPr marL="0" indent="0">
              <a:buNone/>
            </a:pPr>
            <a:endParaRPr lang="lv-LV" dirty="0"/>
          </a:p>
          <a:p>
            <a:pPr marL="0" indent="0">
              <a:buNone/>
            </a:pPr>
            <a:endParaRPr lang="lv-LV" dirty="0"/>
          </a:p>
        </p:txBody>
      </p:sp>
      <p:pic>
        <p:nvPicPr>
          <p:cNvPr id="4" name="Picture 3"/>
          <p:cNvPicPr>
            <a:picLocks noChangeAspect="1"/>
          </p:cNvPicPr>
          <p:nvPr/>
        </p:nvPicPr>
        <p:blipFill>
          <a:blip r:embed="rId3"/>
          <a:stretch>
            <a:fillRect/>
          </a:stretch>
        </p:blipFill>
        <p:spPr>
          <a:xfrm>
            <a:off x="7694023" y="3635498"/>
            <a:ext cx="2168434" cy="2097131"/>
          </a:xfrm>
          <a:prstGeom prst="rect">
            <a:avLst/>
          </a:prstGeom>
        </p:spPr>
      </p:pic>
    </p:spTree>
    <p:extLst>
      <p:ext uri="{BB962C8B-B14F-4D97-AF65-F5344CB8AC3E}">
        <p14:creationId xmlns:p14="http://schemas.microsoft.com/office/powerpoint/2010/main" val="221469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7640"/>
            <a:ext cx="10515600" cy="1333046"/>
          </a:xfrm>
        </p:spPr>
        <p:txBody>
          <a:bodyPr>
            <a:noAutofit/>
          </a:bodyPr>
          <a:lstStyle/>
          <a:p>
            <a:pPr algn="ctr"/>
            <a:r>
              <a:rPr lang="lv-LV" sz="3600" b="1" dirty="0" smtClean="0"/>
              <a:t>Iekšlietu ministrijas 2018.gada 12.aprīļa rīkojums Nr.1-12/595 «Par IeM prioritātēm un 2018.gada darba plānu»</a:t>
            </a:r>
            <a:endParaRPr lang="lv-LV" sz="3600" b="1" dirty="0"/>
          </a:p>
        </p:txBody>
      </p:sp>
      <p:sp>
        <p:nvSpPr>
          <p:cNvPr id="3" name="Content Placeholder 2"/>
          <p:cNvSpPr>
            <a:spLocks noGrp="1"/>
          </p:cNvSpPr>
          <p:nvPr>
            <p:ph idx="1"/>
          </p:nvPr>
        </p:nvSpPr>
        <p:spPr>
          <a:xfrm>
            <a:off x="838200" y="2913017"/>
            <a:ext cx="10515600" cy="3161211"/>
          </a:xfrm>
        </p:spPr>
        <p:txBody>
          <a:bodyPr>
            <a:normAutofit/>
          </a:bodyPr>
          <a:lstStyle/>
          <a:p>
            <a:pPr>
              <a:buFont typeface="Wingdings" panose="05000000000000000000" pitchFamily="2" charset="2"/>
              <a:buChar char="ü"/>
            </a:pPr>
            <a:r>
              <a:rPr lang="lv-LV" sz="2800" dirty="0" smtClean="0"/>
              <a:t> Izstrādāt un ieviest vienotu IeM iestāžu e-apmācības platformu, </a:t>
            </a:r>
          </a:p>
          <a:p>
            <a:pPr algn="just">
              <a:buFont typeface="Wingdings" panose="05000000000000000000" pitchFamily="2" charset="2"/>
              <a:buChar char="ü"/>
            </a:pPr>
            <a:r>
              <a:rPr lang="lv-LV" sz="2800" dirty="0" smtClean="0"/>
              <a:t> Nodrošināt mācību procesa elektronizāciju,</a:t>
            </a:r>
          </a:p>
          <a:p>
            <a:pPr>
              <a:buFont typeface="Wingdings" panose="05000000000000000000" pitchFamily="2" charset="2"/>
              <a:buChar char="ü"/>
            </a:pPr>
            <a:r>
              <a:rPr lang="lv-LV" sz="2800" dirty="0" smtClean="0"/>
              <a:t> Izstrādāt turpmākās rīcības plānu vienotās e-apmācību platformas attīstībai.</a:t>
            </a:r>
            <a:endParaRPr lang="lv-LV" sz="2800" dirty="0"/>
          </a:p>
        </p:txBody>
      </p:sp>
    </p:spTree>
    <p:extLst>
      <p:ext uri="{BB962C8B-B14F-4D97-AF65-F5344CB8AC3E}">
        <p14:creationId xmlns:p14="http://schemas.microsoft.com/office/powerpoint/2010/main" val="3478548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9262"/>
            <a:ext cx="10515600" cy="1325563"/>
          </a:xfrm>
        </p:spPr>
        <p:txBody>
          <a:bodyPr>
            <a:normAutofit fontScale="90000"/>
          </a:bodyPr>
          <a:lstStyle/>
          <a:p>
            <a:pPr algn="ctr"/>
            <a:r>
              <a:rPr lang="lv-LV" sz="3600" b="1" dirty="0"/>
              <a:t>Jautājumu un neskaidrību gadījumā, </a:t>
            </a:r>
            <a:r>
              <a:rPr lang="lv-LV" sz="3600" b="1" dirty="0" smtClean="0"/>
              <a:t>lūgums sazinieties </a:t>
            </a:r>
            <a:r>
              <a:rPr lang="lv-LV" sz="3600" b="1" dirty="0"/>
              <a:t>ar </a:t>
            </a:r>
            <a:r>
              <a:rPr lang="lv-LV" sz="3600" b="1" dirty="0" smtClean="0"/>
              <a:t>Koledžas attiecīgā </a:t>
            </a:r>
            <a:r>
              <a:rPr lang="lv-LV" sz="3600" b="1" dirty="0"/>
              <a:t>reģiona kontaktpersonu:</a:t>
            </a:r>
            <a:endParaRPr lang="lv-LV" sz="3600" dirty="0"/>
          </a:p>
        </p:txBody>
      </p:sp>
      <p:sp>
        <p:nvSpPr>
          <p:cNvPr id="3" name="Content Placeholder 2"/>
          <p:cNvSpPr>
            <a:spLocks noGrp="1"/>
          </p:cNvSpPr>
          <p:nvPr>
            <p:ph idx="1"/>
          </p:nvPr>
        </p:nvSpPr>
        <p:spPr>
          <a:xfrm>
            <a:off x="838200" y="2687773"/>
            <a:ext cx="10515600" cy="3007632"/>
          </a:xfrm>
        </p:spPr>
        <p:txBody>
          <a:bodyPr>
            <a:normAutofit/>
          </a:bodyPr>
          <a:lstStyle/>
          <a:p>
            <a:pPr algn="ctr">
              <a:buFont typeface="Wingdings" panose="05000000000000000000" pitchFamily="2" charset="2"/>
              <a:buChar char="ü"/>
            </a:pPr>
            <a:r>
              <a:rPr lang="lv-LV" dirty="0" smtClean="0"/>
              <a:t>VP </a:t>
            </a:r>
            <a:r>
              <a:rPr lang="lv-LV" dirty="0"/>
              <a:t>Rīgas reģiona pārvalde: tālr. 67219909</a:t>
            </a:r>
            <a:r>
              <a:rPr lang="lv-LV" dirty="0" smtClean="0"/>
              <a:t>;</a:t>
            </a:r>
          </a:p>
          <a:p>
            <a:pPr algn="ctr">
              <a:buFont typeface="Wingdings" panose="05000000000000000000" pitchFamily="2" charset="2"/>
              <a:buChar char="ü"/>
            </a:pPr>
            <a:r>
              <a:rPr lang="lv-LV" dirty="0" smtClean="0"/>
              <a:t>VP </a:t>
            </a:r>
            <a:r>
              <a:rPr lang="lv-LV" dirty="0"/>
              <a:t>Vidzemes reģiona pārvalde: tālr. 64201377; mob.tālr. 26340595</a:t>
            </a:r>
            <a:r>
              <a:rPr lang="lv-LV" dirty="0" smtClean="0"/>
              <a:t>;</a:t>
            </a:r>
          </a:p>
          <a:p>
            <a:pPr algn="ctr">
              <a:buFont typeface="Wingdings" panose="05000000000000000000" pitchFamily="2" charset="2"/>
              <a:buChar char="ü"/>
            </a:pPr>
            <a:r>
              <a:rPr lang="lv-LV" dirty="0" smtClean="0"/>
              <a:t>VP </a:t>
            </a:r>
            <a:r>
              <a:rPr lang="lv-LV" dirty="0"/>
              <a:t>Kurzemes reģiona pārvalde: mob.tālr.26323878</a:t>
            </a:r>
            <a:r>
              <a:rPr lang="lv-LV" dirty="0" smtClean="0"/>
              <a:t>;</a:t>
            </a:r>
          </a:p>
          <a:p>
            <a:pPr algn="ctr">
              <a:buFont typeface="Wingdings" panose="05000000000000000000" pitchFamily="2" charset="2"/>
              <a:buChar char="ü"/>
            </a:pPr>
            <a:r>
              <a:rPr lang="lv-LV" dirty="0" smtClean="0"/>
              <a:t>VP </a:t>
            </a:r>
            <a:r>
              <a:rPr lang="lv-LV" dirty="0"/>
              <a:t>Latgales reģiona pārvalde: tālr.65403367, </a:t>
            </a:r>
            <a:r>
              <a:rPr lang="lv-LV" dirty="0" smtClean="0"/>
              <a:t>mob.tālr.27091605;</a:t>
            </a:r>
          </a:p>
          <a:p>
            <a:pPr algn="ctr">
              <a:buFont typeface="Wingdings" panose="05000000000000000000" pitchFamily="2" charset="2"/>
              <a:buChar char="ü"/>
            </a:pPr>
            <a:r>
              <a:rPr lang="lv-LV" dirty="0" smtClean="0"/>
              <a:t>VP </a:t>
            </a:r>
            <a:r>
              <a:rPr lang="lv-LV" dirty="0"/>
              <a:t>Zemgales reģiona pārvalde: mob.tālr.20238605</a:t>
            </a:r>
          </a:p>
        </p:txBody>
      </p:sp>
    </p:spTree>
    <p:extLst>
      <p:ext uri="{BB962C8B-B14F-4D97-AF65-F5344CB8AC3E}">
        <p14:creationId xmlns:p14="http://schemas.microsoft.com/office/powerpoint/2010/main" val="726975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53440" y="1319349"/>
            <a:ext cx="10515600" cy="4585063"/>
          </a:xfrm>
        </p:spPr>
        <p:txBody>
          <a:bodyPr>
            <a:normAutofit/>
          </a:bodyPr>
          <a:lstStyle/>
          <a:p>
            <a:pPr marL="0" indent="0" algn="just">
              <a:buNone/>
            </a:pPr>
            <a:r>
              <a:rPr lang="lv-LV" sz="3200" dirty="0" smtClean="0"/>
              <a:t>	Līdz mācību e-vides ieviešanas uzsākšanai, saskaņā ar šobrīd spēku zaudējušiem VP 2013.gada 23.septembra iekšējiem noteikumiem Nr.14 „Kārtība, kādā organizē amatpersonu ar speciālajām dienesta pakāpēm profesionālās izglītības ieguvi un profesionālo pilnveidi, profesionālās mācības dienesta vietās”, </a:t>
            </a:r>
            <a:r>
              <a:rPr lang="lv-LV" sz="3200" b="1" dirty="0" smtClean="0"/>
              <a:t>Koledža nodrošināja dienesta vietās teorētiskās mācības, speciālo fizisko sagatavošanu un šaušanas mācību un mācību gada beigās pārbaužu pieņemšanu VP teritoriālajās pārvaldēs.</a:t>
            </a:r>
          </a:p>
          <a:p>
            <a:endParaRPr lang="lv-LV" sz="3200" dirty="0"/>
          </a:p>
        </p:txBody>
      </p:sp>
    </p:spTree>
    <p:extLst>
      <p:ext uri="{BB962C8B-B14F-4D97-AF65-F5344CB8AC3E}">
        <p14:creationId xmlns:p14="http://schemas.microsoft.com/office/powerpoint/2010/main" val="1270347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8330"/>
            <a:ext cx="9601196" cy="1303867"/>
          </a:xfrm>
        </p:spPr>
        <p:txBody>
          <a:bodyPr/>
          <a:lstStyle/>
          <a:p>
            <a:pPr algn="ctr"/>
            <a:r>
              <a:rPr lang="lv-LV" b="1" dirty="0"/>
              <a:t> https://e-studijas.vp.gov.lv/moodle</a:t>
            </a:r>
          </a:p>
        </p:txBody>
      </p:sp>
      <p:sp>
        <p:nvSpPr>
          <p:cNvPr id="3" name="Content Placeholder 2"/>
          <p:cNvSpPr>
            <a:spLocks noGrp="1"/>
          </p:cNvSpPr>
          <p:nvPr>
            <p:ph idx="1"/>
          </p:nvPr>
        </p:nvSpPr>
        <p:spPr>
          <a:xfrm>
            <a:off x="838200" y="2439579"/>
            <a:ext cx="10515600" cy="3791404"/>
          </a:xfrm>
        </p:spPr>
        <p:txBody>
          <a:bodyPr>
            <a:normAutofit lnSpcReduction="10000"/>
          </a:bodyPr>
          <a:lstStyle/>
          <a:p>
            <a:pPr algn="just">
              <a:buFont typeface="Wingdings" panose="05000000000000000000" pitchFamily="2" charset="2"/>
              <a:buChar char="ü"/>
            </a:pPr>
            <a:r>
              <a:rPr lang="lv-LV" sz="2800" dirty="0"/>
              <a:t> </a:t>
            </a:r>
            <a:r>
              <a:rPr lang="lv-LV" sz="2800" dirty="0" smtClean="0"/>
              <a:t>2018</a:t>
            </a:r>
            <a:r>
              <a:rPr lang="lv-LV" sz="2800" dirty="0"/>
              <a:t>./</a:t>
            </a:r>
            <a:r>
              <a:rPr lang="lv-LV" sz="2800" dirty="0" smtClean="0"/>
              <a:t>2019.mācību gadā tika uzsākta </a:t>
            </a:r>
            <a:r>
              <a:rPr lang="lv-LV" sz="2800" dirty="0"/>
              <a:t>Valsts policijas </a:t>
            </a:r>
            <a:r>
              <a:rPr lang="lv-LV" sz="2800" dirty="0" smtClean="0"/>
              <a:t>amatpersonu </a:t>
            </a:r>
            <a:r>
              <a:rPr lang="lv-LV" sz="2800" dirty="0"/>
              <a:t>profesionālo mācību dienesta vietās e-vidē </a:t>
            </a:r>
            <a:r>
              <a:rPr lang="lv-LV" sz="2800" dirty="0" smtClean="0"/>
              <a:t>ieviešana </a:t>
            </a:r>
            <a:r>
              <a:rPr lang="lv-LV" sz="2800" dirty="0"/>
              <a:t>un </a:t>
            </a:r>
            <a:r>
              <a:rPr lang="lv-LV" sz="2800" dirty="0" smtClean="0"/>
              <a:t>īstenošana. </a:t>
            </a:r>
          </a:p>
          <a:p>
            <a:pPr algn="just">
              <a:buFont typeface="Wingdings" panose="05000000000000000000" pitchFamily="2" charset="2"/>
              <a:buChar char="ü"/>
            </a:pPr>
            <a:r>
              <a:rPr lang="lv-LV" sz="2800" dirty="0" smtClean="0"/>
              <a:t> Turpmāk </a:t>
            </a:r>
            <a:r>
              <a:rPr lang="lv-LV" sz="2800" dirty="0"/>
              <a:t>teorētiskai apmācībai dienesta vietās tiks izmantota Koledžas izglītības pasākumu administrēšanas sistēma (turpmāk - IPAS) un e-mācību vide (Moodle).</a:t>
            </a:r>
          </a:p>
          <a:p>
            <a:pPr>
              <a:buFont typeface="Wingdings" panose="05000000000000000000" pitchFamily="2" charset="2"/>
              <a:buChar char="ü"/>
            </a:pPr>
            <a:r>
              <a:rPr lang="lv-LV" sz="2800" dirty="0" smtClean="0"/>
              <a:t> Šaušanas mācību  </a:t>
            </a:r>
            <a:r>
              <a:rPr lang="lv-LV" sz="2800" dirty="0"/>
              <a:t>un speciālās fiziskās sagatavotības </a:t>
            </a:r>
            <a:r>
              <a:rPr lang="lv-LV" sz="2800" dirty="0" smtClean="0"/>
              <a:t>nodarbības VP amatpersonas apmeklēs </a:t>
            </a:r>
            <a:r>
              <a:rPr lang="lv-LV" sz="2800" dirty="0"/>
              <a:t>kā līdz šim klātienē, saskaņā </a:t>
            </a:r>
            <a:r>
              <a:rPr lang="lv-LV" sz="2800" dirty="0" smtClean="0"/>
              <a:t>ar nodarbību grafiku. </a:t>
            </a:r>
            <a:endParaRPr lang="lv-LV" sz="2800" dirty="0"/>
          </a:p>
        </p:txBody>
      </p:sp>
    </p:spTree>
    <p:extLst>
      <p:ext uri="{BB962C8B-B14F-4D97-AF65-F5344CB8AC3E}">
        <p14:creationId xmlns:p14="http://schemas.microsoft.com/office/powerpoint/2010/main" val="2381142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6760" y="835387"/>
            <a:ext cx="10515600" cy="1325563"/>
          </a:xfrm>
        </p:spPr>
        <p:txBody>
          <a:bodyPr/>
          <a:lstStyle/>
          <a:p>
            <a:pPr algn="ctr"/>
            <a:r>
              <a:rPr lang="lv-LV" b="1" dirty="0" smtClean="0"/>
              <a:t>Normatīvie akti:</a:t>
            </a:r>
            <a:endParaRPr lang="lv-LV" b="1" dirty="0"/>
          </a:p>
        </p:txBody>
      </p:sp>
      <p:sp>
        <p:nvSpPr>
          <p:cNvPr id="5" name="Content Placeholder 4"/>
          <p:cNvSpPr>
            <a:spLocks noGrp="1"/>
          </p:cNvSpPr>
          <p:nvPr>
            <p:ph idx="1"/>
          </p:nvPr>
        </p:nvSpPr>
        <p:spPr>
          <a:xfrm>
            <a:off x="1412967" y="2272937"/>
            <a:ext cx="9601196" cy="2939143"/>
          </a:xfrm>
        </p:spPr>
        <p:txBody>
          <a:bodyPr>
            <a:normAutofit/>
          </a:bodyPr>
          <a:lstStyle/>
          <a:p>
            <a:pPr marL="0" indent="0" algn="just">
              <a:buNone/>
            </a:pPr>
            <a:endParaRPr lang="lv-LV" sz="2800" dirty="0"/>
          </a:p>
          <a:p>
            <a:pPr marL="0" indent="0" algn="just">
              <a:buNone/>
            </a:pPr>
            <a:r>
              <a:rPr lang="lv-LV" sz="2800" dirty="0" smtClean="0"/>
              <a:t>	2019.gada 11.martā spēkā stājās Valsts </a:t>
            </a:r>
            <a:r>
              <a:rPr lang="lv-LV" sz="2800" dirty="0"/>
              <a:t>policijas </a:t>
            </a:r>
            <a:r>
              <a:rPr lang="lv-LV" sz="2800" dirty="0" smtClean="0"/>
              <a:t>iekšējie noteikumi Nr.3 </a:t>
            </a:r>
            <a:r>
              <a:rPr lang="lv-LV" sz="2800" dirty="0"/>
              <a:t>“Kārtība, kādā organizē amatpersonu ar speciālajām dienesta pakāpēm un darbinieku profesionālās izglītības ieguvi, profesionālo pilnveidi, pieaugušo neformālās izglītības ieguvi, mācības dienesta vietās un dienesta suņu apmācību</a:t>
            </a:r>
            <a:r>
              <a:rPr lang="lv-LV" sz="2800" dirty="0" smtClean="0"/>
              <a:t>”</a:t>
            </a:r>
            <a:r>
              <a:rPr lang="lv-LV" sz="2800" dirty="0"/>
              <a:t>.</a:t>
            </a:r>
          </a:p>
          <a:p>
            <a:pPr marL="0" indent="0">
              <a:buNone/>
            </a:pPr>
            <a:endParaRPr lang="lv-LV" dirty="0"/>
          </a:p>
        </p:txBody>
      </p:sp>
    </p:spTree>
    <p:extLst>
      <p:ext uri="{BB962C8B-B14F-4D97-AF65-F5344CB8AC3E}">
        <p14:creationId xmlns:p14="http://schemas.microsoft.com/office/powerpoint/2010/main" val="1301058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251617"/>
          </a:xfrm>
        </p:spPr>
        <p:txBody>
          <a:bodyPr/>
          <a:lstStyle/>
          <a:p>
            <a:pPr algn="ctr"/>
            <a:r>
              <a:rPr lang="lv-LV" b="1" dirty="0" smtClean="0"/>
              <a:t>Šie noteikumi nosaka, ka:</a:t>
            </a:r>
            <a:endParaRPr lang="lv-LV" b="1"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lv-LV" dirty="0" smtClean="0"/>
              <a:t> Nodarbinātā tiešais priekšnieks nodrošina nodarbinātajam iespēju mācīties dienesta pienākumu izpildes (darba) laikā (10.3.pkt.);</a:t>
            </a:r>
          </a:p>
          <a:p>
            <a:pPr>
              <a:buFont typeface="Wingdings" panose="05000000000000000000" pitchFamily="2" charset="2"/>
              <a:buChar char="ü"/>
            </a:pPr>
            <a:r>
              <a:rPr lang="lv-LV" dirty="0" smtClean="0"/>
              <a:t> </a:t>
            </a:r>
            <a:r>
              <a:rPr lang="lv-LV" b="1" dirty="0" smtClean="0"/>
              <a:t>Teorijas mācības </a:t>
            </a:r>
            <a:r>
              <a:rPr lang="lv-LV" dirty="0" smtClean="0"/>
              <a:t>VP teritoriālo pārvalžu un VP GKPP SOAP amatperonām ir obligātas (18.pkt.);</a:t>
            </a:r>
          </a:p>
          <a:p>
            <a:pPr>
              <a:buFont typeface="Wingdings" panose="05000000000000000000" pitchFamily="2" charset="2"/>
              <a:buChar char="ü"/>
            </a:pPr>
            <a:r>
              <a:rPr lang="lv-LV" dirty="0" smtClean="0"/>
              <a:t> </a:t>
            </a:r>
            <a:r>
              <a:rPr lang="lv-LV" b="1" dirty="0" smtClean="0"/>
              <a:t>Teorijas mācības </a:t>
            </a:r>
            <a:r>
              <a:rPr lang="lv-LV" dirty="0" smtClean="0"/>
              <a:t>VP amatpersona apgūst patstāvīgi e-mācību vidē dienesta pienākumu izpildes laikā ne mazāk kā 16 akadēmiskās stundas mācību pusgadā (19.pkt.);</a:t>
            </a:r>
          </a:p>
          <a:p>
            <a:pPr>
              <a:buFont typeface="Wingdings" panose="05000000000000000000" pitchFamily="2" charset="2"/>
              <a:buChar char="ü"/>
            </a:pPr>
            <a:r>
              <a:rPr lang="lv-LV" dirty="0" smtClean="0"/>
              <a:t> Amatpersonas mācību gada beigās dienesta pienākumus izpildes laikā kārto teorijas mācību ieskaiti e-vidē.</a:t>
            </a:r>
          </a:p>
          <a:p>
            <a:pPr>
              <a:buFont typeface="Wingdings" panose="05000000000000000000" pitchFamily="2" charset="2"/>
              <a:buChar char="ü"/>
            </a:pPr>
            <a:endParaRPr lang="lv-LV" dirty="0" smtClean="0"/>
          </a:p>
          <a:p>
            <a:pPr>
              <a:buFont typeface="Wingdings" panose="05000000000000000000" pitchFamily="2" charset="2"/>
              <a:buChar char="ü"/>
            </a:pPr>
            <a:endParaRPr lang="lv-LV" dirty="0" smtClean="0"/>
          </a:p>
          <a:p>
            <a:pPr>
              <a:buFont typeface="Wingdings" panose="05000000000000000000" pitchFamily="2" charset="2"/>
              <a:buChar char="ü"/>
            </a:pPr>
            <a:endParaRPr lang="lv-LV" dirty="0"/>
          </a:p>
        </p:txBody>
      </p:sp>
    </p:spTree>
    <p:extLst>
      <p:ext uri="{BB962C8B-B14F-4D97-AF65-F5344CB8AC3E}">
        <p14:creationId xmlns:p14="http://schemas.microsoft.com/office/powerpoint/2010/main" val="1587024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smtClean="0"/>
              <a:t>Šie noteikumi nosaka, ka:</a:t>
            </a:r>
            <a:endParaRPr lang="lv-LV" b="1"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lv-LV" dirty="0" smtClean="0"/>
              <a:t> </a:t>
            </a:r>
            <a:r>
              <a:rPr lang="lv-LV" b="1" dirty="0" smtClean="0"/>
              <a:t>Šaušanas mācību </a:t>
            </a:r>
            <a:r>
              <a:rPr lang="lv-LV" dirty="0" smtClean="0"/>
              <a:t>nodarbības ne mazāk kā četras akadēmiskās stundas mēnesī organizē dienesta pienākumu izpildes laikā saskaņā ar nodarbības grafiku;</a:t>
            </a:r>
          </a:p>
          <a:p>
            <a:pPr algn="just">
              <a:buFont typeface="Wingdings" panose="05000000000000000000" pitchFamily="2" charset="2"/>
              <a:buChar char="ü"/>
            </a:pPr>
            <a:r>
              <a:rPr lang="lv-LV" b="1" dirty="0" smtClean="0"/>
              <a:t>Speciālās fiziskās sagatavošanas nodarbības </a:t>
            </a:r>
            <a:r>
              <a:rPr lang="lv-LV" dirty="0"/>
              <a:t>ne mazāk kā četras akadēmiskās stundas mēnesī organizē dienesta pienākumu izpildes laikā saskaņā ar nodarbības grafiku</a:t>
            </a:r>
            <a:r>
              <a:rPr lang="lv-LV" dirty="0" smtClean="0"/>
              <a:t>; </a:t>
            </a:r>
            <a:endParaRPr lang="lv-LV" dirty="0"/>
          </a:p>
          <a:p>
            <a:pPr algn="just">
              <a:buFont typeface="Wingdings" panose="05000000000000000000" pitchFamily="2" charset="2"/>
              <a:buChar char="ü"/>
            </a:pPr>
            <a:r>
              <a:rPr lang="lv-LV" dirty="0" smtClean="0"/>
              <a:t>Mācību gada beigās kārto speciālās fiziskās sagatavošanas un šaušanas mācību ieskaiti saskaņā ar grafiku.</a:t>
            </a:r>
          </a:p>
          <a:p>
            <a:pPr algn="just">
              <a:buFont typeface="Wingdings" panose="05000000000000000000" pitchFamily="2" charset="2"/>
              <a:buChar char="ü"/>
            </a:pPr>
            <a:endParaRPr lang="lv-LV" dirty="0"/>
          </a:p>
          <a:p>
            <a:pPr>
              <a:buFont typeface="Wingdings" panose="05000000000000000000" pitchFamily="2" charset="2"/>
              <a:buChar char="ü"/>
            </a:pPr>
            <a:endParaRPr lang="lv-LV" dirty="0"/>
          </a:p>
        </p:txBody>
      </p:sp>
    </p:spTree>
    <p:extLst>
      <p:ext uri="{BB962C8B-B14F-4D97-AF65-F5344CB8AC3E}">
        <p14:creationId xmlns:p14="http://schemas.microsoft.com/office/powerpoint/2010/main" val="367426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b="1" dirty="0" smtClean="0"/>
              <a:t>Kā notiek reģistrēšana e-mācībai</a:t>
            </a:r>
            <a:endParaRPr lang="lv-LV" b="1" dirty="0"/>
          </a:p>
        </p:txBody>
      </p:sp>
      <p:sp>
        <p:nvSpPr>
          <p:cNvPr id="3" name="Content Placeholder 2"/>
          <p:cNvSpPr>
            <a:spLocks noGrp="1"/>
          </p:cNvSpPr>
          <p:nvPr>
            <p:ph idx="1"/>
          </p:nvPr>
        </p:nvSpPr>
        <p:spPr>
          <a:xfrm>
            <a:off x="1295401" y="2556931"/>
            <a:ext cx="9601196" cy="3700177"/>
          </a:xfrm>
        </p:spPr>
        <p:txBody>
          <a:bodyPr>
            <a:normAutofit/>
          </a:bodyPr>
          <a:lstStyle/>
          <a:p>
            <a:pPr marL="0" indent="0" algn="just">
              <a:buNone/>
            </a:pPr>
            <a:r>
              <a:rPr lang="lv-LV" dirty="0" smtClean="0"/>
              <a:t>	Reģistrēšana notiek pamatojoties uz Koledžai iesniegtajiem sarakstiem par VP amatpersonām, kurām nepieciešamas:</a:t>
            </a:r>
          </a:p>
          <a:p>
            <a:pPr algn="just">
              <a:buFont typeface="Wingdings" panose="05000000000000000000" pitchFamily="2" charset="2"/>
              <a:buChar char="ü"/>
            </a:pPr>
            <a:r>
              <a:rPr lang="lv-LV" dirty="0" smtClean="0"/>
              <a:t> teorijas mācības (atbilstoši specializācijai);</a:t>
            </a:r>
          </a:p>
          <a:p>
            <a:pPr algn="just">
              <a:buFont typeface="Wingdings" panose="05000000000000000000" pitchFamily="2" charset="2"/>
              <a:buChar char="ü"/>
            </a:pPr>
            <a:r>
              <a:rPr lang="lv-LV" dirty="0"/>
              <a:t>s</a:t>
            </a:r>
            <a:r>
              <a:rPr lang="lv-LV" dirty="0" smtClean="0"/>
              <a:t>peciālās fiziskās sagatavošanas mācība;</a:t>
            </a:r>
          </a:p>
          <a:p>
            <a:pPr algn="just">
              <a:buFont typeface="Wingdings" panose="05000000000000000000" pitchFamily="2" charset="2"/>
              <a:buChar char="ü"/>
            </a:pPr>
            <a:r>
              <a:rPr lang="lv-LV" dirty="0"/>
              <a:t>š</a:t>
            </a:r>
            <a:r>
              <a:rPr lang="lv-LV" dirty="0" smtClean="0"/>
              <a:t>aušanas mācība.</a:t>
            </a:r>
          </a:p>
          <a:p>
            <a:pPr marL="0" indent="0" algn="just">
              <a:buNone/>
            </a:pPr>
            <a:r>
              <a:rPr lang="lv-LV" dirty="0" smtClean="0"/>
              <a:t>	Atkarībā no tā, cik un kādas mācības VP amatperonai ir nepieciešamas apgūt mācību gada laikā,  tik paziņojumi tiek nosūtīti uz </a:t>
            </a:r>
            <a:r>
              <a:rPr lang="lv-LV" dirty="0"/>
              <a:t>tās e-pastu </a:t>
            </a:r>
            <a:r>
              <a:rPr lang="lv-LV" dirty="0" smtClean="0"/>
              <a:t>par reģistrēšanu e-apmācībai IPAS.</a:t>
            </a:r>
          </a:p>
          <a:p>
            <a:pPr marL="0" indent="0">
              <a:buNone/>
            </a:pPr>
            <a:endParaRPr lang="lv-LV" dirty="0"/>
          </a:p>
        </p:txBody>
      </p:sp>
    </p:spTree>
    <p:extLst>
      <p:ext uri="{BB962C8B-B14F-4D97-AF65-F5344CB8AC3E}">
        <p14:creationId xmlns:p14="http://schemas.microsoft.com/office/powerpoint/2010/main" val="1276152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4577"/>
            <a:ext cx="10515600" cy="1267731"/>
          </a:xfrm>
        </p:spPr>
        <p:txBody>
          <a:bodyPr>
            <a:normAutofit fontScale="90000"/>
          </a:bodyPr>
          <a:lstStyle/>
          <a:p>
            <a:pPr algn="ctr"/>
            <a:r>
              <a:rPr lang="lv-LV" b="1" dirty="0" smtClean="0"/>
              <a:t>Paziņojumā par reģistrēšanu e-mācībām ir norādīts:</a:t>
            </a:r>
            <a:endParaRPr lang="lv-LV" b="1" dirty="0"/>
          </a:p>
        </p:txBody>
      </p:sp>
      <p:sp>
        <p:nvSpPr>
          <p:cNvPr id="3" name="Content Placeholder 2"/>
          <p:cNvSpPr>
            <a:spLocks noGrp="1"/>
          </p:cNvSpPr>
          <p:nvPr>
            <p:ph idx="1"/>
          </p:nvPr>
        </p:nvSpPr>
        <p:spPr>
          <a:xfrm>
            <a:off x="838200" y="2651759"/>
            <a:ext cx="10515600" cy="3605349"/>
          </a:xfrm>
        </p:spPr>
        <p:txBody>
          <a:bodyPr>
            <a:normAutofit fontScale="92500" lnSpcReduction="10000"/>
          </a:bodyPr>
          <a:lstStyle/>
          <a:p>
            <a:pPr>
              <a:buFont typeface="Wingdings" panose="05000000000000000000" pitchFamily="2" charset="2"/>
              <a:buChar char="ü"/>
            </a:pPr>
            <a:r>
              <a:rPr lang="lv-LV" sz="2600" dirty="0" smtClean="0"/>
              <a:t> </a:t>
            </a:r>
            <a:r>
              <a:rPr lang="lv-LV" sz="2600" dirty="0"/>
              <a:t>kādai mācībai VP amatpersona ir </a:t>
            </a:r>
            <a:r>
              <a:rPr lang="lv-LV" sz="2600" dirty="0" smtClean="0"/>
              <a:t>reģistrēta</a:t>
            </a:r>
            <a:r>
              <a:rPr lang="lv-LV" sz="2600" dirty="0"/>
              <a:t> </a:t>
            </a:r>
            <a:r>
              <a:rPr lang="lv-LV" sz="2600" dirty="0" smtClean="0"/>
              <a:t>(apmācības saturs);</a:t>
            </a:r>
          </a:p>
          <a:p>
            <a:pPr>
              <a:buFont typeface="Wingdings" panose="05000000000000000000" pitchFamily="2" charset="2"/>
              <a:buChar char="ü"/>
            </a:pPr>
            <a:r>
              <a:rPr lang="lv-LV" sz="2600" dirty="0" smtClean="0"/>
              <a:t>apmācības </a:t>
            </a:r>
            <a:r>
              <a:rPr lang="lv-LV" sz="2600" dirty="0"/>
              <a:t>vietnes adrese: </a:t>
            </a:r>
            <a:r>
              <a:rPr lang="lv-LV" sz="2600" u="sng" dirty="0">
                <a:hlinkClick r:id="rId2"/>
              </a:rPr>
              <a:t>https://</a:t>
            </a:r>
            <a:r>
              <a:rPr lang="lv-LV" sz="2600" u="sng" dirty="0" smtClean="0">
                <a:hlinkClick r:id="rId2"/>
              </a:rPr>
              <a:t>e-studijas.vp.gov.lv/moodle</a:t>
            </a:r>
            <a:endParaRPr lang="lv-LV" sz="2600" dirty="0"/>
          </a:p>
          <a:p>
            <a:pPr>
              <a:buFont typeface="Wingdings" panose="05000000000000000000" pitchFamily="2" charset="2"/>
              <a:buChar char="ü"/>
            </a:pPr>
            <a:r>
              <a:rPr lang="lv-LV" sz="2600" dirty="0" smtClean="0"/>
              <a:t> lietotāja vārds</a:t>
            </a:r>
          </a:p>
          <a:p>
            <a:pPr>
              <a:buFont typeface="Wingdings" panose="05000000000000000000" pitchFamily="2" charset="2"/>
              <a:buChar char="ü"/>
            </a:pPr>
            <a:r>
              <a:rPr lang="lv-LV" sz="2600" dirty="0" smtClean="0"/>
              <a:t> parole</a:t>
            </a:r>
            <a:endParaRPr lang="lv-LV" sz="2600" dirty="0"/>
          </a:p>
          <a:p>
            <a:pPr>
              <a:buFont typeface="Wingdings" panose="05000000000000000000" pitchFamily="2" charset="2"/>
              <a:buChar char="ü"/>
            </a:pPr>
            <a:r>
              <a:rPr lang="lv-LV" sz="2600" dirty="0" smtClean="0"/>
              <a:t> kontakti</a:t>
            </a:r>
            <a:endParaRPr lang="lv-LV" sz="2600" dirty="0"/>
          </a:p>
          <a:p>
            <a:pPr>
              <a:buFont typeface="Wingdings" panose="05000000000000000000" pitchFamily="2" charset="2"/>
              <a:buChar char="ü"/>
            </a:pPr>
            <a:r>
              <a:rPr lang="lv-LV" sz="2600" i="1" dirty="0" smtClean="0"/>
              <a:t>Visām mācībām ir viena vietnes adrese: </a:t>
            </a:r>
            <a:r>
              <a:rPr lang="lv-LV" sz="2600" u="sng" dirty="0">
                <a:hlinkClick r:id="rId2"/>
              </a:rPr>
              <a:t>https://</a:t>
            </a:r>
            <a:r>
              <a:rPr lang="lv-LV" sz="2600" u="sng" dirty="0" smtClean="0">
                <a:hlinkClick r:id="rId2"/>
              </a:rPr>
              <a:t>e-studijas.vp.gov.lv/moodle</a:t>
            </a:r>
            <a:endParaRPr lang="lv-LV" sz="2600" i="1" dirty="0" smtClean="0"/>
          </a:p>
          <a:p>
            <a:pPr>
              <a:buFont typeface="Wingdings" panose="05000000000000000000" pitchFamily="2" charset="2"/>
              <a:buChar char="ü"/>
            </a:pPr>
            <a:r>
              <a:rPr lang="lv-LV" sz="2600" i="1" dirty="0" smtClean="0"/>
              <a:t>Viens lietotāja vārds un parole</a:t>
            </a:r>
          </a:p>
          <a:p>
            <a:pPr>
              <a:buFont typeface="Wingdings" panose="05000000000000000000" pitchFamily="2" charset="2"/>
              <a:buChar char="ü"/>
            </a:pPr>
            <a:endParaRPr lang="lv-LV" dirty="0"/>
          </a:p>
          <a:p>
            <a:endParaRPr lang="lv-LV" dirty="0"/>
          </a:p>
        </p:txBody>
      </p:sp>
    </p:spTree>
    <p:extLst>
      <p:ext uri="{BB962C8B-B14F-4D97-AF65-F5344CB8AC3E}">
        <p14:creationId xmlns:p14="http://schemas.microsoft.com/office/powerpoint/2010/main" val="18627880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569</TotalTime>
  <Words>559</Words>
  <Application>Microsoft Office PowerPoint</Application>
  <PresentationFormat>Widescreen</PresentationFormat>
  <Paragraphs>94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Garamond</vt:lpstr>
      <vt:lpstr>Times New Roman</vt:lpstr>
      <vt:lpstr>Wingdings</vt:lpstr>
      <vt:lpstr>Organic</vt:lpstr>
      <vt:lpstr>Mācības dienesta vietās E-mācību vide</vt:lpstr>
      <vt:lpstr>Iekšlietu ministrijas 2018.gada 12.aprīļa rīkojums Nr.1-12/595 «Par IeM prioritātēm un 2018.gada darba plānu»</vt:lpstr>
      <vt:lpstr>PowerPoint Presentation</vt:lpstr>
      <vt:lpstr> https://e-studijas.vp.gov.lv/moodle</vt:lpstr>
      <vt:lpstr>Normatīvie akti:</vt:lpstr>
      <vt:lpstr>Šie noteikumi nosaka, ka:</vt:lpstr>
      <vt:lpstr>Šie noteikumi nosaka, ka:</vt:lpstr>
      <vt:lpstr>Kā notiek reģistrēšana e-mācībai</vt:lpstr>
      <vt:lpstr>Paziņojumā par reģistrēšanu e-mācībām ir norādīts:</vt:lpstr>
      <vt:lpstr> </vt:lpstr>
      <vt:lpstr>Mācību e-vidē pieejamie mācību materiāli:</vt:lpstr>
      <vt:lpstr>Arī VP amatpersonas, kurām mācību gada ietvaros nepieciešams apgūt tikai šaušanas mācību nodarbības un/vai speciālās fiziskās sagatavošanas nodarbības, tiek reģistrētas e-mācību vidē</vt:lpstr>
      <vt:lpstr>Mācības dienesta vietās e-vidē       https://e-studijas.vp.gov.lv/moodle</vt:lpstr>
      <vt:lpstr>https://e-studijas.vp.gov.lv/moodle</vt:lpstr>
      <vt:lpstr>https://e-studijas.vp.gov.lv/moodle</vt:lpstr>
      <vt:lpstr>https://e-studijas.vp.gov.lv/moodle</vt:lpstr>
      <vt:lpstr>https://e-studijas.vp.gov.lv/moodle</vt:lpstr>
      <vt:lpstr>https://e-studijas.vp.gov.lv/moodle</vt:lpstr>
      <vt:lpstr>https://e-studijas.vp.gov.lv/moodle</vt:lpstr>
      <vt:lpstr>Jautājumu un neskaidrību gadījumā, lūgums sazinieties ar Koledžas attiecīgā reģiona kontaktpersonu: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Aļona Zinčenko</dc:creator>
  <cp:lastModifiedBy>Ilva Drunka-Stivriniece</cp:lastModifiedBy>
  <cp:revision>121</cp:revision>
  <cp:lastPrinted>2019-03-13T11:24:31Z</cp:lastPrinted>
  <dcterms:created xsi:type="dcterms:W3CDTF">2018-10-26T11:04:30Z</dcterms:created>
  <dcterms:modified xsi:type="dcterms:W3CDTF">2019-03-26T13:37:28Z</dcterms:modified>
</cp:coreProperties>
</file>