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61"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Lst>
  <p:sldSz cx="9144000" cy="5143500" type="screen16x9"/>
  <p:notesSz cx="6858000" cy="9144000"/>
  <p:defaultTextStyle>
    <a:defPPr>
      <a:defRPr lang="lv-LV"/>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98" d="100"/>
          <a:sy n="98" d="100"/>
        </p:scale>
        <p:origin x="594" y="7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5B0170-4991-4048-881F-C85CFBECF378}" type="datetimeFigureOut">
              <a:rPr lang="lv-LV" smtClean="0"/>
              <a:t>2016.09.23.</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89E50D-7ED9-49A3-870B-0AC8E9ECB1A7}" type="slidenum">
              <a:rPr lang="lv-LV" smtClean="0"/>
              <a:t>‹#›</a:t>
            </a:fld>
            <a:endParaRPr lang="lv-LV"/>
          </a:p>
        </p:txBody>
      </p:sp>
    </p:spTree>
    <p:extLst>
      <p:ext uri="{BB962C8B-B14F-4D97-AF65-F5344CB8AC3E}">
        <p14:creationId xmlns:p14="http://schemas.microsoft.com/office/powerpoint/2010/main" val="246774971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fld id="{86F74074-5ABC-4664-BA2F-5927AC28155A}" type="slidenum">
              <a:rPr lang="lv-LV" smtClean="0">
                <a:solidFill>
                  <a:prstClr val="black"/>
                </a:solidFill>
              </a:rPr>
              <a:pPr/>
              <a:t>1</a:t>
            </a:fld>
            <a:endParaRPr lang="lv-LV">
              <a:solidFill>
                <a:prstClr val="black"/>
              </a:solidFill>
            </a:endParaRPr>
          </a:p>
        </p:txBody>
      </p:sp>
    </p:spTree>
    <p:extLst>
      <p:ext uri="{BB962C8B-B14F-4D97-AF65-F5344CB8AC3E}">
        <p14:creationId xmlns:p14="http://schemas.microsoft.com/office/powerpoint/2010/main" val="3456389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sz="quarter"/>
          </p:nvPr>
        </p:nvSpPr>
        <p:spPr/>
        <p:txBody>
          <a:bodyPr/>
          <a:lstStyle/>
          <a:p>
            <a:pPr>
              <a:defRPr/>
            </a:pPr>
            <a:fld id="{88C47382-E76D-4F82-8835-24E48DE90148}" type="slidenum">
              <a:rPr lang="lv-LV" altLang="lv-LV"/>
              <a:pPr>
                <a:defRPr/>
              </a:pPr>
              <a:t>21</a:t>
            </a:fld>
            <a:endParaRPr lang="lv-LV" altLang="lv-LV"/>
          </a:p>
        </p:txBody>
      </p:sp>
      <p:sp>
        <p:nvSpPr>
          <p:cNvPr id="28675"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Text Box 2"/>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defRPr/>
            </a:pPr>
            <a:endParaRPr lang="lv-LV">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67463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sz="quarter"/>
          </p:nvPr>
        </p:nvSpPr>
        <p:spPr/>
        <p:txBody>
          <a:bodyPr/>
          <a:lstStyle/>
          <a:p>
            <a:pPr>
              <a:defRPr/>
            </a:pPr>
            <a:fld id="{B9E49F1F-A438-419E-B8A5-0C5BB2B9B1E6}" type="slidenum">
              <a:rPr lang="lv-LV" altLang="lv-LV"/>
              <a:pPr>
                <a:defRPr/>
              </a:pPr>
              <a:t>22</a:t>
            </a:fld>
            <a:endParaRPr lang="lv-LV" altLang="lv-LV"/>
          </a:p>
        </p:txBody>
      </p:sp>
      <p:sp>
        <p:nvSpPr>
          <p:cNvPr id="40963"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Text Box 2"/>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defRPr/>
            </a:pPr>
            <a:endParaRPr lang="lv-LV">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3534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sz="quarter"/>
          </p:nvPr>
        </p:nvSpPr>
        <p:spPr/>
        <p:txBody>
          <a:bodyPr/>
          <a:lstStyle/>
          <a:p>
            <a:pPr>
              <a:defRPr/>
            </a:pPr>
            <a:fld id="{8AD35B31-3F84-4728-AD0C-9D6BBD18B2A5}" type="slidenum">
              <a:rPr lang="lv-LV" altLang="lv-LV"/>
              <a:pPr>
                <a:defRPr/>
              </a:pPr>
              <a:t>25</a:t>
            </a:fld>
            <a:endParaRPr lang="lv-LV" altLang="lv-LV"/>
          </a:p>
        </p:txBody>
      </p:sp>
      <p:sp>
        <p:nvSpPr>
          <p:cNvPr id="102403"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0" name="Text Box 2"/>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defRPr/>
            </a:pPr>
            <a:endParaRPr lang="lv-LV">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33240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sz="quarter"/>
          </p:nvPr>
        </p:nvSpPr>
        <p:spPr/>
        <p:txBody>
          <a:bodyPr/>
          <a:lstStyle/>
          <a:p>
            <a:pPr>
              <a:defRPr/>
            </a:pPr>
            <a:fld id="{D1CE2BD4-E366-43C7-A3B1-3F475AA3F4A5}" type="slidenum">
              <a:rPr lang="lv-LV" altLang="lv-LV"/>
              <a:pPr>
                <a:defRPr/>
              </a:pPr>
              <a:t>26</a:t>
            </a:fld>
            <a:endParaRPr lang="lv-LV" altLang="lv-LV"/>
          </a:p>
        </p:txBody>
      </p:sp>
      <p:sp>
        <p:nvSpPr>
          <p:cNvPr id="104451"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4" name="Text Box 2"/>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defRPr/>
            </a:pPr>
            <a:endParaRPr lang="lv-LV">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02372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sz="quarter"/>
          </p:nvPr>
        </p:nvSpPr>
        <p:spPr/>
        <p:txBody>
          <a:bodyPr/>
          <a:lstStyle/>
          <a:p>
            <a:pPr>
              <a:defRPr/>
            </a:pPr>
            <a:fld id="{7ACC758E-EE26-4E6C-ABDA-D5C3BFD982FA}" type="slidenum">
              <a:rPr lang="lv-LV" altLang="lv-LV"/>
              <a:pPr>
                <a:defRPr/>
              </a:pPr>
              <a:t>28</a:t>
            </a:fld>
            <a:endParaRPr lang="lv-LV" altLang="lv-LV"/>
          </a:p>
        </p:txBody>
      </p:sp>
      <p:sp>
        <p:nvSpPr>
          <p:cNvPr id="112643"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4690" name="Text Box 2"/>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defRPr/>
            </a:pPr>
            <a:endParaRPr lang="lv-LV">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1683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p:cNvSpPr>
            <a:spLocks noGrp="1" noChangeArrowheads="1"/>
          </p:cNvSpPr>
          <p:nvPr>
            <p:ph type="sldNum" sz="quarter"/>
          </p:nvPr>
        </p:nvSpPr>
        <p:spPr/>
        <p:txBody>
          <a:bodyPr/>
          <a:lstStyle/>
          <a:p>
            <a:pPr>
              <a:defRPr/>
            </a:pPr>
            <a:fld id="{50F8751C-9E48-40E6-8227-9FD7FD7C5ECE}" type="slidenum">
              <a:rPr lang="lv-LV" altLang="lv-LV"/>
              <a:pPr>
                <a:defRPr/>
              </a:pPr>
              <a:t>29</a:t>
            </a:fld>
            <a:endParaRPr lang="lv-LV" altLang="lv-LV"/>
          </a:p>
        </p:txBody>
      </p:sp>
      <p:sp>
        <p:nvSpPr>
          <p:cNvPr id="114691" name="Rectangle 1"/>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4" name="Text Box 2"/>
          <p:cNvSpPr txBox="1">
            <a:spLocks noChangeArrowheads="1"/>
          </p:cNvSpPr>
          <p:nvPr/>
        </p:nvSpPr>
        <p:spPr bwMode="auto">
          <a:xfrm>
            <a:off x="755650" y="5078413"/>
            <a:ext cx="6048375" cy="4811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93000"/>
              </a:lnSpc>
              <a:buClr>
                <a:srgbClr val="000000"/>
              </a:buClr>
              <a:buSzPct val="100000"/>
              <a:buFont typeface="Times New Roman" panose="02020603050405020304" pitchFamily="18" charset="0"/>
              <a:buNone/>
              <a:defRPr/>
            </a:pPr>
            <a:endParaRPr lang="lv-LV">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39159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lv-LV"/>
          </a:p>
        </p:txBody>
      </p:sp>
      <p:sp>
        <p:nvSpPr>
          <p:cNvPr id="3" name="Apakšvirsraksts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lv-LV"/>
          </a:p>
        </p:txBody>
      </p:sp>
    </p:spTree>
    <p:extLst>
      <p:ext uri="{BB962C8B-B14F-4D97-AF65-F5344CB8AC3E}">
        <p14:creationId xmlns:p14="http://schemas.microsoft.com/office/powerpoint/2010/main" val="213422561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en-US" smtClean="0"/>
              <a:t>Click to edit Master title style</a:t>
            </a:r>
            <a:endParaRPr lang="lv-LV"/>
          </a:p>
        </p:txBody>
      </p:sp>
      <p:sp>
        <p:nvSpPr>
          <p:cNvPr id="3" name="Vertikāls teksta vietturis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extLst>
      <p:ext uri="{BB962C8B-B14F-4D97-AF65-F5344CB8AC3E}">
        <p14:creationId xmlns:p14="http://schemas.microsoft.com/office/powerpoint/2010/main" val="344548273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6629400" y="205980"/>
            <a:ext cx="2057400" cy="3877865"/>
          </a:xfrm>
        </p:spPr>
        <p:txBody>
          <a:bodyPr vert="eaVert"/>
          <a:lstStyle/>
          <a:p>
            <a:r>
              <a:rPr lang="en-US" smtClean="0"/>
              <a:t>Click to edit Master title style</a:t>
            </a:r>
            <a:endParaRPr lang="lv-LV"/>
          </a:p>
        </p:txBody>
      </p:sp>
      <p:sp>
        <p:nvSpPr>
          <p:cNvPr id="3" name="Vertikāls teksta vietturis 2"/>
          <p:cNvSpPr>
            <a:spLocks noGrp="1"/>
          </p:cNvSpPr>
          <p:nvPr>
            <p:ph type="body" orient="vert" idx="1"/>
          </p:nvPr>
        </p:nvSpPr>
        <p:spPr>
          <a:xfrm>
            <a:off x="457200" y="205980"/>
            <a:ext cx="6019800" cy="38778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extLst>
      <p:ext uri="{BB962C8B-B14F-4D97-AF65-F5344CB8AC3E}">
        <p14:creationId xmlns:p14="http://schemas.microsoft.com/office/powerpoint/2010/main" val="70433785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Virsraksts un teksts virs satura">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91678"/>
            <a:ext cx="7543800" cy="971550"/>
          </a:xfrm>
        </p:spPr>
        <p:txBody>
          <a:bodyPr/>
          <a:lstStyle/>
          <a:p>
            <a:r>
              <a:rPr lang="en-US" smtClean="0"/>
              <a:t>Click to edit Master title style</a:t>
            </a:r>
            <a:endParaRPr lang="lv-LV"/>
          </a:p>
        </p:txBody>
      </p:sp>
      <p:sp>
        <p:nvSpPr>
          <p:cNvPr id="3" name="Teksta vietturis 2"/>
          <p:cNvSpPr>
            <a:spLocks noGrp="1"/>
          </p:cNvSpPr>
          <p:nvPr>
            <p:ph type="body" sz="half" idx="1"/>
          </p:nvPr>
        </p:nvSpPr>
        <p:spPr>
          <a:xfrm>
            <a:off x="457200" y="1289448"/>
            <a:ext cx="8229600" cy="15966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Satura vietturis 3"/>
          <p:cNvSpPr>
            <a:spLocks noGrp="1"/>
          </p:cNvSpPr>
          <p:nvPr>
            <p:ph sz="half" idx="2"/>
          </p:nvPr>
        </p:nvSpPr>
        <p:spPr>
          <a:xfrm>
            <a:off x="457200" y="3000376"/>
            <a:ext cx="8229600" cy="15978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Rectangle 5"/>
          <p:cNvSpPr>
            <a:spLocks noGrp="1" noChangeArrowheads="1"/>
          </p:cNvSpPr>
          <p:nvPr>
            <p:ph type="dt" sz="half" idx="10"/>
          </p:nvPr>
        </p:nvSpPr>
        <p:spPr>
          <a:xfrm>
            <a:off x="457200" y="4767264"/>
            <a:ext cx="2133600" cy="273844"/>
          </a:xfrm>
          <a:prstGeom prst="rect">
            <a:avLst/>
          </a:prstGeom>
          <a:ln/>
        </p:spPr>
        <p:txBody>
          <a:bodyPr lIns="68580" tIns="34290" rIns="68580" bIns="34290"/>
          <a:lstStyle>
            <a:lvl1pPr>
              <a:defRPr/>
            </a:lvl1pPr>
          </a:lstStyle>
          <a:p>
            <a:pPr fontAlgn="base">
              <a:spcBef>
                <a:spcPct val="0"/>
              </a:spcBef>
              <a:spcAft>
                <a:spcPct val="0"/>
              </a:spcAft>
              <a:defRPr/>
            </a:pPr>
            <a:endParaRPr lang="lv-LV" altLang="en-US">
              <a:solidFill>
                <a:srgbClr val="000000"/>
              </a:solidFill>
              <a:latin typeface="Arial" panose="020B0604020202020204" pitchFamily="34" charset="0"/>
            </a:endParaRPr>
          </a:p>
        </p:txBody>
      </p:sp>
      <p:sp>
        <p:nvSpPr>
          <p:cNvPr id="6" name="Rectangle 6"/>
          <p:cNvSpPr>
            <a:spLocks noGrp="1" noChangeArrowheads="1"/>
          </p:cNvSpPr>
          <p:nvPr>
            <p:ph type="ftr" sz="quarter" idx="11"/>
          </p:nvPr>
        </p:nvSpPr>
        <p:spPr>
          <a:xfrm>
            <a:off x="2667000" y="4767264"/>
            <a:ext cx="3352800" cy="273844"/>
          </a:xfrm>
          <a:prstGeom prst="rect">
            <a:avLst/>
          </a:prstGeom>
          <a:ln/>
        </p:spPr>
        <p:txBody>
          <a:bodyPr lIns="68580" tIns="34290" rIns="68580" bIns="34290"/>
          <a:lstStyle>
            <a:lvl1pPr>
              <a:defRPr/>
            </a:lvl1pPr>
          </a:lstStyle>
          <a:p>
            <a:pPr fontAlgn="base">
              <a:spcBef>
                <a:spcPct val="0"/>
              </a:spcBef>
              <a:spcAft>
                <a:spcPct val="0"/>
              </a:spcAft>
              <a:defRPr/>
            </a:pPr>
            <a:endParaRPr lang="lv-LV" altLang="en-US">
              <a:solidFill>
                <a:srgbClr val="000000"/>
              </a:solidFill>
              <a:latin typeface="Arial" panose="020B0604020202020204" pitchFamily="34" charset="0"/>
            </a:endParaRPr>
          </a:p>
        </p:txBody>
      </p:sp>
      <p:sp>
        <p:nvSpPr>
          <p:cNvPr id="7" name="Rectangle 7"/>
          <p:cNvSpPr>
            <a:spLocks noGrp="1" noChangeArrowheads="1"/>
          </p:cNvSpPr>
          <p:nvPr>
            <p:ph type="sldNum" sz="quarter" idx="12"/>
          </p:nvPr>
        </p:nvSpPr>
        <p:spPr>
          <a:xfrm>
            <a:off x="7924800" y="4767264"/>
            <a:ext cx="762000" cy="273844"/>
          </a:xfrm>
          <a:prstGeom prst="rect">
            <a:avLst/>
          </a:prstGeom>
          <a:ln/>
        </p:spPr>
        <p:txBody>
          <a:bodyPr lIns="68580" tIns="34290" rIns="68580" bIns="34290"/>
          <a:lstStyle>
            <a:lvl1pPr>
              <a:defRPr/>
            </a:lvl1pPr>
          </a:lstStyle>
          <a:p>
            <a:pPr fontAlgn="base">
              <a:spcBef>
                <a:spcPct val="0"/>
              </a:spcBef>
              <a:spcAft>
                <a:spcPct val="0"/>
              </a:spcAft>
              <a:defRPr/>
            </a:pPr>
            <a:fld id="{74467D60-E870-4B6F-94B3-BA56A36C6249}" type="slidenum">
              <a:rPr lang="lv-LV" altLang="en-US">
                <a:solidFill>
                  <a:srgbClr val="000000"/>
                </a:solidFill>
                <a:latin typeface="Arial" panose="020B0604020202020204" pitchFamily="34" charset="0"/>
              </a:rPr>
              <a:pPr fontAlgn="base">
                <a:spcBef>
                  <a:spcPct val="0"/>
                </a:spcBef>
                <a:spcAft>
                  <a:spcPct val="0"/>
                </a:spcAft>
                <a:defRPr/>
              </a:pPr>
              <a:t>‹#›</a:t>
            </a:fld>
            <a:endParaRPr lang="lv-LV"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073902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Pielāgots izkārtojums">
    <p:spTree>
      <p:nvGrpSpPr>
        <p:cNvPr id="1" name=""/>
        <p:cNvGrpSpPr/>
        <p:nvPr/>
      </p:nvGrpSpPr>
      <p:grpSpPr>
        <a:xfrm>
          <a:off x="0" y="0"/>
          <a:ext cx="0" cy="0"/>
          <a:chOff x="0" y="0"/>
          <a:chExt cx="0" cy="0"/>
        </a:xfrm>
      </p:grpSpPr>
      <p:sp>
        <p:nvSpPr>
          <p:cNvPr id="2" name="Virsraksts 1"/>
          <p:cNvSpPr>
            <a:spLocks noGrp="1"/>
          </p:cNvSpPr>
          <p:nvPr>
            <p:ph type="title"/>
          </p:nvPr>
        </p:nvSpPr>
        <p:spPr>
          <a:xfrm>
            <a:off x="456481" y="205222"/>
            <a:ext cx="8220959" cy="853289"/>
          </a:xfrm>
        </p:spPr>
        <p:txBody>
          <a:bodyPr/>
          <a:lstStyle/>
          <a:p>
            <a:r>
              <a:rPr lang="lv-LV" smtClean="0"/>
              <a:t>Rediģēt šablona virsraksta stilu</a:t>
            </a:r>
            <a:endParaRPr lang="lv-LV"/>
          </a:p>
        </p:txBody>
      </p:sp>
      <p:sp>
        <p:nvSpPr>
          <p:cNvPr id="3" name="Rectangle 3"/>
          <p:cNvSpPr>
            <a:spLocks noGrp="1" noChangeArrowheads="1"/>
          </p:cNvSpPr>
          <p:nvPr>
            <p:ph type="dt" idx="10"/>
          </p:nvPr>
        </p:nvSpPr>
        <p:spPr>
          <a:xfrm>
            <a:off x="5759054" y="4412458"/>
            <a:ext cx="2057400" cy="273844"/>
          </a:xfrm>
          <a:prstGeom prst="rect">
            <a:avLst/>
          </a:prstGeom>
          <a:ln/>
        </p:spPr>
        <p:txBody>
          <a:bodyPr/>
          <a:lstStyle>
            <a:lvl1pPr>
              <a:defRPr/>
            </a:lvl1pPr>
          </a:lstStyle>
          <a:p>
            <a:pPr>
              <a:defRPr/>
            </a:pPr>
            <a:endParaRPr lang="lv-LV" altLang="lv-LV"/>
          </a:p>
        </p:txBody>
      </p:sp>
      <p:sp>
        <p:nvSpPr>
          <p:cNvPr id="4" name="Rectangle 4"/>
          <p:cNvSpPr>
            <a:spLocks noGrp="1" noChangeArrowheads="1"/>
          </p:cNvSpPr>
          <p:nvPr>
            <p:ph type="ftr" idx="11"/>
          </p:nvPr>
        </p:nvSpPr>
        <p:spPr>
          <a:xfrm>
            <a:off x="685332" y="4412458"/>
            <a:ext cx="5004665" cy="273844"/>
          </a:xfrm>
          <a:prstGeom prst="rect">
            <a:avLst/>
          </a:prstGeom>
          <a:ln/>
        </p:spPr>
        <p:txBody>
          <a:bodyPr/>
          <a:lstStyle>
            <a:lvl1pPr>
              <a:defRPr/>
            </a:lvl1pPr>
          </a:lstStyle>
          <a:p>
            <a:pPr>
              <a:defRPr/>
            </a:pPr>
            <a:endParaRPr lang="lv-LV" altLang="lv-LV"/>
          </a:p>
        </p:txBody>
      </p:sp>
      <p:sp>
        <p:nvSpPr>
          <p:cNvPr id="5" name="Rectangle 5"/>
          <p:cNvSpPr>
            <a:spLocks noGrp="1" noChangeArrowheads="1"/>
          </p:cNvSpPr>
          <p:nvPr>
            <p:ph type="sldNum" idx="12"/>
          </p:nvPr>
        </p:nvSpPr>
        <p:spPr>
          <a:xfrm>
            <a:off x="7885510" y="4412458"/>
            <a:ext cx="573161" cy="273844"/>
          </a:xfrm>
          <a:prstGeom prst="rect">
            <a:avLst/>
          </a:prstGeom>
          <a:ln/>
        </p:spPr>
        <p:txBody>
          <a:bodyPr/>
          <a:lstStyle>
            <a:lvl1pPr>
              <a:defRPr/>
            </a:lvl1pPr>
          </a:lstStyle>
          <a:p>
            <a:pPr>
              <a:defRPr/>
            </a:pPr>
            <a:fld id="{B6669E26-55C6-40ED-8066-B19F8984E846}" type="slidenum">
              <a:rPr lang="lv-LV" altLang="lv-LV"/>
              <a:pPr>
                <a:defRPr/>
              </a:pPr>
              <a:t>‹#›</a:t>
            </a:fld>
            <a:endParaRPr lang="lv-LV" altLang="lv-LV"/>
          </a:p>
        </p:txBody>
      </p:sp>
    </p:spTree>
    <p:extLst>
      <p:ext uri="{BB962C8B-B14F-4D97-AF65-F5344CB8AC3E}">
        <p14:creationId xmlns:p14="http://schemas.microsoft.com/office/powerpoint/2010/main" val="2521461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en-US" smtClean="0"/>
              <a:t>Click to edit Master title style</a:t>
            </a:r>
            <a:endParaRPr lang="lv-LV"/>
          </a:p>
        </p:txBody>
      </p:sp>
      <p:sp>
        <p:nvSpPr>
          <p:cNvPr id="3" name="Satura vietturis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extLst>
      <p:ext uri="{BB962C8B-B14F-4D97-AF65-F5344CB8AC3E}">
        <p14:creationId xmlns:p14="http://schemas.microsoft.com/office/powerpoint/2010/main" val="28022109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623888" y="1282305"/>
            <a:ext cx="7886700" cy="2139553"/>
          </a:xfrm>
        </p:spPr>
        <p:txBody>
          <a:bodyPr anchor="b"/>
          <a:lstStyle>
            <a:lvl1pPr>
              <a:defRPr sz="4500"/>
            </a:lvl1pPr>
          </a:lstStyle>
          <a:p>
            <a:r>
              <a:rPr lang="en-US" smtClean="0"/>
              <a:t>Click to edit Master title style</a:t>
            </a:r>
            <a:endParaRPr lang="lv-LV"/>
          </a:p>
        </p:txBody>
      </p:sp>
      <p:sp>
        <p:nvSpPr>
          <p:cNvPr id="3" name="Teksta vietturis 2"/>
          <p:cNvSpPr>
            <a:spLocks noGrp="1"/>
          </p:cNvSpPr>
          <p:nvPr>
            <p:ph type="body" idx="1"/>
          </p:nvPr>
        </p:nvSpPr>
        <p:spPr>
          <a:xfrm>
            <a:off x="623888" y="3442099"/>
            <a:ext cx="7886700" cy="1125140"/>
          </a:xfrm>
        </p:spPr>
        <p:txBody>
          <a:bodyPr/>
          <a:lstStyle>
            <a:lvl1pPr marL="0" indent="0">
              <a:buNone/>
              <a:defRPr sz="1800"/>
            </a:lvl1pPr>
            <a:lvl2pPr marL="342900" indent="0">
              <a:buNone/>
              <a:defRPr sz="1500"/>
            </a:lvl2pPr>
            <a:lvl3pPr marL="685800" indent="0">
              <a:buNone/>
              <a:defRPr sz="14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smtClean="0"/>
              <a:t>Click to edit Master text styles</a:t>
            </a:r>
          </a:p>
        </p:txBody>
      </p:sp>
    </p:spTree>
    <p:extLst>
      <p:ext uri="{BB962C8B-B14F-4D97-AF65-F5344CB8AC3E}">
        <p14:creationId xmlns:p14="http://schemas.microsoft.com/office/powerpoint/2010/main" val="32998437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en-US" smtClean="0"/>
              <a:t>Click to edit Master title style</a:t>
            </a:r>
            <a:endParaRPr lang="lv-LV"/>
          </a:p>
        </p:txBody>
      </p:sp>
      <p:sp>
        <p:nvSpPr>
          <p:cNvPr id="3" name="Satura vietturis 2"/>
          <p:cNvSpPr>
            <a:spLocks noGrp="1"/>
          </p:cNvSpPr>
          <p:nvPr>
            <p:ph sz="half" idx="1"/>
          </p:nvPr>
        </p:nvSpPr>
        <p:spPr>
          <a:xfrm>
            <a:off x="457200" y="1146572"/>
            <a:ext cx="4038600" cy="29372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Satura vietturis 3"/>
          <p:cNvSpPr>
            <a:spLocks noGrp="1"/>
          </p:cNvSpPr>
          <p:nvPr>
            <p:ph sz="half" idx="2"/>
          </p:nvPr>
        </p:nvSpPr>
        <p:spPr>
          <a:xfrm>
            <a:off x="4648200" y="1146572"/>
            <a:ext cx="4038600" cy="29372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extLst>
      <p:ext uri="{BB962C8B-B14F-4D97-AF65-F5344CB8AC3E}">
        <p14:creationId xmlns:p14="http://schemas.microsoft.com/office/powerpoint/2010/main" val="1999843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a:xfrm>
            <a:off x="630238" y="273845"/>
            <a:ext cx="7886700" cy="994172"/>
          </a:xfrm>
        </p:spPr>
        <p:txBody>
          <a:bodyPr/>
          <a:lstStyle/>
          <a:p>
            <a:r>
              <a:rPr lang="en-US" smtClean="0"/>
              <a:t>Click to edit Master title style</a:t>
            </a:r>
            <a:endParaRPr lang="lv-LV"/>
          </a:p>
        </p:txBody>
      </p:sp>
      <p:sp>
        <p:nvSpPr>
          <p:cNvPr id="3" name="Teksta vietturis 2"/>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Satura vietturis 3"/>
          <p:cNvSpPr>
            <a:spLocks noGrp="1"/>
          </p:cNvSpPr>
          <p:nvPr>
            <p:ph sz="half" idx="2"/>
          </p:nvPr>
        </p:nvSpPr>
        <p:spPr>
          <a:xfrm>
            <a:off x="630239" y="1878806"/>
            <a:ext cx="3868737"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ksta vietturis 4"/>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Satura vietturis 5"/>
          <p:cNvSpPr>
            <a:spLocks noGrp="1"/>
          </p:cNvSpPr>
          <p:nvPr>
            <p:ph sz="quarter" idx="4"/>
          </p:nvPr>
        </p:nvSpPr>
        <p:spPr>
          <a:xfrm>
            <a:off x="4629150" y="1878806"/>
            <a:ext cx="3887788"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Tree>
    <p:extLst>
      <p:ext uri="{BB962C8B-B14F-4D97-AF65-F5344CB8AC3E}">
        <p14:creationId xmlns:p14="http://schemas.microsoft.com/office/powerpoint/2010/main" val="3341206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en-US" smtClean="0"/>
              <a:t>Click to edit Master title style</a:t>
            </a:r>
            <a:endParaRPr lang="lv-LV"/>
          </a:p>
        </p:txBody>
      </p:sp>
    </p:spTree>
    <p:extLst>
      <p:ext uri="{BB962C8B-B14F-4D97-AF65-F5344CB8AC3E}">
        <p14:creationId xmlns:p14="http://schemas.microsoft.com/office/powerpoint/2010/main" val="222786794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057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630239" y="342900"/>
            <a:ext cx="2949575" cy="1200150"/>
          </a:xfrm>
        </p:spPr>
        <p:txBody>
          <a:bodyPr anchor="b"/>
          <a:lstStyle>
            <a:lvl1pPr>
              <a:defRPr sz="2400"/>
            </a:lvl1pPr>
          </a:lstStyle>
          <a:p>
            <a:r>
              <a:rPr lang="en-US" smtClean="0"/>
              <a:t>Click to edit Master title style</a:t>
            </a:r>
            <a:endParaRPr lang="lv-LV"/>
          </a:p>
        </p:txBody>
      </p:sp>
      <p:sp>
        <p:nvSpPr>
          <p:cNvPr id="3" name="Satura vietturis 2"/>
          <p:cNvSpPr>
            <a:spLocks noGrp="1"/>
          </p:cNvSpPr>
          <p:nvPr>
            <p:ph idx="1"/>
          </p:nvPr>
        </p:nvSpPr>
        <p:spPr>
          <a:xfrm>
            <a:off x="3887788"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ksta vietturis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Click to edit Master text styles</a:t>
            </a:r>
          </a:p>
        </p:txBody>
      </p:sp>
    </p:spTree>
    <p:extLst>
      <p:ext uri="{BB962C8B-B14F-4D97-AF65-F5344CB8AC3E}">
        <p14:creationId xmlns:p14="http://schemas.microsoft.com/office/powerpoint/2010/main" val="12146815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630239" y="342900"/>
            <a:ext cx="2949575" cy="1200150"/>
          </a:xfrm>
        </p:spPr>
        <p:txBody>
          <a:bodyPr anchor="b"/>
          <a:lstStyle>
            <a:lvl1pPr>
              <a:defRPr sz="2400"/>
            </a:lvl1pPr>
          </a:lstStyle>
          <a:p>
            <a:r>
              <a:rPr lang="en-US" smtClean="0"/>
              <a:t>Click to edit Master title style</a:t>
            </a:r>
            <a:endParaRPr lang="lv-LV"/>
          </a:p>
        </p:txBody>
      </p:sp>
      <p:sp>
        <p:nvSpPr>
          <p:cNvPr id="3" name="Attēla vietturis 2"/>
          <p:cNvSpPr>
            <a:spLocks noGrp="1"/>
          </p:cNvSpPr>
          <p:nvPr>
            <p:ph type="pic" idx="1"/>
          </p:nvPr>
        </p:nvSpPr>
        <p:spPr>
          <a:xfrm>
            <a:off x="3887788"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lv-LV"/>
          </a:p>
        </p:txBody>
      </p:sp>
      <p:sp>
        <p:nvSpPr>
          <p:cNvPr id="4" name="Teksta vietturis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Click to edit Master text styles</a:t>
            </a:r>
          </a:p>
        </p:txBody>
      </p:sp>
    </p:spTree>
    <p:extLst>
      <p:ext uri="{BB962C8B-B14F-4D97-AF65-F5344CB8AC3E}">
        <p14:creationId xmlns:p14="http://schemas.microsoft.com/office/powerpoint/2010/main" val="26060036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05978"/>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p>
            <a:pPr lvl="0"/>
            <a:r>
              <a:rPr lang="lv-LV" smtClean="0"/>
              <a:t>Rediģēt šablona virsraksta stilu</a:t>
            </a:r>
          </a:p>
        </p:txBody>
      </p:sp>
      <p:sp>
        <p:nvSpPr>
          <p:cNvPr id="4099" name="Rectangle 3"/>
          <p:cNvSpPr>
            <a:spLocks noGrp="1" noChangeArrowheads="1"/>
          </p:cNvSpPr>
          <p:nvPr>
            <p:ph type="body" idx="1"/>
          </p:nvPr>
        </p:nvSpPr>
        <p:spPr bwMode="auto">
          <a:xfrm>
            <a:off x="457200" y="1146572"/>
            <a:ext cx="8229600" cy="2937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p>
        </p:txBody>
      </p:sp>
      <p:pic>
        <p:nvPicPr>
          <p:cNvPr id="3" name="Attēls 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650333" y="4041560"/>
            <a:ext cx="946220" cy="104289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967740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ftr="0" dt="0"/>
  <p:txStyles>
    <p:titleStyle>
      <a:lvl1pPr algn="ctr" rtl="0" eaLnBrk="1" fontAlgn="base" hangingPunct="1">
        <a:spcBef>
          <a:spcPct val="0"/>
        </a:spcBef>
        <a:spcAft>
          <a:spcPct val="0"/>
        </a:spcAft>
        <a:defRPr sz="2700" kern="1200">
          <a:solidFill>
            <a:srgbClr val="003366"/>
          </a:solidFill>
          <a:latin typeface="+mj-lt"/>
          <a:ea typeface="+mj-ea"/>
          <a:cs typeface="+mj-cs"/>
        </a:defRPr>
      </a:lvl1pPr>
      <a:lvl2pPr algn="ctr" rtl="0" eaLnBrk="1" fontAlgn="base" hangingPunct="1">
        <a:spcBef>
          <a:spcPct val="0"/>
        </a:spcBef>
        <a:spcAft>
          <a:spcPct val="0"/>
        </a:spcAft>
        <a:defRPr sz="2700">
          <a:solidFill>
            <a:srgbClr val="003366"/>
          </a:solidFill>
          <a:latin typeface="Calibri" panose="020F0502020204030204" pitchFamily="34" charset="0"/>
        </a:defRPr>
      </a:lvl2pPr>
      <a:lvl3pPr algn="ctr" rtl="0" eaLnBrk="1" fontAlgn="base" hangingPunct="1">
        <a:spcBef>
          <a:spcPct val="0"/>
        </a:spcBef>
        <a:spcAft>
          <a:spcPct val="0"/>
        </a:spcAft>
        <a:defRPr sz="2700">
          <a:solidFill>
            <a:srgbClr val="003366"/>
          </a:solidFill>
          <a:latin typeface="Calibri" panose="020F0502020204030204" pitchFamily="34" charset="0"/>
        </a:defRPr>
      </a:lvl3pPr>
      <a:lvl4pPr algn="ctr" rtl="0" eaLnBrk="1" fontAlgn="base" hangingPunct="1">
        <a:spcBef>
          <a:spcPct val="0"/>
        </a:spcBef>
        <a:spcAft>
          <a:spcPct val="0"/>
        </a:spcAft>
        <a:defRPr sz="2700">
          <a:solidFill>
            <a:srgbClr val="003366"/>
          </a:solidFill>
          <a:latin typeface="Calibri" panose="020F0502020204030204" pitchFamily="34" charset="0"/>
        </a:defRPr>
      </a:lvl4pPr>
      <a:lvl5pPr algn="ctr" rtl="0" eaLnBrk="1" fontAlgn="base" hangingPunct="1">
        <a:spcBef>
          <a:spcPct val="0"/>
        </a:spcBef>
        <a:spcAft>
          <a:spcPct val="0"/>
        </a:spcAft>
        <a:defRPr sz="2700">
          <a:solidFill>
            <a:srgbClr val="003366"/>
          </a:solidFill>
          <a:latin typeface="Calibri" panose="020F0502020204030204" pitchFamily="34" charset="0"/>
        </a:defRPr>
      </a:lvl5pPr>
      <a:lvl6pPr marL="342900" algn="ctr" rtl="0" eaLnBrk="1" fontAlgn="base" hangingPunct="1">
        <a:spcBef>
          <a:spcPct val="0"/>
        </a:spcBef>
        <a:spcAft>
          <a:spcPct val="0"/>
        </a:spcAft>
        <a:defRPr sz="2700">
          <a:solidFill>
            <a:srgbClr val="003366"/>
          </a:solidFill>
          <a:latin typeface="Calibri" panose="020F0502020204030204" pitchFamily="34" charset="0"/>
        </a:defRPr>
      </a:lvl6pPr>
      <a:lvl7pPr marL="685800" algn="ctr" rtl="0" eaLnBrk="1" fontAlgn="base" hangingPunct="1">
        <a:spcBef>
          <a:spcPct val="0"/>
        </a:spcBef>
        <a:spcAft>
          <a:spcPct val="0"/>
        </a:spcAft>
        <a:defRPr sz="2700">
          <a:solidFill>
            <a:srgbClr val="003366"/>
          </a:solidFill>
          <a:latin typeface="Calibri" panose="020F0502020204030204" pitchFamily="34" charset="0"/>
        </a:defRPr>
      </a:lvl7pPr>
      <a:lvl8pPr marL="1028700" algn="ctr" rtl="0" eaLnBrk="1" fontAlgn="base" hangingPunct="1">
        <a:spcBef>
          <a:spcPct val="0"/>
        </a:spcBef>
        <a:spcAft>
          <a:spcPct val="0"/>
        </a:spcAft>
        <a:defRPr sz="2700">
          <a:solidFill>
            <a:srgbClr val="003366"/>
          </a:solidFill>
          <a:latin typeface="Calibri" panose="020F0502020204030204" pitchFamily="34" charset="0"/>
        </a:defRPr>
      </a:lvl8pPr>
      <a:lvl9pPr marL="1371600" algn="ctr" rtl="0" eaLnBrk="1" fontAlgn="base" hangingPunct="1">
        <a:spcBef>
          <a:spcPct val="0"/>
        </a:spcBef>
        <a:spcAft>
          <a:spcPct val="0"/>
        </a:spcAft>
        <a:defRPr sz="2700">
          <a:solidFill>
            <a:srgbClr val="003366"/>
          </a:solidFill>
          <a:latin typeface="Calibri" panose="020F0502020204030204" pitchFamily="34" charset="0"/>
        </a:defRPr>
      </a:lvl9pPr>
    </p:titleStyle>
    <p:bodyStyle>
      <a:lvl1pPr marL="257175" indent="-257175" algn="l" rtl="0" eaLnBrk="1" fontAlgn="base" hangingPunct="1">
        <a:spcBef>
          <a:spcPct val="20000"/>
        </a:spcBef>
        <a:spcAft>
          <a:spcPct val="0"/>
        </a:spcAft>
        <a:buFont typeface="Wingdings 3" panose="05040102010807070707" pitchFamily="18" charset="2"/>
        <a:buChar char="´"/>
        <a:defRPr sz="2400" kern="1200">
          <a:solidFill>
            <a:srgbClr val="003366"/>
          </a:solidFill>
          <a:latin typeface="+mn-lt"/>
          <a:ea typeface="+mn-ea"/>
          <a:cs typeface="+mn-cs"/>
        </a:defRPr>
      </a:lvl1pPr>
      <a:lvl2pPr marL="557213" indent="-214313" algn="l" rtl="0" eaLnBrk="1" fontAlgn="base" hangingPunct="1">
        <a:spcBef>
          <a:spcPct val="20000"/>
        </a:spcBef>
        <a:spcAft>
          <a:spcPct val="0"/>
        </a:spcAft>
        <a:buChar char="•"/>
        <a:defRPr sz="2100" kern="1200">
          <a:solidFill>
            <a:srgbClr val="003366"/>
          </a:solidFill>
          <a:latin typeface="+mn-lt"/>
          <a:ea typeface="+mn-ea"/>
          <a:cs typeface="+mn-cs"/>
        </a:defRPr>
      </a:lvl2pPr>
      <a:lvl3pPr marL="857250" indent="-171450" algn="l" rtl="0" eaLnBrk="1" fontAlgn="base" hangingPunct="1">
        <a:spcBef>
          <a:spcPct val="20000"/>
        </a:spcBef>
        <a:spcAft>
          <a:spcPct val="0"/>
        </a:spcAft>
        <a:buChar char="•"/>
        <a:defRPr sz="1800" kern="1200">
          <a:solidFill>
            <a:srgbClr val="003366"/>
          </a:solidFill>
          <a:latin typeface="+mn-lt"/>
          <a:ea typeface="+mn-ea"/>
          <a:cs typeface="+mn-cs"/>
        </a:defRPr>
      </a:lvl3pPr>
      <a:lvl4pPr marL="1200150" indent="-171450" algn="l" rtl="0" eaLnBrk="1" fontAlgn="base" hangingPunct="1">
        <a:spcBef>
          <a:spcPct val="20000"/>
        </a:spcBef>
        <a:spcAft>
          <a:spcPct val="0"/>
        </a:spcAft>
        <a:buChar char="•"/>
        <a:defRPr sz="1500" kern="1200">
          <a:solidFill>
            <a:srgbClr val="003366"/>
          </a:solidFill>
          <a:latin typeface="+mn-lt"/>
          <a:ea typeface="+mn-ea"/>
          <a:cs typeface="+mn-cs"/>
        </a:defRPr>
      </a:lvl4pPr>
      <a:lvl5pPr marL="1543050" indent="-171450" algn="l" rtl="0" eaLnBrk="1" fontAlgn="base" hangingPunct="1">
        <a:spcBef>
          <a:spcPct val="20000"/>
        </a:spcBef>
        <a:spcAft>
          <a:spcPct val="0"/>
        </a:spcAft>
        <a:buChar char="•"/>
        <a:defRPr sz="1500" kern="1200">
          <a:solidFill>
            <a:srgbClr val="00336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lv-LV"/>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6" name="Rectangle 18"/>
          <p:cNvSpPr>
            <a:spLocks noGrp="1" noChangeArrowheads="1"/>
          </p:cNvSpPr>
          <p:nvPr>
            <p:ph type="title"/>
          </p:nvPr>
        </p:nvSpPr>
        <p:spPr>
          <a:xfrm>
            <a:off x="1385646" y="1005576"/>
            <a:ext cx="6178332" cy="2322258"/>
          </a:xfrm>
        </p:spPr>
        <p:txBody>
          <a:bodyPr/>
          <a:lstStyle/>
          <a:p>
            <a:r>
              <a:rPr lang="es-ES"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s-ES" sz="24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Policijas</a:t>
            </a:r>
            <a:r>
              <a:rPr lang="es-ES"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sz="24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tiesības</a:t>
            </a:r>
            <a:r>
              <a:rPr lang="es-ES"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un „</a:t>
            </a:r>
            <a:r>
              <a:rPr lang="es-ES" sz="24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Policijas</a:t>
            </a:r>
            <a:r>
              <a:rPr lang="es-ES"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sz="2400"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taktika</a:t>
            </a:r>
            <a:r>
              <a:rPr lang="es-ES"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lv-LV"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067" name="Rectangle 19"/>
          <p:cNvSpPr>
            <a:spLocks noGrp="1" noChangeArrowheads="1"/>
          </p:cNvSpPr>
          <p:nvPr>
            <p:ph type="body" idx="1"/>
          </p:nvPr>
        </p:nvSpPr>
        <p:spPr>
          <a:xfrm>
            <a:off x="1277634" y="3759882"/>
            <a:ext cx="6172200" cy="939050"/>
          </a:xfrm>
        </p:spPr>
        <p:txBody>
          <a:bodyPr/>
          <a:lstStyle/>
          <a:p>
            <a:pPr algn="ctr">
              <a:buNone/>
            </a:pPr>
            <a:r>
              <a:rPr lang="lv-LV" sz="1200" dirty="0">
                <a:latin typeface="Times New Roman" panose="02020603050405020304" pitchFamily="18" charset="0"/>
                <a:cs typeface="Times New Roman" panose="02020603050405020304" pitchFamily="18" charset="0"/>
              </a:rPr>
              <a:t>Atkārtojuma jautājumi </a:t>
            </a:r>
            <a:r>
              <a:rPr lang="lv-LV" sz="1200" dirty="0">
                <a:latin typeface="Times New Roman" panose="02020603050405020304" pitchFamily="18" charset="0"/>
                <a:cs typeface="Times New Roman" panose="02020603050405020304" pitchFamily="18" charset="0"/>
              </a:rPr>
              <a:t>Nr.21-29</a:t>
            </a:r>
            <a:endParaRPr lang="lv-LV"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0604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pPr marL="0" indent="0" algn="ctr">
              <a:buNone/>
            </a:pPr>
            <a:r>
              <a:rPr 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23.	Policijas darbinieka rīcība pirms aizdomās turētās personas aizturēšanas un konvojēšanas.</a:t>
            </a:r>
          </a:p>
        </p:txBody>
      </p:sp>
    </p:spTree>
    <p:extLst>
      <p:ext uri="{BB962C8B-B14F-4D97-AF65-F5344CB8AC3E}">
        <p14:creationId xmlns:p14="http://schemas.microsoft.com/office/powerpoint/2010/main" val="21080700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Policijas darbinieka </a:t>
            </a:r>
            <a:r>
              <a:rPr lang="lv-LV"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rīcība:</a:t>
            </a:r>
            <a:endParaRPr 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lv-LV" sz="2100" dirty="0">
                <a:latin typeface="Times New Roman" panose="02020603050405020304" pitchFamily="18" charset="0"/>
                <a:cs typeface="Times New Roman" panose="02020603050405020304" pitchFamily="18" charset="0"/>
              </a:rPr>
              <a:t>Uzrunā personu. Ja apstākļi ļauj un tas neapdraud policijas darbiniekus, personai paziņo par nepieciešamību izdarīt tās aizturēšanu. </a:t>
            </a:r>
            <a:endParaRPr lang="lv-LV" sz="21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lv-LV" sz="2100" dirty="0">
                <a:latin typeface="Times New Roman" panose="02020603050405020304" pitchFamily="18" charset="0"/>
                <a:cs typeface="Times New Roman" panose="02020603050405020304" pitchFamily="18" charset="0"/>
              </a:rPr>
              <a:t>Ievērojot </a:t>
            </a:r>
            <a:r>
              <a:rPr lang="lv-LV" sz="2100" dirty="0">
                <a:latin typeface="Times New Roman" panose="02020603050405020304" pitchFamily="18" charset="0"/>
                <a:cs typeface="Times New Roman" panose="02020603050405020304" pitchFamily="18" charset="0"/>
              </a:rPr>
              <a:t>personīgo drošību, veic aizturēšanu. Izskaidro aizturēšanas iemeslu. </a:t>
            </a:r>
            <a:endParaRPr lang="lv-LV" sz="21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lv-LV" sz="2100" dirty="0">
                <a:latin typeface="Times New Roman" panose="02020603050405020304" pitchFamily="18" charset="0"/>
                <a:cs typeface="Times New Roman" panose="02020603050405020304" pitchFamily="18" charset="0"/>
              </a:rPr>
              <a:t>Iepazīstina </a:t>
            </a:r>
            <a:r>
              <a:rPr lang="lv-LV" sz="2100" dirty="0">
                <a:latin typeface="Times New Roman" panose="02020603050405020304" pitchFamily="18" charset="0"/>
                <a:cs typeface="Times New Roman" panose="02020603050405020304" pitchFamily="18" charset="0"/>
              </a:rPr>
              <a:t>aizturēto ar aizturētā tiesībām. </a:t>
            </a:r>
          </a:p>
          <a:p>
            <a:pPr marL="0" indent="0">
              <a:buNone/>
            </a:pPr>
            <a:r>
              <a:rPr lang="lv-LV" dirty="0"/>
              <a:t>     </a:t>
            </a:r>
          </a:p>
        </p:txBody>
      </p:sp>
    </p:spTree>
    <p:extLst>
      <p:ext uri="{BB962C8B-B14F-4D97-AF65-F5344CB8AC3E}">
        <p14:creationId xmlns:p14="http://schemas.microsoft.com/office/powerpoint/2010/main" val="3172492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pPr marL="0" indent="0" algn="just">
              <a:buNone/>
            </a:pPr>
            <a:r>
              <a:rPr lang="lv-LV" sz="2100" dirty="0">
                <a:latin typeface="Times New Roman" panose="02020603050405020304" pitchFamily="18" charset="0"/>
                <a:cs typeface="Times New Roman" panose="02020603050405020304" pitchFamily="18" charset="0"/>
              </a:rPr>
              <a:t>Uzsākot personas apsargāšanu vai konvojēšanu, kā arī pirms šīs personas ievietošanas pagaidu turēšanas telpā, šim nolūkam paredzētajā transportlīdzeklī vai uz laiku norobežotā pagaidu turēšanas vietā personu pārmeklē tā paša dzimuma policijas darbinieks un pārbauda pie šīs personas esošās mantas, lai izņemtu priekšmetus, kurus tā var izmantot uzbrukumam policijas darbiniekam vai ar kuriem iespējams nodarīt miesas bojājumus citiem cilvēkiem vai sev.</a:t>
            </a:r>
          </a:p>
          <a:p>
            <a:pPr marL="0" indent="0">
              <a:buNone/>
            </a:pPr>
            <a:endParaRPr lang="lv-LV" dirty="0"/>
          </a:p>
          <a:p>
            <a:endParaRPr lang="lv-LV" dirty="0"/>
          </a:p>
        </p:txBody>
      </p:sp>
    </p:spTree>
    <p:extLst>
      <p:ext uri="{BB962C8B-B14F-4D97-AF65-F5344CB8AC3E}">
        <p14:creationId xmlns:p14="http://schemas.microsoft.com/office/powerpoint/2010/main" val="1735898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pPr marL="0" indent="0" algn="ctr">
              <a:buNone/>
            </a:pPr>
            <a:r>
              <a:rPr lang="lv-LV" sz="21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24. Personu konvojēšana kājām. Gadījumi, kad personu konvojēšana kājām ir aizliegta</a:t>
            </a:r>
          </a:p>
        </p:txBody>
      </p:sp>
    </p:spTree>
    <p:extLst>
      <p:ext uri="{BB962C8B-B14F-4D97-AF65-F5344CB8AC3E}">
        <p14:creationId xmlns:p14="http://schemas.microsoft.com/office/powerpoint/2010/main" val="9823000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05978"/>
            <a:ext cx="6172200" cy="529568"/>
          </a:xfrm>
        </p:spPr>
        <p:txBody>
          <a:bodyPr/>
          <a:lstStyle/>
          <a:p>
            <a:r>
              <a:rPr lang="lv-LV" dirty="0" smtClean="0">
                <a:latin typeface="Times New Roman" panose="02020603050405020304" pitchFamily="18" charset="0"/>
                <a:cs typeface="Times New Roman" panose="02020603050405020304" pitchFamily="18" charset="0"/>
              </a:rPr>
              <a:t/>
            </a:r>
            <a:br>
              <a:rPr lang="lv-LV" dirty="0" smtClean="0">
                <a:latin typeface="Times New Roman" panose="02020603050405020304" pitchFamily="18" charset="0"/>
                <a:cs typeface="Times New Roman" panose="02020603050405020304" pitchFamily="18" charset="0"/>
              </a:rPr>
            </a:br>
            <a:r>
              <a:rPr lang="lv-LV" sz="2100" b="1" dirty="0">
                <a:solidFill>
                  <a:schemeClr val="tx1"/>
                </a:solidFill>
                <a:latin typeface="Times New Roman" panose="02020603050405020304" pitchFamily="18" charset="0"/>
                <a:cs typeface="Times New Roman" panose="02020603050405020304" pitchFamily="18" charset="0"/>
              </a:rPr>
              <a:t/>
            </a:r>
            <a:br>
              <a:rPr lang="lv-LV" sz="2100" b="1" dirty="0">
                <a:solidFill>
                  <a:schemeClr val="tx1"/>
                </a:solidFill>
                <a:latin typeface="Times New Roman" panose="02020603050405020304" pitchFamily="18" charset="0"/>
                <a:cs typeface="Times New Roman" panose="02020603050405020304" pitchFamily="18" charset="0"/>
              </a:rPr>
            </a:br>
            <a:endParaRPr lang="lv-LV" sz="2100" b="1" dirty="0">
              <a:solidFill>
                <a:schemeClr val="tx1"/>
              </a:solidFill>
            </a:endParaRPr>
          </a:p>
        </p:txBody>
      </p:sp>
      <p:sp>
        <p:nvSpPr>
          <p:cNvPr id="3" name="Content Placeholder 2"/>
          <p:cNvSpPr>
            <a:spLocks noGrp="1"/>
          </p:cNvSpPr>
          <p:nvPr>
            <p:ph idx="1"/>
          </p:nvPr>
        </p:nvSpPr>
        <p:spPr>
          <a:xfrm>
            <a:off x="656822" y="309094"/>
            <a:ext cx="8065395" cy="4355288"/>
          </a:xfrm>
        </p:spPr>
        <p:txBody>
          <a:bodyPr/>
          <a:lstStyle/>
          <a:p>
            <a:pPr algn="just">
              <a:buFont typeface="Arial" panose="020B0604020202020204" pitchFamily="34" charset="0"/>
              <a:buChar char="•"/>
            </a:pPr>
            <a:r>
              <a:rPr lang="lv-LV" sz="1500" dirty="0">
                <a:solidFill>
                  <a:schemeClr val="accent6">
                    <a:lumMod val="75000"/>
                  </a:schemeClr>
                </a:solidFill>
                <a:latin typeface="Times New Roman" panose="02020603050405020304" pitchFamily="18" charset="0"/>
                <a:cs typeface="Times New Roman" panose="02020603050405020304" pitchFamily="18" charset="0"/>
              </a:rPr>
              <a:t>Personu konvojēšana kājām atļauta tikai gadījumos, ja konvojēšanu nevar nodrošināt ar transportlīdzekli </a:t>
            </a:r>
          </a:p>
          <a:p>
            <a:pPr algn="just">
              <a:buFont typeface="Arial" panose="020B0604020202020204" pitchFamily="34" charset="0"/>
              <a:buChar char="•"/>
            </a:pPr>
            <a:endParaRPr lang="lv-LV" sz="1500" dirty="0">
              <a:solidFill>
                <a:schemeClr val="accent6">
                  <a:lumMod val="75000"/>
                </a:schemeClr>
              </a:solidFill>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lv-LV" sz="1500" dirty="0">
                <a:solidFill>
                  <a:schemeClr val="accent6">
                    <a:lumMod val="75000"/>
                  </a:schemeClr>
                </a:solidFill>
                <a:latin typeface="Times New Roman" panose="02020603050405020304" pitchFamily="18" charset="0"/>
                <a:cs typeface="Times New Roman" panose="02020603050405020304" pitchFamily="18" charset="0"/>
              </a:rPr>
              <a:t>Uz vienu konvojējamo personu konvojā norīko vismaz divas amatpersonas, bet, ja konvojē personu grupu, tad konvojā norīko vismaz par vienu amatpersonu vairāk nekā konvojējamās personas. Maksimālo konvojējamo personu skaitu nosaka konvoja norīkotājs vai konvoja priekšnieks</a:t>
            </a:r>
          </a:p>
          <a:p>
            <a:pPr algn="just">
              <a:buFont typeface="Arial" panose="020B0604020202020204" pitchFamily="34" charset="0"/>
              <a:buChar char="•"/>
            </a:pPr>
            <a:endParaRPr lang="lv-LV" sz="1500" dirty="0">
              <a:solidFill>
                <a:schemeClr val="accent6">
                  <a:lumMod val="75000"/>
                </a:schemeClr>
              </a:solidFill>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lv-LV" sz="1500" dirty="0">
                <a:solidFill>
                  <a:schemeClr val="accent6">
                    <a:lumMod val="75000"/>
                  </a:schemeClr>
                </a:solidFill>
                <a:latin typeface="Times New Roman" panose="02020603050405020304" pitchFamily="18" charset="0"/>
                <a:cs typeface="Times New Roman" panose="02020603050405020304" pitchFamily="18" charset="0"/>
              </a:rPr>
              <a:t>Ja konvojēšanā izmanto dienesta suņus, kinologs ar dienesta suni īsā pavadā iet konvojējamām personām blakus vai aiz muguras</a:t>
            </a:r>
          </a:p>
          <a:p>
            <a:pPr algn="just">
              <a:buFont typeface="Arial" panose="020B0604020202020204" pitchFamily="34" charset="0"/>
              <a:buChar char="•"/>
            </a:pPr>
            <a:endParaRPr lang="lv-LV" sz="1500" dirty="0">
              <a:solidFill>
                <a:schemeClr val="accent6">
                  <a:lumMod val="75000"/>
                </a:schemeClr>
              </a:solidFill>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lv-LV" sz="1500" dirty="0">
                <a:solidFill>
                  <a:schemeClr val="accent6">
                    <a:lumMod val="75000"/>
                  </a:schemeClr>
                </a:solidFill>
                <a:latin typeface="Times New Roman" panose="02020603050405020304" pitchFamily="18" charset="0"/>
                <a:cs typeface="Times New Roman" panose="02020603050405020304" pitchFamily="18" charset="0"/>
              </a:rPr>
              <a:t>Ja konvojēšanu traucē intensīva transportlīdzekļu vai gājēju kustība, konvoja priekšnieks dod rīkojumu konvojam apiet šo ceļa posmu pa citu maršrutu</a:t>
            </a:r>
          </a:p>
          <a:p>
            <a:pPr algn="just">
              <a:buFont typeface="Arial" panose="020B0604020202020204" pitchFamily="34" charset="0"/>
              <a:buChar char="•"/>
            </a:pPr>
            <a:endParaRPr lang="lv-LV" sz="1500" dirty="0">
              <a:solidFill>
                <a:schemeClr val="accent6">
                  <a:lumMod val="75000"/>
                </a:schemeClr>
              </a:solidFill>
              <a:latin typeface="Times New Roman" panose="02020603050405020304" pitchFamily="18" charset="0"/>
              <a:cs typeface="Times New Roman" panose="02020603050405020304" pitchFamily="18" charset="0"/>
            </a:endParaRPr>
          </a:p>
          <a:p>
            <a:pPr marL="0" indent="0" algn="just">
              <a:buNone/>
            </a:pPr>
            <a:r>
              <a:rPr lang="lv-LV" sz="1500" b="1" dirty="0">
                <a:solidFill>
                  <a:schemeClr val="accent6">
                    <a:lumMod val="75000"/>
                  </a:schemeClr>
                </a:solidFill>
                <a:latin typeface="Times New Roman" panose="02020603050405020304" pitchFamily="18" charset="0"/>
                <a:cs typeface="Times New Roman" panose="02020603050405020304" pitchFamily="18" charset="0"/>
              </a:rPr>
              <a:t>Konvojēšana kājām aizliegta caur pasažieru uzgaidāmajām telpām, uz </a:t>
            </a:r>
          </a:p>
          <a:p>
            <a:pPr marL="0" indent="0" algn="just">
              <a:buNone/>
            </a:pPr>
            <a:r>
              <a:rPr lang="lv-LV" sz="1500" b="1" dirty="0">
                <a:solidFill>
                  <a:schemeClr val="accent6">
                    <a:lumMod val="75000"/>
                  </a:schemeClr>
                </a:solidFill>
                <a:latin typeface="Times New Roman" panose="02020603050405020304" pitchFamily="18" charset="0"/>
                <a:cs typeface="Times New Roman" panose="02020603050405020304" pitchFamily="18" charset="0"/>
              </a:rPr>
              <a:t>dzelzceļa peroniem pasažieru iekāpšanas un izkāpšanas laikā un citām </a:t>
            </a:r>
          </a:p>
          <a:p>
            <a:pPr marL="0" indent="0" algn="just">
              <a:buNone/>
            </a:pPr>
            <a:r>
              <a:rPr lang="lv-LV" sz="1500" b="1" dirty="0">
                <a:solidFill>
                  <a:schemeClr val="accent6">
                    <a:lumMod val="75000"/>
                  </a:schemeClr>
                </a:solidFill>
                <a:latin typeface="Times New Roman" panose="02020603050405020304" pitchFamily="18" charset="0"/>
                <a:cs typeface="Times New Roman" panose="02020603050405020304" pitchFamily="18" charset="0"/>
              </a:rPr>
              <a:t>cilvēku pulcēšanās vietām </a:t>
            </a:r>
          </a:p>
          <a:p>
            <a:pPr marL="0" indent="0">
              <a:buNone/>
            </a:pPr>
            <a:endParaRPr lang="lv-LV"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94988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dirty="0"/>
          </a:p>
        </p:txBody>
      </p:sp>
      <p:sp>
        <p:nvSpPr>
          <p:cNvPr id="3" name="Content Placeholder 2"/>
          <p:cNvSpPr>
            <a:spLocks noGrp="1"/>
          </p:cNvSpPr>
          <p:nvPr>
            <p:ph idx="1"/>
          </p:nvPr>
        </p:nvSpPr>
        <p:spPr/>
        <p:txBody>
          <a:bodyPr/>
          <a:lstStyle/>
          <a:p>
            <a:pPr marL="0" indent="0" algn="ctr">
              <a:buNone/>
            </a:pPr>
            <a:r>
              <a:rPr lang="lv-LV"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25. </a:t>
            </a:r>
            <a:r>
              <a:rPr lang="pl-PL"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Roku </a:t>
            </a:r>
            <a:r>
              <a:rPr lang="pl-PL"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dzelžu pielietošana policijas darbā.</a:t>
            </a:r>
            <a:endParaRPr 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09741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pPr>
              <a:buFont typeface="Arial" panose="020B0604020202020204" pitchFamily="34" charset="0"/>
              <a:buChar char="•"/>
            </a:pPr>
            <a:r>
              <a:rPr lang="lv-LV" sz="1500" dirty="0">
                <a:latin typeface="Times New Roman" panose="02020603050405020304" pitchFamily="18" charset="0"/>
                <a:cs typeface="Times New Roman" panose="02020603050405020304" pitchFamily="18" charset="0"/>
              </a:rPr>
              <a:t>Pirms speciālā līdzekļa lietošanas personu mutiski brīdina par </a:t>
            </a:r>
            <a:r>
              <a:rPr lang="lv-LV" sz="1500" dirty="0">
                <a:latin typeface="Times New Roman" panose="02020603050405020304" pitchFamily="18" charset="0"/>
                <a:cs typeface="Times New Roman" panose="02020603050405020304" pitchFamily="18" charset="0"/>
              </a:rPr>
              <a:t>to.</a:t>
            </a:r>
          </a:p>
          <a:p>
            <a:pPr>
              <a:buFont typeface="Arial" panose="020B0604020202020204" pitchFamily="34" charset="0"/>
              <a:buChar char="•"/>
            </a:pPr>
            <a:r>
              <a:rPr lang="lv-LV" sz="1500" dirty="0">
                <a:latin typeface="Times New Roman" panose="02020603050405020304" pitchFamily="18" charset="0"/>
                <a:cs typeface="Times New Roman" panose="02020603050405020304" pitchFamily="18" charset="0"/>
              </a:rPr>
              <a:t>Bez </a:t>
            </a:r>
            <a:r>
              <a:rPr lang="lv-LV" sz="1500" dirty="0">
                <a:latin typeface="Times New Roman" panose="02020603050405020304" pitchFamily="18" charset="0"/>
                <a:cs typeface="Times New Roman" panose="02020603050405020304" pitchFamily="18" charset="0"/>
              </a:rPr>
              <a:t>brīdinājuma speciālo līdzekli var lietot gadījumos, ja vilcināšanās to lietot rada tiešus draudus </a:t>
            </a:r>
            <a:r>
              <a:rPr lang="lv-LV" sz="1500" dirty="0">
                <a:latin typeface="Times New Roman" panose="02020603050405020304" pitchFamily="18" charset="0"/>
                <a:cs typeface="Times New Roman" panose="02020603050405020304" pitchFamily="18" charset="0"/>
              </a:rPr>
              <a:t>personas dzīvībai </a:t>
            </a:r>
            <a:r>
              <a:rPr lang="lv-LV" sz="1500" dirty="0">
                <a:latin typeface="Times New Roman" panose="02020603050405020304" pitchFamily="18" charset="0"/>
                <a:cs typeface="Times New Roman" panose="02020603050405020304" pitchFamily="18" charset="0"/>
              </a:rPr>
              <a:t>vai veselībai vai var izraisīt citas smagas sekas, vai ja šāds brīdinājums konkrētajā situācijā nav </a:t>
            </a:r>
            <a:r>
              <a:rPr lang="lv-LV" sz="1500" dirty="0">
                <a:latin typeface="Times New Roman" panose="02020603050405020304" pitchFamily="18" charset="0"/>
                <a:cs typeface="Times New Roman" panose="02020603050405020304" pitchFamily="18" charset="0"/>
              </a:rPr>
              <a:t>iespējams.</a:t>
            </a:r>
          </a:p>
          <a:p>
            <a:pPr>
              <a:buFont typeface="Arial" panose="020B0604020202020204" pitchFamily="34" charset="0"/>
              <a:buChar char="•"/>
            </a:pPr>
            <a:r>
              <a:rPr lang="lv-LV" sz="1500" dirty="0">
                <a:latin typeface="Times New Roman" panose="02020603050405020304" pitchFamily="18" charset="0"/>
                <a:cs typeface="Times New Roman" panose="02020603050405020304" pitchFamily="18" charset="0"/>
              </a:rPr>
              <a:t>Sasiešanas </a:t>
            </a:r>
            <a:r>
              <a:rPr lang="lv-LV" sz="1500" dirty="0">
                <a:latin typeface="Times New Roman" panose="02020603050405020304" pitchFamily="18" charset="0"/>
                <a:cs typeface="Times New Roman" panose="02020603050405020304" pitchFamily="18" charset="0"/>
              </a:rPr>
              <a:t>līdzekļus, roku dzelžus, roku un kāju dzelžus lieto gadījumā, ja nepieciešams sasiet vai </a:t>
            </a:r>
            <a:r>
              <a:rPr lang="lv-LV" sz="1500" dirty="0">
                <a:latin typeface="Times New Roman" panose="02020603050405020304" pitchFamily="18" charset="0"/>
                <a:cs typeface="Times New Roman" panose="02020603050405020304" pitchFamily="18" charset="0"/>
              </a:rPr>
              <a:t>saslēgt personas </a:t>
            </a:r>
            <a:r>
              <a:rPr lang="lv-LV" sz="1500" dirty="0">
                <a:latin typeface="Times New Roman" panose="02020603050405020304" pitchFamily="18" charset="0"/>
                <a:cs typeface="Times New Roman" panose="02020603050405020304" pitchFamily="18" charset="0"/>
              </a:rPr>
              <a:t>rokas vai kājas vai vienlaikus rokas un </a:t>
            </a:r>
            <a:r>
              <a:rPr lang="lv-LV" sz="1500" dirty="0">
                <a:latin typeface="Times New Roman" panose="02020603050405020304" pitchFamily="18" charset="0"/>
                <a:cs typeface="Times New Roman" panose="02020603050405020304" pitchFamily="18" charset="0"/>
              </a:rPr>
              <a:t>kājas.</a:t>
            </a:r>
          </a:p>
          <a:p>
            <a:pPr>
              <a:buFont typeface="Arial" panose="020B0604020202020204" pitchFamily="34" charset="0"/>
              <a:buChar char="•"/>
            </a:pPr>
            <a:r>
              <a:rPr lang="lv-LV" sz="1500" dirty="0">
                <a:latin typeface="Times New Roman" panose="02020603050405020304" pitchFamily="18" charset="0"/>
                <a:cs typeface="Times New Roman" panose="02020603050405020304" pitchFamily="18" charset="0"/>
              </a:rPr>
              <a:t>Lietojot </a:t>
            </a:r>
            <a:r>
              <a:rPr lang="lv-LV" sz="1500" dirty="0">
                <a:latin typeface="Times New Roman" panose="02020603050405020304" pitchFamily="18" charset="0"/>
                <a:cs typeface="Times New Roman" panose="02020603050405020304" pitchFamily="18" charset="0"/>
              </a:rPr>
              <a:t>sasiešanas līdzekļus, roku dzelžus, roku un kāju dzelžus, pārliecinās, vai persona nespēj atbrīvoties </a:t>
            </a:r>
            <a:r>
              <a:rPr lang="lv-LV" sz="1500" dirty="0">
                <a:latin typeface="Times New Roman" panose="02020603050405020304" pitchFamily="18" charset="0"/>
                <a:cs typeface="Times New Roman" panose="02020603050405020304" pitchFamily="18" charset="0"/>
              </a:rPr>
              <a:t>no tiem.</a:t>
            </a:r>
          </a:p>
          <a:p>
            <a:pPr>
              <a:buFont typeface="Arial" panose="020B0604020202020204" pitchFamily="34" charset="0"/>
              <a:buChar char="•"/>
            </a:pPr>
            <a:r>
              <a:rPr lang="lv-LV" sz="1500" dirty="0">
                <a:latin typeface="Times New Roman" panose="02020603050405020304" pitchFamily="18" charset="0"/>
                <a:cs typeface="Times New Roman" panose="02020603050405020304" pitchFamily="18" charset="0"/>
              </a:rPr>
              <a:t>Ja </a:t>
            </a:r>
            <a:r>
              <a:rPr lang="lv-LV" sz="1500" dirty="0">
                <a:latin typeface="Times New Roman" panose="02020603050405020304" pitchFamily="18" charset="0"/>
                <a:cs typeface="Times New Roman" panose="02020603050405020304" pitchFamily="18" charset="0"/>
              </a:rPr>
              <a:t>personu apsardzes uzraudzībā pārvieto transportlīdzeklī, tās rokas sasien vai saslēdz roku </a:t>
            </a:r>
            <a:r>
              <a:rPr lang="lv-LV" sz="1500" dirty="0">
                <a:latin typeface="Times New Roman" panose="02020603050405020304" pitchFamily="18" charset="0"/>
                <a:cs typeface="Times New Roman" panose="02020603050405020304" pitchFamily="18" charset="0"/>
              </a:rPr>
              <a:t>dzelžos priekšpusē</a:t>
            </a:r>
            <a:r>
              <a:rPr lang="lv-LV" sz="1500" dirty="0">
                <a:latin typeface="Times New Roman" panose="02020603050405020304" pitchFamily="18" charset="0"/>
                <a:cs typeface="Times New Roman" panose="02020603050405020304" pitchFamily="18" charset="0"/>
              </a:rPr>
              <a:t>, bet, ja persona apsardzes uzraudzībā pārvietojas kājām, tās rokas sasien vai saslēdz roku </a:t>
            </a:r>
            <a:r>
              <a:rPr lang="lv-LV" sz="1500" dirty="0">
                <a:latin typeface="Times New Roman" panose="02020603050405020304" pitchFamily="18" charset="0"/>
                <a:cs typeface="Times New Roman" panose="02020603050405020304" pitchFamily="18" charset="0"/>
              </a:rPr>
              <a:t>dzelžos mugurpusē</a:t>
            </a:r>
            <a:r>
              <a:rPr lang="lv-LV" sz="1500" dirty="0">
                <a:latin typeface="Times New Roman" panose="02020603050405020304" pitchFamily="18" charset="0"/>
                <a:cs typeface="Times New Roman" panose="02020603050405020304" pitchFamily="18" charset="0"/>
              </a:rPr>
              <a:t>.</a:t>
            </a:r>
          </a:p>
          <a:p>
            <a:endParaRPr lang="lv-LV" sz="1500" dirty="0">
              <a:latin typeface="Times New Roman" panose="02020603050405020304" pitchFamily="18" charset="0"/>
              <a:cs typeface="Times New Roman" panose="02020603050405020304" pitchFamily="18" charset="0"/>
            </a:endParaRPr>
          </a:p>
          <a:p>
            <a:endParaRPr lang="lv-LV"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8524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pPr>
              <a:buFont typeface="Arial" panose="020B0604020202020204" pitchFamily="34" charset="0"/>
              <a:buChar char="•"/>
            </a:pPr>
            <a:r>
              <a:rPr lang="lv-LV" sz="1800" dirty="0">
                <a:latin typeface="Times New Roman" panose="02020603050405020304" pitchFamily="18" charset="0"/>
                <a:cs typeface="Times New Roman" panose="02020603050405020304" pitchFamily="18" charset="0"/>
              </a:rPr>
              <a:t>Personai </a:t>
            </a:r>
            <a:r>
              <a:rPr lang="lv-LV" sz="1800" dirty="0">
                <a:latin typeface="Times New Roman" panose="02020603050405020304" pitchFamily="18" charset="0"/>
                <a:cs typeface="Times New Roman" panose="02020603050405020304" pitchFamily="18" charset="0"/>
              </a:rPr>
              <a:t>sasiešanas līdzekļus vai roku dzelžus </a:t>
            </a:r>
            <a:r>
              <a:rPr lang="lv-LV" sz="1800" dirty="0">
                <a:latin typeface="Times New Roman" panose="02020603050405020304" pitchFamily="18" charset="0"/>
                <a:cs typeface="Times New Roman" panose="02020603050405020304" pitchFamily="18" charset="0"/>
              </a:rPr>
              <a:t>noņem:</a:t>
            </a:r>
          </a:p>
          <a:p>
            <a:pPr marL="985838" lvl="2" indent="-342900">
              <a:buAutoNum type="arabicPeriod"/>
            </a:pPr>
            <a:r>
              <a:rPr lang="lv-LV" dirty="0" smtClean="0">
                <a:latin typeface="Times New Roman" panose="02020603050405020304" pitchFamily="18" charset="0"/>
                <a:cs typeface="Times New Roman" panose="02020603050405020304" pitchFamily="18" charset="0"/>
              </a:rPr>
              <a:t>tiesas </a:t>
            </a:r>
            <a:r>
              <a:rPr lang="lv-LV" dirty="0">
                <a:latin typeface="Times New Roman" panose="02020603050405020304" pitchFamily="18" charset="0"/>
                <a:cs typeface="Times New Roman" panose="02020603050405020304" pitchFamily="18" charset="0"/>
              </a:rPr>
              <a:t>sēdes laikā, izņemot gadījumu, ja ir pamatotas aizdomas par iespējamu personas </a:t>
            </a:r>
            <a:r>
              <a:rPr lang="lv-LV" dirty="0" smtClean="0">
                <a:latin typeface="Times New Roman" panose="02020603050405020304" pitchFamily="18" charset="0"/>
                <a:cs typeface="Times New Roman" panose="02020603050405020304" pitchFamily="18" charset="0"/>
              </a:rPr>
              <a:t>bēgšanu, uzbrukumu </a:t>
            </a:r>
            <a:r>
              <a:rPr lang="lv-LV" dirty="0">
                <a:latin typeface="Times New Roman" panose="02020603050405020304" pitchFamily="18" charset="0"/>
                <a:cs typeface="Times New Roman" panose="02020603050405020304" pitchFamily="18" charset="0"/>
              </a:rPr>
              <a:t>vai </a:t>
            </a:r>
            <a:r>
              <a:rPr lang="lv-LV" dirty="0" smtClean="0">
                <a:latin typeface="Times New Roman" panose="02020603050405020304" pitchFamily="18" charset="0"/>
                <a:cs typeface="Times New Roman" panose="02020603050405020304" pitchFamily="18" charset="0"/>
              </a:rPr>
              <a:t>pretošanos;</a:t>
            </a:r>
          </a:p>
          <a:p>
            <a:pPr marL="985838" lvl="2" indent="-342900">
              <a:buAutoNum type="arabicPeriod"/>
            </a:pPr>
            <a:r>
              <a:rPr lang="lv-LV" dirty="0" smtClean="0">
                <a:latin typeface="Times New Roman" panose="02020603050405020304" pitchFamily="18" charset="0"/>
                <a:cs typeface="Times New Roman" panose="02020603050405020304" pitchFamily="18" charset="0"/>
              </a:rPr>
              <a:t>tualetes </a:t>
            </a:r>
            <a:r>
              <a:rPr lang="lv-LV" dirty="0">
                <a:latin typeface="Times New Roman" panose="02020603050405020304" pitchFamily="18" charset="0"/>
                <a:cs typeface="Times New Roman" panose="02020603050405020304" pitchFamily="18" charset="0"/>
              </a:rPr>
              <a:t>apmeklēšanas </a:t>
            </a:r>
            <a:r>
              <a:rPr lang="lv-LV" dirty="0" smtClean="0">
                <a:latin typeface="Times New Roman" panose="02020603050405020304" pitchFamily="18" charset="0"/>
                <a:cs typeface="Times New Roman" panose="02020603050405020304" pitchFamily="18" charset="0"/>
              </a:rPr>
              <a:t>laikā;</a:t>
            </a:r>
          </a:p>
          <a:p>
            <a:pPr marL="985838" lvl="2" indent="-342900">
              <a:buAutoNum type="arabicPeriod"/>
            </a:pPr>
            <a:r>
              <a:rPr lang="lv-LV" dirty="0" smtClean="0">
                <a:latin typeface="Times New Roman" panose="02020603050405020304" pitchFamily="18" charset="0"/>
                <a:cs typeface="Times New Roman" panose="02020603050405020304" pitchFamily="18" charset="0"/>
              </a:rPr>
              <a:t>nododot </a:t>
            </a:r>
            <a:r>
              <a:rPr lang="lv-LV" dirty="0">
                <a:latin typeface="Times New Roman" panose="02020603050405020304" pitchFamily="18" charset="0"/>
                <a:cs typeface="Times New Roman" panose="02020603050405020304" pitchFamily="18" charset="0"/>
              </a:rPr>
              <a:t>pārvietojamo personu citas apsardzes uzraudzībā, izņemot gadījumus, ja lieto </a:t>
            </a:r>
            <a:r>
              <a:rPr lang="lv-LV" dirty="0" smtClean="0">
                <a:latin typeface="Times New Roman" panose="02020603050405020304" pitchFamily="18" charset="0"/>
                <a:cs typeface="Times New Roman" panose="02020603050405020304" pitchFamily="18" charset="0"/>
              </a:rPr>
              <a:t>sasiešanas līdzekļus;</a:t>
            </a:r>
          </a:p>
          <a:p>
            <a:pPr marL="985838" lvl="2" indent="-342900">
              <a:buAutoNum type="arabicPeriod"/>
            </a:pPr>
            <a:r>
              <a:rPr lang="lv-LV" dirty="0" smtClean="0">
                <a:latin typeface="Times New Roman" panose="02020603050405020304" pitchFamily="18" charset="0"/>
                <a:cs typeface="Times New Roman" panose="02020603050405020304" pitchFamily="18" charset="0"/>
              </a:rPr>
              <a:t>ja </a:t>
            </a:r>
            <a:r>
              <a:rPr lang="lv-LV" dirty="0">
                <a:latin typeface="Times New Roman" panose="02020603050405020304" pitchFamily="18" charset="0"/>
                <a:cs typeface="Times New Roman" panose="02020603050405020304" pitchFamily="18" charset="0"/>
              </a:rPr>
              <a:t>ir draudi personas veselībai vai </a:t>
            </a:r>
            <a:r>
              <a:rPr lang="lv-LV" dirty="0" smtClean="0">
                <a:latin typeface="Times New Roman" panose="02020603050405020304" pitchFamily="18" charset="0"/>
                <a:cs typeface="Times New Roman" panose="02020603050405020304" pitchFamily="18" charset="0"/>
              </a:rPr>
              <a:t>dzīvībai.</a:t>
            </a:r>
          </a:p>
          <a:p>
            <a:pPr marL="385763" indent="-342900">
              <a:buFont typeface="Arial" panose="020B0604020202020204" pitchFamily="34" charset="0"/>
              <a:buChar char="•"/>
            </a:pPr>
            <a:r>
              <a:rPr lang="lv-LV" sz="1800" dirty="0">
                <a:latin typeface="Times New Roman" panose="02020603050405020304" pitchFamily="18" charset="0"/>
                <a:cs typeface="Times New Roman" panose="02020603050405020304" pitchFamily="18" charset="0"/>
              </a:rPr>
              <a:t>Aizliegts </a:t>
            </a:r>
            <a:r>
              <a:rPr lang="lv-LV" sz="1800" dirty="0">
                <a:latin typeface="Times New Roman" panose="02020603050405020304" pitchFamily="18" charset="0"/>
                <a:cs typeface="Times New Roman" panose="02020603050405020304" pitchFamily="18" charset="0"/>
              </a:rPr>
              <a:t>personas rokas turēt sasietas vai saslēgtas roku dzelžos ilgāk par divām stundām pēc kārtas.</a:t>
            </a:r>
          </a:p>
          <a:p>
            <a:endParaRPr lang="lv-LV" dirty="0"/>
          </a:p>
        </p:txBody>
      </p:sp>
    </p:spTree>
    <p:extLst>
      <p:ext uri="{BB962C8B-B14F-4D97-AF65-F5344CB8AC3E}">
        <p14:creationId xmlns:p14="http://schemas.microsoft.com/office/powerpoint/2010/main" val="19782084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pPr lvl="0">
              <a:buFont typeface="Arial" panose="020B0604020202020204" pitchFamily="34" charset="0"/>
              <a:buChar char="•"/>
            </a:pPr>
            <a:r>
              <a:rPr lang="lv-LV" dirty="0">
                <a:latin typeface="Times New Roman" panose="02020603050405020304" pitchFamily="18" charset="0"/>
                <a:cs typeface="Times New Roman" panose="02020603050405020304" pitchFamily="18" charset="0"/>
              </a:rPr>
              <a:t>Ja persona apsardzes uzraudzībā pārvietojas kājām un gaisa temperatūra ir zemāka par 0 °C, </a:t>
            </a:r>
            <a:r>
              <a:rPr lang="lv-LV" dirty="0" smtClean="0">
                <a:latin typeface="Times New Roman" panose="02020603050405020304" pitchFamily="18" charset="0"/>
                <a:cs typeface="Times New Roman" panose="02020603050405020304" pitchFamily="18" charset="0"/>
              </a:rPr>
              <a:t>sasiešanas līdzekļus </a:t>
            </a:r>
            <a:r>
              <a:rPr lang="lv-LV" dirty="0">
                <a:latin typeface="Times New Roman" panose="02020603050405020304" pitchFamily="18" charset="0"/>
                <a:cs typeface="Times New Roman" panose="02020603050405020304" pitchFamily="18" charset="0"/>
              </a:rPr>
              <a:t>vai roku dzelžus atļauts lietot ne ilgāk </a:t>
            </a:r>
            <a:r>
              <a:rPr lang="lv-LV" dirty="0" smtClean="0">
                <a:latin typeface="Times New Roman" panose="02020603050405020304" pitchFamily="18" charset="0"/>
                <a:cs typeface="Times New Roman" panose="02020603050405020304" pitchFamily="18" charset="0"/>
              </a:rPr>
              <a:t>kā:</a:t>
            </a:r>
          </a:p>
          <a:p>
            <a:pPr lvl="2">
              <a:buFont typeface="Arial" panose="020B0604020202020204" pitchFamily="34" charset="0"/>
              <a:buChar char="•"/>
            </a:pPr>
            <a:r>
              <a:rPr lang="lv-LV" dirty="0" smtClean="0">
                <a:latin typeface="Times New Roman" panose="02020603050405020304" pitchFamily="18" charset="0"/>
                <a:cs typeface="Times New Roman" panose="02020603050405020304" pitchFamily="18" charset="0"/>
              </a:rPr>
              <a:t>I</a:t>
            </a:r>
            <a:r>
              <a:rPr lang="lv-LV" dirty="0">
                <a:latin typeface="Times New Roman" panose="02020603050405020304" pitchFamily="18" charset="0"/>
                <a:cs typeface="Times New Roman" panose="02020603050405020304" pitchFamily="18" charset="0"/>
              </a:rPr>
              <a:t>. vienu stundu, ja gaisa temperatūra nav zemāka par mīnus 10 °</a:t>
            </a:r>
            <a:r>
              <a:rPr lang="lv-LV" dirty="0" smtClean="0">
                <a:latin typeface="Times New Roman" panose="02020603050405020304" pitchFamily="18" charset="0"/>
                <a:cs typeface="Times New Roman" panose="02020603050405020304" pitchFamily="18" charset="0"/>
              </a:rPr>
              <a:t>C;</a:t>
            </a:r>
          </a:p>
          <a:p>
            <a:pPr lvl="2">
              <a:buFont typeface="Arial" panose="020B0604020202020204" pitchFamily="34" charset="0"/>
              <a:buChar char="•"/>
            </a:pPr>
            <a:r>
              <a:rPr lang="lv-LV" dirty="0" smtClean="0">
                <a:latin typeface="Times New Roman" panose="02020603050405020304" pitchFamily="18" charset="0"/>
                <a:cs typeface="Times New Roman" panose="02020603050405020304" pitchFamily="18" charset="0"/>
              </a:rPr>
              <a:t>pusstundu</a:t>
            </a:r>
            <a:r>
              <a:rPr lang="lv-LV" dirty="0">
                <a:latin typeface="Times New Roman" panose="02020603050405020304" pitchFamily="18" charset="0"/>
                <a:cs typeface="Times New Roman" panose="02020603050405020304" pitchFamily="18" charset="0"/>
              </a:rPr>
              <a:t>, ja gaisa temperatūra ir zemāka par mīnus 10 °</a:t>
            </a:r>
            <a:r>
              <a:rPr lang="lv-LV" dirty="0" smtClean="0">
                <a:latin typeface="Times New Roman" panose="02020603050405020304" pitchFamily="18" charset="0"/>
                <a:cs typeface="Times New Roman" panose="02020603050405020304" pitchFamily="18" charset="0"/>
              </a:rPr>
              <a:t>C.</a:t>
            </a:r>
          </a:p>
          <a:p>
            <a:pPr>
              <a:buFont typeface="Arial" panose="020B0604020202020204" pitchFamily="34" charset="0"/>
              <a:buChar char="•"/>
            </a:pPr>
            <a:r>
              <a:rPr lang="lv-LV" dirty="0" smtClean="0">
                <a:latin typeface="Times New Roman" panose="02020603050405020304" pitchFamily="18" charset="0"/>
                <a:cs typeface="Times New Roman" panose="02020603050405020304" pitchFamily="18" charset="0"/>
              </a:rPr>
              <a:t>Sasniedzot </a:t>
            </a:r>
            <a:r>
              <a:rPr lang="lv-LV" dirty="0">
                <a:latin typeface="Times New Roman" panose="02020603050405020304" pitchFamily="18" charset="0"/>
                <a:cs typeface="Times New Roman" panose="02020603050405020304" pitchFamily="18" charset="0"/>
              </a:rPr>
              <a:t>laika ierobežojumu , sasiešanas līdzekļus vai roku dzelžus noņem uz laiku no 15 līdz 20 minūtēm.</a:t>
            </a:r>
          </a:p>
          <a:p>
            <a:endParaRPr lang="lv-LV" dirty="0"/>
          </a:p>
        </p:txBody>
      </p:sp>
    </p:spTree>
    <p:extLst>
      <p:ext uri="{BB962C8B-B14F-4D97-AF65-F5344CB8AC3E}">
        <p14:creationId xmlns:p14="http://schemas.microsoft.com/office/powerpoint/2010/main" val="32052779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pPr marL="0" indent="0" algn="ctr">
              <a:buNone/>
            </a:pPr>
            <a:r>
              <a:rPr lang="lv-LV"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26.Personu nogādāšana operatīvās vadības struktūrvienības telpās</a:t>
            </a:r>
          </a:p>
        </p:txBody>
      </p:sp>
    </p:spTree>
    <p:extLst>
      <p:ext uri="{BB962C8B-B14F-4D97-AF65-F5344CB8AC3E}">
        <p14:creationId xmlns:p14="http://schemas.microsoft.com/office/powerpoint/2010/main" val="3369493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Atkārtojuma jautājumi:</a:t>
            </a:r>
            <a:endParaRPr 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lv-LV" sz="1500" dirty="0">
                <a:latin typeface="Times New Roman" panose="02020603050405020304" pitchFamily="18" charset="0"/>
                <a:cs typeface="Times New Roman" panose="02020603050405020304" pitchFamily="18" charset="0"/>
              </a:rPr>
              <a:t>21.	Autovadītāja atstādināšana no transportlīdzekļa vadīšanas un alkohola, narkotisko vai psihotropo vielu ietekmes pārbaudes kārtība.</a:t>
            </a:r>
          </a:p>
          <a:p>
            <a:pPr marL="0" indent="0">
              <a:buNone/>
            </a:pPr>
            <a:r>
              <a:rPr lang="lv-LV" sz="1500" dirty="0">
                <a:latin typeface="Times New Roman" panose="02020603050405020304" pitchFamily="18" charset="0"/>
                <a:cs typeface="Times New Roman" panose="02020603050405020304" pitchFamily="18" charset="0"/>
              </a:rPr>
              <a:t>22.	Patruļpolicijas galvenie uzdevumi ceļu satiksmes uzraudzības jomā.</a:t>
            </a:r>
          </a:p>
          <a:p>
            <a:pPr marL="0" indent="0">
              <a:buNone/>
            </a:pPr>
            <a:r>
              <a:rPr lang="lv-LV" sz="1500" dirty="0">
                <a:latin typeface="Times New Roman" panose="02020603050405020304" pitchFamily="18" charset="0"/>
                <a:cs typeface="Times New Roman" panose="02020603050405020304" pitchFamily="18" charset="0"/>
              </a:rPr>
              <a:t>23.	Policijas darbinieka rīcība pirms aizdomās turētās personas aizturēšanas un konvojēšanas.</a:t>
            </a:r>
          </a:p>
          <a:p>
            <a:pPr marL="0" indent="0">
              <a:buNone/>
            </a:pPr>
            <a:r>
              <a:rPr lang="lv-LV" sz="1500" dirty="0">
                <a:latin typeface="Times New Roman" panose="02020603050405020304" pitchFamily="18" charset="0"/>
                <a:cs typeface="Times New Roman" panose="02020603050405020304" pitchFamily="18" charset="0"/>
              </a:rPr>
              <a:t>24.	Personu konvojēšana kājām. Gadījumi, kad personu konvojēšana kājām ir aizliegta.</a:t>
            </a:r>
          </a:p>
          <a:p>
            <a:pPr marL="0" indent="0">
              <a:buNone/>
            </a:pPr>
            <a:r>
              <a:rPr lang="lv-LV" sz="1500" dirty="0">
                <a:latin typeface="Times New Roman" panose="02020603050405020304" pitchFamily="18" charset="0"/>
                <a:cs typeface="Times New Roman" panose="02020603050405020304" pitchFamily="18" charset="0"/>
              </a:rPr>
              <a:t>25.	Roku dzelžu pielietošana policijas darbā.</a:t>
            </a:r>
          </a:p>
          <a:p>
            <a:pPr marL="0" indent="0">
              <a:buNone/>
            </a:pPr>
            <a:r>
              <a:rPr lang="lv-LV" sz="1500" dirty="0">
                <a:latin typeface="Times New Roman" panose="02020603050405020304" pitchFamily="18" charset="0"/>
                <a:cs typeface="Times New Roman" panose="02020603050405020304" pitchFamily="18" charset="0"/>
              </a:rPr>
              <a:t>26.	Personu nogādāšana operatīvās vadības struktūrvienību telpās.</a:t>
            </a:r>
          </a:p>
          <a:p>
            <a:pPr marL="0" indent="0">
              <a:buNone/>
            </a:pPr>
            <a:r>
              <a:rPr lang="lv-LV" sz="1500" dirty="0">
                <a:latin typeface="Times New Roman" panose="02020603050405020304" pitchFamily="18" charset="0"/>
                <a:cs typeface="Times New Roman" panose="02020603050405020304" pitchFamily="18" charset="0"/>
              </a:rPr>
              <a:t>27.	Personu aizturēšanas un pārmeklēšanas kārtība un tiesiskais pamats. Personiskā drošība.</a:t>
            </a:r>
          </a:p>
          <a:p>
            <a:pPr marL="0" indent="0">
              <a:buNone/>
            </a:pPr>
            <a:r>
              <a:rPr lang="lv-LV" sz="1500" dirty="0">
                <a:latin typeface="Times New Roman" panose="02020603050405020304" pitchFamily="18" charset="0"/>
                <a:cs typeface="Times New Roman" panose="02020603050405020304" pitchFamily="18" charset="0"/>
              </a:rPr>
              <a:t>28.	Policijas darbinieka veicamās darbības, ievietojot aizturēto personu īslaicīgās aizturēšanas vietā. </a:t>
            </a:r>
          </a:p>
          <a:p>
            <a:pPr marL="0" indent="0">
              <a:buNone/>
            </a:pPr>
            <a:r>
              <a:rPr lang="lv-LV" sz="1500" dirty="0">
                <a:latin typeface="Times New Roman" panose="02020603050405020304" pitchFamily="18" charset="0"/>
                <a:cs typeface="Times New Roman" panose="02020603050405020304" pitchFamily="18" charset="0"/>
              </a:rPr>
              <a:t>29.	Fiziska spēka un speciālo līdzekļu lietošanas pamatprincipi (likumība, samērīgums, nepieciešamības izvērtēšana).</a:t>
            </a:r>
          </a:p>
          <a:p>
            <a:pPr marL="0" indent="0">
              <a:buNone/>
            </a:pPr>
            <a:endParaRPr lang="lv-LV"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53827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1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Latvijas Administratīvo pārkāpumu kodeksa (LAPK) 252.pants</a:t>
            </a:r>
            <a:r>
              <a:rPr lang="lv-LV" sz="21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Pasākumi administratīvo pārkāpumu lietu lietvedības nodrošināšanā</a:t>
            </a:r>
          </a:p>
        </p:txBody>
      </p:sp>
      <p:sp>
        <p:nvSpPr>
          <p:cNvPr id="3" name="Content Placeholder 2"/>
          <p:cNvSpPr>
            <a:spLocks noGrp="1"/>
          </p:cNvSpPr>
          <p:nvPr>
            <p:ph idx="1"/>
          </p:nvPr>
        </p:nvSpPr>
        <p:spPr/>
        <p:txBody>
          <a:bodyPr/>
          <a:lstStyle/>
          <a:p>
            <a:pPr algn="just">
              <a:buFont typeface="Arial" panose="020B0604020202020204" pitchFamily="34" charset="0"/>
              <a:buChar char="•"/>
            </a:pPr>
            <a:r>
              <a:rPr lang="lv-LV" sz="2100" dirty="0">
                <a:latin typeface="Times New Roman" panose="02020603050405020304" pitchFamily="18" charset="0"/>
                <a:cs typeface="Times New Roman" panose="02020603050405020304" pitchFamily="18" charset="0"/>
              </a:rPr>
              <a:t>Lai </a:t>
            </a:r>
            <a:r>
              <a:rPr lang="lv-LV" sz="2100" dirty="0">
                <a:latin typeface="Times New Roman" panose="02020603050405020304" pitchFamily="18" charset="0"/>
                <a:cs typeface="Times New Roman" panose="02020603050405020304" pitchFamily="18" charset="0"/>
              </a:rPr>
              <a:t>pārtrauktu administratīvos pārkāpumus, kad izlietoti citi ietekmēšanas līdzekļi, lai noteiktu pārkāpēja personu, lai sastādītu protokolu par administratīvo pārkāpumu, ja to nevar izdarīt uz vietas un ja protokola sastādīšana ir obligāta, un lai izpildītu administratīvo pārkāpumu lietās pieņemtos lēmumus, ir atļauta personas administratīva aizturēšana, personas aplūkošana un mantu apskate, kā arī mantu un dokumentu </a:t>
            </a:r>
            <a:r>
              <a:rPr lang="lv-LV" sz="2100" dirty="0">
                <a:latin typeface="Times New Roman" panose="02020603050405020304" pitchFamily="18" charset="0"/>
                <a:cs typeface="Times New Roman" panose="02020603050405020304" pitchFamily="18" charset="0"/>
              </a:rPr>
              <a:t>izņemšana.</a:t>
            </a:r>
            <a:endParaRPr lang="lv-LV"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38850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a:xfrm>
            <a:off x="1483956" y="143656"/>
            <a:ext cx="6152326" cy="455808"/>
          </a:xfrm>
        </p:spPr>
        <p:txBody>
          <a:bodyPr/>
          <a:lstStyle/>
          <a:p>
            <a:pPr eaLnBrk="1"/>
            <a:endParaRPr lang="lv-LV" altLang="lv-LV" smtClean="0"/>
          </a:p>
        </p:txBody>
      </p:sp>
      <p:sp>
        <p:nvSpPr>
          <p:cNvPr id="16386" name="Text Box 2"/>
          <p:cNvSpPr txBox="1">
            <a:spLocks noChangeArrowheads="1"/>
          </p:cNvSpPr>
          <p:nvPr/>
        </p:nvSpPr>
        <p:spPr bwMode="auto">
          <a:xfrm>
            <a:off x="540913" y="536818"/>
            <a:ext cx="7843234" cy="42966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7678" rIns="0" bIns="0"/>
          <a:lstStyle>
            <a:lvl1pPr marL="342900" indent="-334963">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b="1" i="1" u="sng">
                <a:solidFill>
                  <a:srgbClr val="FFFFFF"/>
                </a:solidFill>
                <a:effectLst>
                  <a:outerShdw blurRad="38100" dist="38100" dir="2700000" algn="tl">
                    <a:srgbClr val="C0C0C0"/>
                  </a:outerShdw>
                </a:effectLst>
                <a:latin typeface="Arial" panose="020B0604020202020204" pitchFamily="34" charset="0"/>
                <a:cs typeface="Arial Unicode MS" panose="020B0604020202020204" pitchFamily="34" charset="-128"/>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b="1" i="1" u="sng">
                <a:solidFill>
                  <a:srgbClr val="FFFFFF"/>
                </a:solidFill>
                <a:effectLst>
                  <a:outerShdw blurRad="38100" dist="38100" dir="2700000" algn="tl">
                    <a:srgbClr val="C0C0C0"/>
                  </a:outerShdw>
                </a:effectLst>
                <a:latin typeface="Arial" panose="020B0604020202020204" pitchFamily="34" charset="0"/>
                <a:cs typeface="Arial Unicode MS" panose="020B0604020202020204" pitchFamily="34" charset="-128"/>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b="1" i="1" u="sng">
                <a:solidFill>
                  <a:srgbClr val="FFFFFF"/>
                </a:solidFill>
                <a:effectLst>
                  <a:outerShdw blurRad="38100" dist="38100" dir="2700000" algn="tl">
                    <a:srgbClr val="C0C0C0"/>
                  </a:outerShdw>
                </a:effectLst>
                <a:latin typeface="Arial" panose="020B0604020202020204" pitchFamily="34" charset="0"/>
                <a:cs typeface="Arial Unicode MS" panose="020B0604020202020204" pitchFamily="34" charset="-128"/>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b="1" i="1" u="sng">
                <a:solidFill>
                  <a:srgbClr val="FFFFFF"/>
                </a:solidFill>
                <a:effectLst>
                  <a:outerShdw blurRad="38100" dist="38100" dir="2700000" algn="tl">
                    <a:srgbClr val="C0C0C0"/>
                  </a:outerShdw>
                </a:effectLst>
                <a:latin typeface="Arial" panose="020B0604020202020204" pitchFamily="34" charset="0"/>
                <a:cs typeface="Arial Unicode MS" panose="020B0604020202020204" pitchFamily="34" charset="-128"/>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b="1" i="1" u="sng">
                <a:solidFill>
                  <a:srgbClr val="FFFFFF"/>
                </a:solidFill>
                <a:effectLst>
                  <a:outerShdw blurRad="38100" dist="38100" dir="2700000" algn="tl">
                    <a:srgbClr val="C0C0C0"/>
                  </a:outerShdw>
                </a:effectLst>
                <a:latin typeface="Arial" panose="020B0604020202020204" pitchFamily="34" charset="0"/>
                <a:cs typeface="Arial Unicode MS" panose="020B0604020202020204"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b="1" i="1" u="sng">
                <a:solidFill>
                  <a:srgbClr val="FFFFFF"/>
                </a:solidFill>
                <a:effectLst>
                  <a:outerShdw blurRad="38100" dist="38100" dir="2700000" algn="tl">
                    <a:srgbClr val="C0C0C0"/>
                  </a:outerShdw>
                </a:effectLst>
                <a:latin typeface="Arial" panose="020B0604020202020204" pitchFamily="34" charset="0"/>
                <a:cs typeface="Arial Unicode MS" panose="020B0604020202020204"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b="1" i="1" u="sng">
                <a:solidFill>
                  <a:srgbClr val="FFFFFF"/>
                </a:solidFill>
                <a:effectLst>
                  <a:outerShdw blurRad="38100" dist="38100" dir="2700000" algn="tl">
                    <a:srgbClr val="C0C0C0"/>
                  </a:outerShdw>
                </a:effectLst>
                <a:latin typeface="Arial" panose="020B0604020202020204" pitchFamily="34" charset="0"/>
                <a:cs typeface="Arial Unicode MS" panose="020B0604020202020204"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b="1" i="1" u="sng">
                <a:solidFill>
                  <a:srgbClr val="FFFFFF"/>
                </a:solidFill>
                <a:effectLst>
                  <a:outerShdw blurRad="38100" dist="38100" dir="2700000" algn="tl">
                    <a:srgbClr val="C0C0C0"/>
                  </a:outerShdw>
                </a:effectLst>
                <a:latin typeface="Arial" panose="020B0604020202020204" pitchFamily="34" charset="0"/>
                <a:cs typeface="Arial Unicode MS" panose="020B0604020202020204"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b="1" i="1" u="sng">
                <a:solidFill>
                  <a:srgbClr val="FFFFFF"/>
                </a:solidFill>
                <a:effectLst>
                  <a:outerShdw blurRad="38100" dist="38100" dir="2700000" algn="tl">
                    <a:srgbClr val="C0C0C0"/>
                  </a:outerShdw>
                </a:effectLst>
                <a:latin typeface="Arial" panose="020B0604020202020204" pitchFamily="34" charset="0"/>
                <a:cs typeface="Arial Unicode MS" panose="020B0604020202020204" pitchFamily="34" charset="-128"/>
              </a:defRPr>
            </a:lvl9pPr>
          </a:lstStyle>
          <a:p>
            <a:pPr marL="263128" indent="-257175" algn="just">
              <a:spcAft>
                <a:spcPts val="1387"/>
              </a:spcAft>
              <a:buSzPct val="100000"/>
              <a:buFont typeface="Arial" panose="020B0604020202020204" pitchFamily="34" charset="0"/>
              <a:buChar char="•"/>
              <a:defRPr/>
            </a:pPr>
            <a:r>
              <a:rPr lang="lv-LV" altLang="lv-LV" sz="1500" b="0" i="0" u="none" dirty="0">
                <a:solidFill>
                  <a:schemeClr val="accent6">
                    <a:lumMod val="75000"/>
                  </a:schemeClr>
                </a:solidFill>
                <a:effectLst/>
                <a:latin typeface="Times New Roman" panose="02020603050405020304" pitchFamily="18" charset="0"/>
                <a:cs typeface="Times New Roman" panose="02020603050405020304" pitchFamily="18" charset="0"/>
              </a:rPr>
              <a:t>Administratīvā aizturēšana ir personas brīvības īslaicīga ierobežošana normatīvajos aktos noteiktajos gadījumos,  lai pārtrauktu administratīvos pārkāpumus, kad izlietoti citi ietekmēšanas līdzekļi, lai noteiktu pārkāpēja personu, lai sastādītu protokolu par administratīvo pārkāpumu, ja to nevar izdarīt uz vietas un ja protokola sastādīšana ir obligāta, un lai izpildītu administratīvo pārkāpumu lietās pieņemtos </a:t>
            </a:r>
            <a:r>
              <a:rPr lang="lv-LV" altLang="lv-LV" sz="1500" b="0" i="0" u="none" dirty="0">
                <a:solidFill>
                  <a:schemeClr val="accent6">
                    <a:lumMod val="75000"/>
                  </a:schemeClr>
                </a:solidFill>
                <a:effectLst/>
                <a:latin typeface="Times New Roman" panose="02020603050405020304" pitchFamily="18" charset="0"/>
                <a:cs typeface="Times New Roman" panose="02020603050405020304" pitchFamily="18" charset="0"/>
              </a:rPr>
              <a:t>lēmumus.</a:t>
            </a:r>
          </a:p>
          <a:p>
            <a:pPr marL="263128" indent="-257175" algn="just">
              <a:spcAft>
                <a:spcPts val="1387"/>
              </a:spcAft>
              <a:buSzPct val="100000"/>
              <a:buFont typeface="Arial" panose="020B0604020202020204" pitchFamily="34" charset="0"/>
              <a:buChar char="•"/>
              <a:defRPr/>
            </a:pPr>
            <a:endParaRPr lang="lv-LV" altLang="lv-LV" sz="1500" b="0" i="0" u="none" dirty="0">
              <a:solidFill>
                <a:schemeClr val="accent6">
                  <a:lumMod val="75000"/>
                </a:schemeClr>
              </a:solidFill>
              <a:effectLst/>
              <a:latin typeface="Times New Roman" panose="02020603050405020304" pitchFamily="18" charset="0"/>
              <a:cs typeface="Times New Roman" panose="02020603050405020304" pitchFamily="18" charset="0"/>
            </a:endParaRPr>
          </a:p>
          <a:p>
            <a:pPr marL="263128" indent="-257175" algn="just">
              <a:spcAft>
                <a:spcPts val="1387"/>
              </a:spcAft>
              <a:buSzPct val="100000"/>
              <a:buFont typeface="Arial" panose="020B0604020202020204" pitchFamily="34" charset="0"/>
              <a:buChar char="•"/>
              <a:defRPr/>
            </a:pPr>
            <a:r>
              <a:rPr lang="lv-LV" altLang="lv-LV" sz="1500" b="0" i="0" u="none" dirty="0">
                <a:solidFill>
                  <a:srgbClr val="2D2D8A">
                    <a:lumMod val="75000"/>
                  </a:srgbClr>
                </a:solidFill>
                <a:effectLst/>
                <a:latin typeface="Times New Roman" panose="02020603050405020304" pitchFamily="18" charset="0"/>
                <a:cs typeface="Times New Roman" panose="02020603050405020304" pitchFamily="18" charset="0"/>
              </a:rPr>
              <a:t>Par </a:t>
            </a:r>
            <a:r>
              <a:rPr lang="lv-LV" altLang="lv-LV" sz="1500" b="0" i="0" u="none" dirty="0">
                <a:solidFill>
                  <a:srgbClr val="2D2D8A">
                    <a:lumMod val="75000"/>
                  </a:srgbClr>
                </a:solidFill>
                <a:effectLst/>
                <a:latin typeface="Times New Roman" panose="02020603050405020304" pitchFamily="18" charset="0"/>
                <a:cs typeface="Times New Roman" panose="02020603050405020304" pitchFamily="18" charset="0"/>
              </a:rPr>
              <a:t>administratīvo aizturēšanu sastāda protokolu, kurā norāda tā sastādīšanas laiku un vietu, protokola sastādītāja amatu, uzvārdu, vārdu; ziņas par aizturēto personu; aizturēšanas laiku un motīvus. Protokolu paraksta amatpersona, kas to sastādījusi, un aizturētais. Ja aizturētais atsakās parakstīt protokolu, par to izdara ierakstu protokolā</a:t>
            </a:r>
            <a:r>
              <a:rPr lang="lv-LV" altLang="lv-LV" sz="1500" b="0" i="0" u="none" dirty="0">
                <a:solidFill>
                  <a:srgbClr val="2D2D8A">
                    <a:lumMod val="75000"/>
                  </a:srgbClr>
                </a:solidFill>
                <a:effectLst/>
                <a:latin typeface="Times New Roman" panose="02020603050405020304" pitchFamily="18" charset="0"/>
                <a:cs typeface="Times New Roman" panose="02020603050405020304" pitchFamily="18" charset="0"/>
              </a:rPr>
              <a:t>.</a:t>
            </a:r>
          </a:p>
          <a:p>
            <a:pPr marL="263128" indent="-257175" algn="just">
              <a:spcAft>
                <a:spcPts val="1387"/>
              </a:spcAft>
              <a:buSzPct val="100000"/>
              <a:buFont typeface="Arial" panose="020B0604020202020204" pitchFamily="34" charset="0"/>
              <a:buChar char="•"/>
              <a:defRPr/>
            </a:pPr>
            <a:r>
              <a:rPr lang="lv-LV" altLang="lv-LV" sz="1500" b="0" i="0" u="none" dirty="0">
                <a:solidFill>
                  <a:srgbClr val="2D2D8A">
                    <a:lumMod val="75000"/>
                  </a:srgbClr>
                </a:solidFill>
                <a:effectLst/>
                <a:latin typeface="Times New Roman" panose="02020603050405020304" pitchFamily="18" charset="0"/>
                <a:cs typeface="Times New Roman" panose="02020603050405020304" pitchFamily="18" charset="0"/>
              </a:rPr>
              <a:t>Administratīvā </a:t>
            </a:r>
            <a:r>
              <a:rPr lang="lv-LV" altLang="lv-LV" sz="1500" b="0" i="0" u="none" dirty="0">
                <a:solidFill>
                  <a:srgbClr val="2D2D8A">
                    <a:lumMod val="75000"/>
                  </a:srgbClr>
                </a:solidFill>
                <a:effectLst/>
                <a:latin typeface="Times New Roman" panose="02020603050405020304" pitchFamily="18" charset="0"/>
                <a:cs typeface="Times New Roman" panose="02020603050405020304" pitchFamily="18" charset="0"/>
              </a:rPr>
              <a:t>kārtā aizturēt personu, kura tiek turēta aizdomās par administratīvā pārkāpuma izdarīšanu, drīkst ne ilgāk kā uz četrām stundām. Nodrošinot </a:t>
            </a:r>
            <a:r>
              <a:rPr lang="lv-LV" altLang="lv-LV" sz="1500" b="0" i="0" u="none" dirty="0">
                <a:solidFill>
                  <a:srgbClr val="2D2D8A">
                    <a:lumMod val="75000"/>
                  </a:srgbClr>
                </a:solidFill>
                <a:effectLst/>
                <a:latin typeface="Times New Roman" panose="02020603050405020304" pitchFamily="18" charset="0"/>
                <a:cs typeface="Times New Roman" panose="02020603050405020304" pitchFamily="18" charset="0"/>
              </a:rPr>
              <a:t>LAPK 252.pantā </a:t>
            </a:r>
            <a:r>
              <a:rPr lang="lv-LV" altLang="lv-LV" sz="1500" b="0" i="0" u="none" dirty="0">
                <a:solidFill>
                  <a:srgbClr val="2D2D8A">
                    <a:lumMod val="75000"/>
                  </a:srgbClr>
                </a:solidFill>
                <a:effectLst/>
                <a:latin typeface="Times New Roman" panose="02020603050405020304" pitchFamily="18" charset="0"/>
                <a:cs typeface="Times New Roman" panose="02020603050405020304" pitchFamily="18" charset="0"/>
              </a:rPr>
              <a:t>noteiktos mērķus, nepieciešamās procesuālās darbības ar aizturēto personu veic nekavējoties.</a:t>
            </a:r>
          </a:p>
          <a:p>
            <a:pPr marL="263128" indent="-257175" algn="just">
              <a:spcAft>
                <a:spcPts val="1387"/>
              </a:spcAft>
              <a:buSzPct val="100000"/>
              <a:buFont typeface="Arial" panose="020B0604020202020204" pitchFamily="34" charset="0"/>
              <a:buChar char="•"/>
              <a:defRPr/>
            </a:pPr>
            <a:endParaRPr lang="lv-LV" altLang="lv-LV" sz="1500" b="0" i="0" u="none" dirty="0">
              <a:solidFill>
                <a:srgbClr val="2D2D8A">
                  <a:lumMod val="75000"/>
                </a:srgbClr>
              </a:solidFill>
              <a:effectLst/>
              <a:latin typeface="Times New Roman" panose="02020603050405020304" pitchFamily="18" charset="0"/>
              <a:cs typeface="Times New Roman" panose="02020603050405020304" pitchFamily="18" charset="0"/>
            </a:endParaRPr>
          </a:p>
          <a:p>
            <a:pPr marL="263128" indent="-257175" algn="ctr">
              <a:spcAft>
                <a:spcPts val="1387"/>
              </a:spcAft>
              <a:buSzPct val="100000"/>
              <a:buFont typeface="Arial" panose="020B0604020202020204" pitchFamily="34" charset="0"/>
              <a:buChar char="•"/>
              <a:defRPr/>
            </a:pPr>
            <a:endParaRPr lang="lv-LV" altLang="lv-LV" sz="1800" b="0" i="0" u="none" dirty="0">
              <a:solidFill>
                <a:schemeClr val="accent6">
                  <a:lumMod val="75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52448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Grp="1" noChangeArrowheads="1"/>
          </p:cNvSpPr>
          <p:nvPr>
            <p:ph type="title"/>
          </p:nvPr>
        </p:nvSpPr>
        <p:spPr>
          <a:xfrm>
            <a:off x="1483956" y="195502"/>
            <a:ext cx="6152326" cy="878132"/>
          </a:xfrm>
        </p:spPr>
        <p:txBody>
          <a:bodyPr/>
          <a:lstStyle/>
          <a:p>
            <a:pPr>
              <a:tabLst>
                <a:tab pos="0" algn="l"/>
                <a:tab pos="304598" algn="l"/>
                <a:tab pos="610277" algn="l"/>
                <a:tab pos="915955" algn="l"/>
                <a:tab pos="1221633" algn="l"/>
                <a:tab pos="1527311" algn="l"/>
                <a:tab pos="1832990" algn="l"/>
                <a:tab pos="2138667" algn="l"/>
                <a:tab pos="2444346" algn="l"/>
                <a:tab pos="2750024" algn="l"/>
                <a:tab pos="3055703" algn="l"/>
                <a:tab pos="3361380" algn="l"/>
                <a:tab pos="3667059" algn="l"/>
                <a:tab pos="3972737" algn="l"/>
                <a:tab pos="4278415" algn="l"/>
                <a:tab pos="4584093" algn="l"/>
                <a:tab pos="4889771" algn="l"/>
                <a:tab pos="5195450" algn="l"/>
                <a:tab pos="5501128" algn="l"/>
                <a:tab pos="5806806" algn="l"/>
                <a:tab pos="6112484" algn="l"/>
                <a:tab pos="6113564" algn="l"/>
              </a:tabLst>
            </a:pPr>
            <a:r>
              <a:rPr lang="lv-LV" altLang="lv-LV" b="1" i="1" dirty="0"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Likums «Par Policiju»12.pants nosaka, ka:</a:t>
            </a:r>
          </a:p>
        </p:txBody>
      </p:sp>
      <p:sp>
        <p:nvSpPr>
          <p:cNvPr id="22530" name="Text Box 2"/>
          <p:cNvSpPr txBox="1">
            <a:spLocks noChangeArrowheads="1"/>
          </p:cNvSpPr>
          <p:nvPr/>
        </p:nvSpPr>
        <p:spPr bwMode="auto">
          <a:xfrm>
            <a:off x="0" y="1180732"/>
            <a:ext cx="8509716" cy="29789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7678" rIns="0" bIns="0"/>
          <a:lstStyle>
            <a:lvl1pPr marL="342900" indent="-334963">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b="1" i="1" u="sng">
                <a:solidFill>
                  <a:srgbClr val="FFFFFF"/>
                </a:solidFill>
                <a:effectLst>
                  <a:outerShdw blurRad="38100" dist="38100" dir="2700000" algn="tl">
                    <a:srgbClr val="C0C0C0"/>
                  </a:outerShdw>
                </a:effectLst>
                <a:latin typeface="Arial" panose="020B0604020202020204" pitchFamily="34" charset="0"/>
                <a:cs typeface="Arial Unicode MS" panose="020B0604020202020204" pitchFamily="34" charset="-128"/>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b="1" i="1" u="sng">
                <a:solidFill>
                  <a:srgbClr val="FFFFFF"/>
                </a:solidFill>
                <a:effectLst>
                  <a:outerShdw blurRad="38100" dist="38100" dir="2700000" algn="tl">
                    <a:srgbClr val="C0C0C0"/>
                  </a:outerShdw>
                </a:effectLst>
                <a:latin typeface="Arial" panose="020B0604020202020204" pitchFamily="34" charset="0"/>
                <a:cs typeface="Arial Unicode MS" panose="020B0604020202020204" pitchFamily="34" charset="-128"/>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b="1" i="1" u="sng">
                <a:solidFill>
                  <a:srgbClr val="FFFFFF"/>
                </a:solidFill>
                <a:effectLst>
                  <a:outerShdw blurRad="38100" dist="38100" dir="2700000" algn="tl">
                    <a:srgbClr val="C0C0C0"/>
                  </a:outerShdw>
                </a:effectLst>
                <a:latin typeface="Arial" panose="020B0604020202020204" pitchFamily="34" charset="0"/>
                <a:cs typeface="Arial Unicode MS" panose="020B0604020202020204" pitchFamily="34" charset="-128"/>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b="1" i="1" u="sng">
                <a:solidFill>
                  <a:srgbClr val="FFFFFF"/>
                </a:solidFill>
                <a:effectLst>
                  <a:outerShdw blurRad="38100" dist="38100" dir="2700000" algn="tl">
                    <a:srgbClr val="C0C0C0"/>
                  </a:outerShdw>
                </a:effectLst>
                <a:latin typeface="Arial" panose="020B0604020202020204" pitchFamily="34" charset="0"/>
                <a:cs typeface="Arial Unicode MS" panose="020B0604020202020204" pitchFamily="34" charset="-128"/>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b="1" i="1" u="sng">
                <a:solidFill>
                  <a:srgbClr val="FFFFFF"/>
                </a:solidFill>
                <a:effectLst>
                  <a:outerShdw blurRad="38100" dist="38100" dir="2700000" algn="tl">
                    <a:srgbClr val="C0C0C0"/>
                  </a:outerShdw>
                </a:effectLst>
                <a:latin typeface="Arial" panose="020B0604020202020204" pitchFamily="34" charset="0"/>
                <a:cs typeface="Arial Unicode MS" panose="020B0604020202020204"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b="1" i="1" u="sng">
                <a:solidFill>
                  <a:srgbClr val="FFFFFF"/>
                </a:solidFill>
                <a:effectLst>
                  <a:outerShdw blurRad="38100" dist="38100" dir="2700000" algn="tl">
                    <a:srgbClr val="C0C0C0"/>
                  </a:outerShdw>
                </a:effectLst>
                <a:latin typeface="Arial" panose="020B0604020202020204" pitchFamily="34" charset="0"/>
                <a:cs typeface="Arial Unicode MS" panose="020B0604020202020204"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b="1" i="1" u="sng">
                <a:solidFill>
                  <a:srgbClr val="FFFFFF"/>
                </a:solidFill>
                <a:effectLst>
                  <a:outerShdw blurRad="38100" dist="38100" dir="2700000" algn="tl">
                    <a:srgbClr val="C0C0C0"/>
                  </a:outerShdw>
                </a:effectLst>
                <a:latin typeface="Arial" panose="020B0604020202020204" pitchFamily="34" charset="0"/>
                <a:cs typeface="Arial Unicode MS" panose="020B0604020202020204"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b="1" i="1" u="sng">
                <a:solidFill>
                  <a:srgbClr val="FFFFFF"/>
                </a:solidFill>
                <a:effectLst>
                  <a:outerShdw blurRad="38100" dist="38100" dir="2700000" algn="tl">
                    <a:srgbClr val="C0C0C0"/>
                  </a:outerShdw>
                </a:effectLst>
                <a:latin typeface="Arial" panose="020B0604020202020204" pitchFamily="34" charset="0"/>
                <a:cs typeface="Arial Unicode MS" panose="020B0604020202020204"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b="1" i="1" u="sng">
                <a:solidFill>
                  <a:srgbClr val="FFFFFF"/>
                </a:solidFill>
                <a:effectLst>
                  <a:outerShdw blurRad="38100" dist="38100" dir="2700000" algn="tl">
                    <a:srgbClr val="C0C0C0"/>
                  </a:outerShdw>
                </a:effectLst>
                <a:latin typeface="Arial" panose="020B0604020202020204" pitchFamily="34" charset="0"/>
                <a:cs typeface="Arial Unicode MS" panose="020B0604020202020204" pitchFamily="34" charset="-128"/>
              </a:defRPr>
            </a:lvl9pPr>
          </a:lstStyle>
          <a:p>
            <a:pPr marL="263128" indent="-257175" algn="just">
              <a:spcAft>
                <a:spcPts val="1387"/>
              </a:spcAft>
              <a:buSzPct val="100000"/>
              <a:buFont typeface="Arial" panose="020B0604020202020204" pitchFamily="34" charset="0"/>
              <a:buChar char="•"/>
              <a:defRPr/>
            </a:pPr>
            <a:r>
              <a:rPr lang="lv-LV" altLang="lv-LV" sz="1500" b="0" i="0" u="none" dirty="0">
                <a:solidFill>
                  <a:schemeClr val="accent6">
                    <a:lumMod val="75000"/>
                  </a:schemeClr>
                </a:solidFill>
                <a:effectLst/>
                <a:latin typeface="Times New Roman" panose="02020603050405020304" pitchFamily="18" charset="0"/>
                <a:cs typeface="Times New Roman" panose="02020603050405020304" pitchFamily="18" charset="0"/>
              </a:rPr>
              <a:t>nogādāt </a:t>
            </a:r>
            <a:r>
              <a:rPr lang="lv-LV" altLang="lv-LV" sz="1500" b="0" i="0" u="none" dirty="0">
                <a:solidFill>
                  <a:schemeClr val="accent6">
                    <a:lumMod val="75000"/>
                  </a:schemeClr>
                </a:solidFill>
                <a:effectLst/>
                <a:latin typeface="Times New Roman" panose="02020603050405020304" pitchFamily="18" charset="0"/>
                <a:cs typeface="Times New Roman" panose="02020603050405020304" pitchFamily="18" charset="0"/>
              </a:rPr>
              <a:t>ārstniecības iestādēs vai mājoklī personas, kuras alkohola, narkotisko, psihotropo vai toksisko vielu lietošanas rezultātā zaudējušas spēju patstāvīgi pārvietoties vai orientēties vai var nodarīt kaitējumu apkārtējiem vai pašas sev, bet, ja tas nav iespējams, — nogādāt tās policijas iestādē un turēt tur speciāli iekārtotās telpās līdz atskurbšanai, bet ne ilgāk par 12 stundām</a:t>
            </a:r>
            <a:r>
              <a:rPr lang="lv-LV" altLang="lv-LV" sz="1500" b="0" i="0" u="none" dirty="0">
                <a:solidFill>
                  <a:schemeClr val="accent6">
                    <a:lumMod val="75000"/>
                  </a:schemeClr>
                </a:solidFill>
                <a:effectLst/>
                <a:latin typeface="Times New Roman" panose="02020603050405020304" pitchFamily="18" charset="0"/>
                <a:cs typeface="Times New Roman" panose="02020603050405020304" pitchFamily="18" charset="0"/>
              </a:rPr>
              <a:t>;</a:t>
            </a:r>
          </a:p>
          <a:p>
            <a:pPr marL="263128" indent="-257175" algn="just">
              <a:spcAft>
                <a:spcPts val="1387"/>
              </a:spcAft>
              <a:buSzPct val="100000"/>
              <a:buFont typeface="Arial" panose="020B0604020202020204" pitchFamily="34" charset="0"/>
              <a:buChar char="•"/>
              <a:defRPr/>
            </a:pPr>
            <a:r>
              <a:rPr lang="lv-LV" altLang="lv-LV" sz="1500" b="0" i="0" u="none" dirty="0">
                <a:solidFill>
                  <a:schemeClr val="accent6">
                    <a:lumMod val="75000"/>
                  </a:schemeClr>
                </a:solidFill>
                <a:effectLst/>
                <a:latin typeface="Times New Roman" panose="02020603050405020304" pitchFamily="18" charset="0"/>
                <a:cs typeface="Times New Roman" panose="02020603050405020304" pitchFamily="18" charset="0"/>
              </a:rPr>
              <a:t>aizturēt uz rakstveida pieteikuma pamata personas, kuras atrodas mājoklī alkohola, narkotisko, psihotropo vai toksisko vielu reibuma stāvoklī un var nodarīt kaitējumu sev vai apkārtējiem cilvēkiem, kā arī gadījumā, ja apkārtējie cilvēki baidās palikt vienatnē ar šo personu un ja nav cita pamata tās aizturēšanai, kā arī uzturēt tādas personas policijas iestādē līdz atskurbšanai vai apstākļu noskaidrošanai, bet ne ilgāk par 12 stundām;</a:t>
            </a:r>
          </a:p>
          <a:p>
            <a:pPr marL="263128" indent="-257175" algn="just">
              <a:spcAft>
                <a:spcPts val="1387"/>
              </a:spcAft>
              <a:buSzPct val="100000"/>
              <a:buFont typeface="Arial" panose="020B0604020202020204" pitchFamily="34" charset="0"/>
              <a:buChar char="•"/>
              <a:defRPr/>
            </a:pPr>
            <a:endParaRPr lang="lv-LV" altLang="lv-LV" sz="1500" b="0" i="0" u="none" dirty="0">
              <a:solidFill>
                <a:schemeClr val="accent6">
                  <a:lumMod val="75000"/>
                </a:schemeClr>
              </a:solidFill>
              <a:effectLst/>
              <a:latin typeface="Times New Roman" panose="02020603050405020304" pitchFamily="18" charset="0"/>
              <a:cs typeface="Times New Roman" panose="02020603050405020304" pitchFamily="18" charset="0"/>
            </a:endParaRPr>
          </a:p>
          <a:p>
            <a:pPr marL="263128" indent="-257175" algn="just">
              <a:spcAft>
                <a:spcPts val="1387"/>
              </a:spcAft>
              <a:buSzPct val="100000"/>
              <a:buFont typeface="Arial" panose="020B0604020202020204" pitchFamily="34" charset="0"/>
              <a:buChar char="•"/>
              <a:defRPr/>
            </a:pPr>
            <a:endParaRPr lang="lv-LV" altLang="lv-LV" sz="1500" b="0" i="0" u="none" dirty="0">
              <a:solidFill>
                <a:schemeClr val="accent6">
                  <a:lumMod val="75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956996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pPr marL="263128" algn="just" fontAlgn="auto">
              <a:spcBef>
                <a:spcPts val="0"/>
              </a:spcBef>
              <a:spcAft>
                <a:spcPts val="1387"/>
              </a:spcAft>
              <a:buSzPct val="100000"/>
              <a:buFont typeface="Arial" panose="020B0604020202020204" pitchFamily="34" charset="0"/>
              <a:buChar char="•"/>
              <a:defRPr/>
            </a:pPr>
            <a:r>
              <a:rPr lang="lv-LV" altLang="lv-LV" sz="1500" dirty="0">
                <a:solidFill>
                  <a:srgbClr val="2D2D8A">
                    <a:lumMod val="75000"/>
                  </a:srgbClr>
                </a:solidFill>
                <a:latin typeface="Times New Roman" panose="02020603050405020304" pitchFamily="18" charset="0"/>
                <a:cs typeface="Times New Roman" panose="02020603050405020304" pitchFamily="18" charset="0"/>
              </a:rPr>
              <a:t>Policijā </a:t>
            </a:r>
            <a:r>
              <a:rPr lang="lv-LV" altLang="lv-LV" sz="1500" dirty="0">
                <a:solidFill>
                  <a:srgbClr val="2D2D8A">
                    <a:lumMod val="75000"/>
                  </a:srgbClr>
                </a:solidFill>
                <a:latin typeface="Times New Roman" panose="02020603050405020304" pitchFamily="18" charset="0"/>
                <a:cs typeface="Times New Roman" panose="02020603050405020304" pitchFamily="18" charset="0"/>
              </a:rPr>
              <a:t>nogādāto bērnu nedrīkst turēt kopā ar pilngadīgiem likumpārkāpējiem, un bērnam nodrošināma pastāvīga pieaugušo uzraudzība. Bērnu nedrīkst pakļaut nekādai fiziskai vai psihiskai iespaidošanai, nedrīkst piespiest liecināt vai atzīt vainu</a:t>
            </a:r>
            <a:r>
              <a:rPr lang="lv-LV" altLang="lv-LV" sz="1500" dirty="0">
                <a:solidFill>
                  <a:srgbClr val="2D2D8A">
                    <a:lumMod val="75000"/>
                  </a:srgbClr>
                </a:solidFill>
                <a:latin typeface="Times New Roman" panose="02020603050405020304" pitchFamily="18" charset="0"/>
                <a:cs typeface="Times New Roman" panose="02020603050405020304" pitchFamily="18" charset="0"/>
              </a:rPr>
              <a:t>.</a:t>
            </a:r>
          </a:p>
          <a:p>
            <a:pPr marL="263128" algn="just" fontAlgn="auto">
              <a:spcBef>
                <a:spcPts val="0"/>
              </a:spcBef>
              <a:spcAft>
                <a:spcPts val="1387"/>
              </a:spcAft>
              <a:buSzPct val="100000"/>
              <a:buFont typeface="Arial" panose="020B0604020202020204" pitchFamily="34" charset="0"/>
              <a:buChar char="•"/>
              <a:defRPr/>
            </a:pPr>
            <a:r>
              <a:rPr lang="lv-LV" altLang="lv-LV" sz="1500" dirty="0">
                <a:solidFill>
                  <a:srgbClr val="2D2D8A">
                    <a:lumMod val="75000"/>
                  </a:srgbClr>
                </a:solidFill>
                <a:latin typeface="Times New Roman" panose="02020603050405020304" pitchFamily="18" charset="0"/>
                <a:cs typeface="Times New Roman" panose="02020603050405020304" pitchFamily="18" charset="0"/>
              </a:rPr>
              <a:t>Ja četru stundu laikā nav iespējams noskaidrot bērna personību un nodot bērnu vecākiem, audžuģimenei, aizbildnim, bērnu aprūpes iestādei, kuru viņš pametis, vai to pilnvarotai personai un ja bērnam kā drošības līdzekli nepiemēro apcietinājumu, policija viņu ievieto audžuģimenē, krīzes centrā vai bērnu aprūpes iestādē, bet, ja tas nav iespējams, profilakses iestādē un ne vēlāk kā nākamajā darbdienā paziņo par to bāriņtiesai un pašvaldības sociālajam dienestam.</a:t>
            </a:r>
          </a:p>
          <a:p>
            <a:pPr marL="5953" indent="0" algn="just" fontAlgn="auto">
              <a:spcBef>
                <a:spcPts val="0"/>
              </a:spcBef>
              <a:spcAft>
                <a:spcPts val="1387"/>
              </a:spcAft>
              <a:buSzPct val="100000"/>
              <a:buNone/>
              <a:defRPr/>
            </a:pPr>
            <a:endParaRPr lang="lv-LV" altLang="lv-LV" sz="1500" dirty="0">
              <a:solidFill>
                <a:srgbClr val="2D2D8A">
                  <a:lumMod val="75000"/>
                </a:srgbClr>
              </a:solidFill>
              <a:latin typeface="Times New Roman" panose="02020603050405020304" pitchFamily="18" charset="0"/>
              <a:cs typeface="Times New Roman" panose="02020603050405020304" pitchFamily="18" charset="0"/>
            </a:endParaRPr>
          </a:p>
          <a:p>
            <a:endParaRPr lang="lv-LV" dirty="0"/>
          </a:p>
        </p:txBody>
      </p:sp>
    </p:spTree>
    <p:extLst>
      <p:ext uri="{BB962C8B-B14F-4D97-AF65-F5344CB8AC3E}">
        <p14:creationId xmlns:p14="http://schemas.microsoft.com/office/powerpoint/2010/main" val="8282442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pPr algn="just">
              <a:buFont typeface="Arial" panose="020B0604020202020204" pitchFamily="34" charset="0"/>
              <a:buChar char="•"/>
            </a:pPr>
            <a:r>
              <a:rPr lang="lv-LV" sz="1800" dirty="0">
                <a:latin typeface="Times New Roman" panose="02020603050405020304" pitchFamily="18" charset="0"/>
                <a:cs typeface="Times New Roman" panose="02020603050405020304" pitchFamily="18" charset="0"/>
              </a:rPr>
              <a:t>Visas aizturētās personas reģistrē Aizturēto personu reģistrācijas grāmatā sekojot ierakstu </a:t>
            </a:r>
            <a:r>
              <a:rPr lang="lv-LV" sz="1800" dirty="0">
                <a:latin typeface="Times New Roman" panose="02020603050405020304" pitchFamily="18" charset="0"/>
                <a:cs typeface="Times New Roman" panose="02020603050405020304" pitchFamily="18" charset="0"/>
              </a:rPr>
              <a:t>kvalitātei.</a:t>
            </a:r>
          </a:p>
          <a:p>
            <a:pPr algn="just">
              <a:buFont typeface="Arial" panose="020B0604020202020204" pitchFamily="34" charset="0"/>
              <a:buChar char="•"/>
            </a:pPr>
            <a:r>
              <a:rPr lang="lv-LV" sz="1800" dirty="0">
                <a:latin typeface="Times New Roman" panose="02020603050405020304" pitchFamily="18" charset="0"/>
                <a:cs typeface="Times New Roman" panose="02020603050405020304" pitchFamily="18" charset="0"/>
              </a:rPr>
              <a:t>Nogādājot personu, tiek izdarīta šīs personas aplūkošana, ko var izdarīt </a:t>
            </a:r>
            <a:r>
              <a:rPr lang="lv-LV" sz="1800" dirty="0">
                <a:latin typeface="Times New Roman" panose="02020603050405020304" pitchFamily="18" charset="0"/>
                <a:cs typeface="Times New Roman" panose="02020603050405020304" pitchFamily="18" charset="0"/>
              </a:rPr>
              <a:t>ar aplūkojamo personu viena dzimuma </a:t>
            </a:r>
            <a:r>
              <a:rPr lang="lv-LV" sz="1800" dirty="0">
                <a:latin typeface="Times New Roman" panose="02020603050405020304" pitchFamily="18" charset="0"/>
                <a:cs typeface="Times New Roman" panose="02020603050405020304" pitchFamily="18" charset="0"/>
              </a:rPr>
              <a:t>amatpersona.</a:t>
            </a:r>
          </a:p>
          <a:p>
            <a:pPr algn="just">
              <a:buFont typeface="Arial" panose="020B0604020202020204" pitchFamily="34" charset="0"/>
              <a:buChar char="•"/>
            </a:pPr>
            <a:r>
              <a:rPr lang="lv-LV" sz="1800" dirty="0">
                <a:latin typeface="Times New Roman" panose="02020603050405020304" pitchFamily="18" charset="0"/>
                <a:cs typeface="Times New Roman" panose="02020603050405020304" pitchFamily="18" charset="0"/>
              </a:rPr>
              <a:t>Mantu </a:t>
            </a:r>
            <a:r>
              <a:rPr lang="lv-LV" sz="1800" dirty="0">
                <a:latin typeface="Times New Roman" panose="02020603050405020304" pitchFamily="18" charset="0"/>
                <a:cs typeface="Times New Roman" panose="02020603050405020304" pitchFamily="18" charset="0"/>
              </a:rPr>
              <a:t>apskate notiek tās personas klātbūtnē, kuras īpašumā vai valdījumā šīs mantas atrodas. Neatliekamos gadījumos šīs mantas var apskatīt bez īpašnieka (valdītāja) klātbūtnes.</a:t>
            </a:r>
          </a:p>
          <a:p>
            <a:pPr algn="just">
              <a:buFont typeface="Arial" panose="020B0604020202020204" pitchFamily="34" charset="0"/>
              <a:buChar char="•"/>
            </a:pPr>
            <a:endParaRPr lang="lv-LV" sz="1800" dirty="0">
              <a:latin typeface="Times New Roman" panose="02020603050405020304" pitchFamily="18" charset="0"/>
              <a:cs typeface="Times New Roman" panose="02020603050405020304" pitchFamily="18" charset="0"/>
            </a:endParaRPr>
          </a:p>
          <a:p>
            <a:endParaRPr lang="lv-LV" dirty="0"/>
          </a:p>
        </p:txBody>
      </p:sp>
    </p:spTree>
    <p:extLst>
      <p:ext uri="{BB962C8B-B14F-4D97-AF65-F5344CB8AC3E}">
        <p14:creationId xmlns:p14="http://schemas.microsoft.com/office/powerpoint/2010/main" val="3694797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
          <p:cNvSpPr>
            <a:spLocks noGrp="1" noChangeArrowheads="1"/>
          </p:cNvSpPr>
          <p:nvPr>
            <p:ph type="title"/>
          </p:nvPr>
        </p:nvSpPr>
        <p:spPr>
          <a:xfrm>
            <a:off x="1485037" y="197662"/>
            <a:ext cx="6171768" cy="874892"/>
          </a:xfrm>
        </p:spPr>
        <p:txBody>
          <a:bodyPr vert="horz" wrap="square" lIns="68580" tIns="26453" rIns="68580" bIns="34290" numCol="1" anchor="ctr" anchorCtr="0" compatLnSpc="1">
            <a:prstTxWarp prst="textNoShape">
              <a:avLst/>
            </a:prstTxWarp>
          </a:bodyPr>
          <a:lstStyle/>
          <a:p>
            <a:pPr>
              <a:tabLst>
                <a:tab pos="0" algn="l"/>
                <a:tab pos="304598" algn="l"/>
                <a:tab pos="610277" algn="l"/>
                <a:tab pos="915955" algn="l"/>
                <a:tab pos="1221633" algn="l"/>
                <a:tab pos="1527311" algn="l"/>
                <a:tab pos="1832990" algn="l"/>
                <a:tab pos="2138667" algn="l"/>
                <a:tab pos="2444346" algn="l"/>
                <a:tab pos="2750024" algn="l"/>
                <a:tab pos="3055703" algn="l"/>
                <a:tab pos="3361380" algn="l"/>
                <a:tab pos="3667059" algn="l"/>
                <a:tab pos="3972737" algn="l"/>
                <a:tab pos="4278415" algn="l"/>
                <a:tab pos="4584093" algn="l"/>
                <a:tab pos="4889771" algn="l"/>
                <a:tab pos="5195450" algn="l"/>
                <a:tab pos="5501128" algn="l"/>
                <a:tab pos="5806806" algn="l"/>
                <a:tab pos="6112484" algn="l"/>
                <a:tab pos="6113564" algn="l"/>
              </a:tabLst>
            </a:pPr>
            <a:r>
              <a:rPr lang="lv-LV" altLang="lv-LV"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Personu ievietošana pagaidu turēšanas telpā:</a:t>
            </a:r>
          </a:p>
        </p:txBody>
      </p:sp>
      <p:sp>
        <p:nvSpPr>
          <p:cNvPr id="101379" name="Rectangle 2"/>
          <p:cNvSpPr>
            <a:spLocks noGrp="1" noChangeArrowheads="1"/>
          </p:cNvSpPr>
          <p:nvPr>
            <p:ph type="subTitle" idx="4294967295"/>
          </p:nvPr>
        </p:nvSpPr>
        <p:spPr>
          <a:xfrm>
            <a:off x="1142641" y="1203247"/>
            <a:ext cx="6171768" cy="3394797"/>
          </a:xfrm>
          <a:noFill/>
          <a:extLst>
            <a:ext uri="{91240B29-F687-4F45-9708-019B960494DF}">
              <a14:hiddenLine xmlns:a14="http://schemas.microsoft.com/office/drawing/2010/main" w="9525">
                <a:solidFill>
                  <a:srgbClr val="3465AF"/>
                </a:solidFill>
                <a:miter lim="800000"/>
                <a:headEnd/>
                <a:tailEnd/>
              </a14:hiddenLine>
            </a:ext>
          </a:extLst>
        </p:spPr>
        <p:txBody>
          <a:bodyPr anchor="ctr"/>
          <a:lstStyle/>
          <a:p>
            <a:pPr indent="-228989" algn="ctr">
              <a:buNone/>
              <a:tabLst>
                <a:tab pos="233309" algn="l"/>
                <a:tab pos="304598" algn="l"/>
                <a:tab pos="610277" algn="l"/>
                <a:tab pos="915955" algn="l"/>
                <a:tab pos="1221633" algn="l"/>
                <a:tab pos="1527311" algn="l"/>
                <a:tab pos="1832990" algn="l"/>
                <a:tab pos="2138667" algn="l"/>
                <a:tab pos="2444346" algn="l"/>
                <a:tab pos="2750024" algn="l"/>
                <a:tab pos="3055703" algn="l"/>
                <a:tab pos="3361380" algn="l"/>
                <a:tab pos="3667059" algn="l"/>
                <a:tab pos="3972737" algn="l"/>
                <a:tab pos="4278415" algn="l"/>
                <a:tab pos="4584093" algn="l"/>
                <a:tab pos="4889771" algn="l"/>
                <a:tab pos="5195450" algn="l"/>
                <a:tab pos="5501128" algn="l"/>
                <a:tab pos="5806806" algn="l"/>
                <a:tab pos="6112484" algn="l"/>
                <a:tab pos="6113564" algn="l"/>
              </a:tabLst>
            </a:pPr>
            <a:r>
              <a:rPr lang="lv-LV" altLang="lv-LV" sz="2100" dirty="0">
                <a:latin typeface="Times New Roman" panose="02020603050405020304" pitchFamily="18" charset="0"/>
                <a:cs typeface="Times New Roman" panose="02020603050405020304" pitchFamily="18" charset="0"/>
              </a:rPr>
              <a:t>Ministru kabineta noteikumi Nr.735 </a:t>
            </a:r>
            <a:br>
              <a:rPr lang="lv-LV" altLang="lv-LV" sz="2100" dirty="0">
                <a:latin typeface="Times New Roman" panose="02020603050405020304" pitchFamily="18" charset="0"/>
                <a:cs typeface="Times New Roman" panose="02020603050405020304" pitchFamily="18" charset="0"/>
              </a:rPr>
            </a:br>
            <a:r>
              <a:rPr lang="lv-LV" altLang="lv-LV" sz="2100" dirty="0">
                <a:latin typeface="Times New Roman" panose="02020603050405020304" pitchFamily="18" charset="0"/>
                <a:cs typeface="Times New Roman" panose="02020603050405020304" pitchFamily="18" charset="0"/>
              </a:rPr>
              <a:t/>
            </a:r>
            <a:br>
              <a:rPr lang="lv-LV" altLang="lv-LV" sz="2100" dirty="0">
                <a:latin typeface="Times New Roman" panose="02020603050405020304" pitchFamily="18" charset="0"/>
                <a:cs typeface="Times New Roman" panose="02020603050405020304" pitchFamily="18" charset="0"/>
              </a:rPr>
            </a:br>
            <a:endParaRPr lang="lv-LV" altLang="lv-LV" sz="2100" dirty="0">
              <a:latin typeface="Times New Roman" panose="02020603050405020304" pitchFamily="18" charset="0"/>
              <a:cs typeface="Times New Roman" panose="02020603050405020304" pitchFamily="18" charset="0"/>
            </a:endParaRPr>
          </a:p>
          <a:p>
            <a:pPr indent="-228989" algn="ctr">
              <a:buNone/>
              <a:tabLst>
                <a:tab pos="233309" algn="l"/>
                <a:tab pos="304598" algn="l"/>
                <a:tab pos="610277" algn="l"/>
                <a:tab pos="915955" algn="l"/>
                <a:tab pos="1221633" algn="l"/>
                <a:tab pos="1527311" algn="l"/>
                <a:tab pos="1832990" algn="l"/>
                <a:tab pos="2138667" algn="l"/>
                <a:tab pos="2444346" algn="l"/>
                <a:tab pos="2750024" algn="l"/>
                <a:tab pos="3055703" algn="l"/>
                <a:tab pos="3361380" algn="l"/>
                <a:tab pos="3667059" algn="l"/>
                <a:tab pos="3972737" algn="l"/>
                <a:tab pos="4278415" algn="l"/>
                <a:tab pos="4584093" algn="l"/>
                <a:tab pos="4889771" algn="l"/>
                <a:tab pos="5195450" algn="l"/>
                <a:tab pos="5501128" algn="l"/>
                <a:tab pos="5806806" algn="l"/>
                <a:tab pos="6112484" algn="l"/>
                <a:tab pos="6113564" algn="l"/>
              </a:tabLst>
            </a:pPr>
            <a:r>
              <a:rPr lang="lv-LV" altLang="lv-LV" sz="2100" dirty="0">
                <a:latin typeface="Times New Roman" panose="02020603050405020304" pitchFamily="18" charset="0"/>
                <a:cs typeface="Times New Roman" panose="02020603050405020304" pitchFamily="18" charset="0"/>
              </a:rPr>
              <a:t>«Kārtība, kādā personas tiek ievietotas un turētas pagaidu turēšanas vietās, un prasības šādu vietu aprīkošanai»</a:t>
            </a:r>
          </a:p>
        </p:txBody>
      </p:sp>
    </p:spTree>
    <p:extLst>
      <p:ext uri="{BB962C8B-B14F-4D97-AF65-F5344CB8AC3E}">
        <p14:creationId xmlns:p14="http://schemas.microsoft.com/office/powerpoint/2010/main" val="6048635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
          <p:cNvSpPr>
            <a:spLocks noGrp="1" noChangeArrowheads="1"/>
          </p:cNvSpPr>
          <p:nvPr>
            <p:ph type="title"/>
          </p:nvPr>
        </p:nvSpPr>
        <p:spPr>
          <a:xfrm>
            <a:off x="1485037" y="205222"/>
            <a:ext cx="6171768" cy="858691"/>
          </a:xfrm>
        </p:spPr>
        <p:txBody>
          <a:bodyPr vert="horz" wrap="square" lIns="68580" tIns="26453" rIns="68580" bIns="34290" numCol="1" anchor="ctr" anchorCtr="0" compatLnSpc="1">
            <a:prstTxWarp prst="textNoShape">
              <a:avLst/>
            </a:prstTxWarp>
          </a:bodyPr>
          <a:lstStyle/>
          <a:p>
            <a:pPr>
              <a:tabLst>
                <a:tab pos="0" algn="l"/>
                <a:tab pos="304598" algn="l"/>
                <a:tab pos="610277" algn="l"/>
                <a:tab pos="915955" algn="l"/>
                <a:tab pos="1221633" algn="l"/>
                <a:tab pos="1527311" algn="l"/>
                <a:tab pos="1832990" algn="l"/>
                <a:tab pos="2138667" algn="l"/>
                <a:tab pos="2444346" algn="l"/>
                <a:tab pos="2750024" algn="l"/>
                <a:tab pos="3055703" algn="l"/>
                <a:tab pos="3361380" algn="l"/>
                <a:tab pos="3667059" algn="l"/>
                <a:tab pos="3972737" algn="l"/>
                <a:tab pos="4278415" algn="l"/>
                <a:tab pos="4584093" algn="l"/>
                <a:tab pos="4889771" algn="l"/>
                <a:tab pos="5195450" algn="l"/>
                <a:tab pos="5501128" algn="l"/>
                <a:tab pos="5806806" algn="l"/>
                <a:tab pos="6112484" algn="l"/>
                <a:tab pos="6113564" algn="l"/>
              </a:tabLst>
            </a:pPr>
            <a:endParaRPr lang="lv-LV" altLang="lv-LV"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3427" name="Rectangle 2"/>
          <p:cNvSpPr>
            <a:spLocks noGrp="1" noChangeArrowheads="1"/>
          </p:cNvSpPr>
          <p:nvPr>
            <p:ph type="subTitle" idx="4294967295"/>
          </p:nvPr>
        </p:nvSpPr>
        <p:spPr>
          <a:xfrm>
            <a:off x="463640" y="1203247"/>
            <a:ext cx="8190962" cy="3394797"/>
          </a:xfrm>
          <a:noFill/>
          <a:extLst>
            <a:ext uri="{91240B29-F687-4F45-9708-019B960494DF}">
              <a14:hiddenLine xmlns:a14="http://schemas.microsoft.com/office/drawing/2010/main" w="9525">
                <a:solidFill>
                  <a:srgbClr val="3465AF"/>
                </a:solidFill>
                <a:miter lim="800000"/>
                <a:headEnd/>
                <a:tailEnd/>
              </a14:hiddenLine>
            </a:ext>
          </a:extLst>
        </p:spPr>
        <p:txBody>
          <a:bodyPr vert="horz" wrap="square" lIns="68580" tIns="21555" rIns="68580" bIns="34290" numCol="1" anchor="ctr" anchorCtr="0" compatLnSpc="1">
            <a:prstTxWarp prst="textNoShape">
              <a:avLst/>
            </a:prstTxWarp>
          </a:bodyPr>
          <a:lstStyle/>
          <a:p>
            <a:pPr marL="371087" indent="-342900" algn="just">
              <a:buFont typeface="Arial" panose="020B0604020202020204" pitchFamily="34" charset="0"/>
              <a:buChar char="•"/>
              <a:tabLst>
                <a:tab pos="233309" algn="l"/>
                <a:tab pos="304598" algn="l"/>
                <a:tab pos="610277" algn="l"/>
                <a:tab pos="915955" algn="l"/>
                <a:tab pos="1221633" algn="l"/>
                <a:tab pos="1527311" algn="l"/>
                <a:tab pos="1832990" algn="l"/>
                <a:tab pos="2138667" algn="l"/>
                <a:tab pos="2444346" algn="l"/>
                <a:tab pos="2750024" algn="l"/>
                <a:tab pos="3055703" algn="l"/>
                <a:tab pos="3361380" algn="l"/>
                <a:tab pos="3667059" algn="l"/>
                <a:tab pos="3972737" algn="l"/>
                <a:tab pos="4278415" algn="l"/>
                <a:tab pos="4584093" algn="l"/>
                <a:tab pos="4889771" algn="l"/>
                <a:tab pos="5195450" algn="l"/>
                <a:tab pos="5501128" algn="l"/>
                <a:tab pos="5806806" algn="l"/>
                <a:tab pos="6112484" algn="l"/>
                <a:tab pos="6113564" algn="l"/>
              </a:tabLst>
            </a:pPr>
            <a:r>
              <a:rPr lang="lv-LV" altLang="lv-LV" sz="2449" dirty="0">
                <a:latin typeface="Times New Roman" panose="02020603050405020304" pitchFamily="18" charset="0"/>
                <a:cs typeface="Times New Roman" panose="02020603050405020304" pitchFamily="18" charset="0"/>
              </a:rPr>
              <a:t>Pagaidu </a:t>
            </a:r>
            <a:r>
              <a:rPr lang="lv-LV" altLang="lv-LV" sz="2449" dirty="0">
                <a:latin typeface="Times New Roman" panose="02020603050405020304" pitchFamily="18" charset="0"/>
                <a:cs typeface="Times New Roman" panose="02020603050405020304" pitchFamily="18" charset="0"/>
              </a:rPr>
              <a:t>turēšanas telpā (vietā) personas ievieto uz laiku līdz </a:t>
            </a:r>
            <a:r>
              <a:rPr lang="lv-LV" altLang="lv-LV" sz="2449" dirty="0">
                <a:latin typeface="Times New Roman" panose="02020603050405020304" pitchFamily="18" charset="0"/>
                <a:cs typeface="Times New Roman" panose="02020603050405020304" pitchFamily="18" charset="0"/>
              </a:rPr>
              <a:t>četrām stundām.</a:t>
            </a:r>
          </a:p>
          <a:p>
            <a:pPr marL="371087" indent="-342900" algn="just">
              <a:buFont typeface="Arial" panose="020B0604020202020204" pitchFamily="34" charset="0"/>
              <a:buChar char="•"/>
              <a:tabLst>
                <a:tab pos="233309" algn="l"/>
                <a:tab pos="304598" algn="l"/>
                <a:tab pos="610277" algn="l"/>
                <a:tab pos="915955" algn="l"/>
                <a:tab pos="1221633" algn="l"/>
                <a:tab pos="1527311" algn="l"/>
                <a:tab pos="1832990" algn="l"/>
                <a:tab pos="2138667" algn="l"/>
                <a:tab pos="2444346" algn="l"/>
                <a:tab pos="2750024" algn="l"/>
                <a:tab pos="3055703" algn="l"/>
                <a:tab pos="3361380" algn="l"/>
                <a:tab pos="3667059" algn="l"/>
                <a:tab pos="3972737" algn="l"/>
                <a:tab pos="4278415" algn="l"/>
                <a:tab pos="4584093" algn="l"/>
                <a:tab pos="4889771" algn="l"/>
                <a:tab pos="5195450" algn="l"/>
                <a:tab pos="5501128" algn="l"/>
                <a:tab pos="5806806" algn="l"/>
                <a:tab pos="6112484" algn="l"/>
                <a:tab pos="6113564" algn="l"/>
              </a:tabLst>
            </a:pPr>
            <a:r>
              <a:rPr lang="lv-LV" altLang="lv-LV" sz="2449" dirty="0">
                <a:latin typeface="Times New Roman" panose="02020603050405020304" pitchFamily="18" charset="0"/>
                <a:cs typeface="Times New Roman" panose="02020603050405020304" pitchFamily="18" charset="0"/>
              </a:rPr>
              <a:t>Policijas </a:t>
            </a:r>
            <a:r>
              <a:rPr lang="lv-LV" altLang="lv-LV" sz="2449" dirty="0">
                <a:latin typeface="Times New Roman" panose="02020603050405020304" pitchFamily="18" charset="0"/>
                <a:cs typeface="Times New Roman" panose="02020603050405020304" pitchFamily="18" charset="0"/>
              </a:rPr>
              <a:t>iestādes darbinieki nodrošina pagaidu turēšanas telpā (vietā) ievietoto personu pastāvīgu uzraudzību, apsardzi un </a:t>
            </a:r>
            <a:r>
              <a:rPr lang="lv-LV" altLang="lv-LV" sz="2449" dirty="0">
                <a:latin typeface="Times New Roman" panose="02020603050405020304" pitchFamily="18" charset="0"/>
                <a:cs typeface="Times New Roman" panose="02020603050405020304" pitchFamily="18" charset="0"/>
              </a:rPr>
              <a:t>drošību.</a:t>
            </a:r>
          </a:p>
          <a:p>
            <a:pPr marL="371087" indent="-342900" algn="just">
              <a:buFont typeface="Arial" panose="020B0604020202020204" pitchFamily="34" charset="0"/>
              <a:buChar char="•"/>
              <a:tabLst>
                <a:tab pos="233309" algn="l"/>
                <a:tab pos="304598" algn="l"/>
                <a:tab pos="610277" algn="l"/>
                <a:tab pos="915955" algn="l"/>
                <a:tab pos="1221633" algn="l"/>
                <a:tab pos="1527311" algn="l"/>
                <a:tab pos="1832990" algn="l"/>
                <a:tab pos="2138667" algn="l"/>
                <a:tab pos="2444346" algn="l"/>
                <a:tab pos="2750024" algn="l"/>
                <a:tab pos="3055703" algn="l"/>
                <a:tab pos="3361380" algn="l"/>
                <a:tab pos="3667059" algn="l"/>
                <a:tab pos="3972737" algn="l"/>
                <a:tab pos="4278415" algn="l"/>
                <a:tab pos="4584093" algn="l"/>
                <a:tab pos="4889771" algn="l"/>
                <a:tab pos="5195450" algn="l"/>
                <a:tab pos="5501128" algn="l"/>
                <a:tab pos="5806806" algn="l"/>
                <a:tab pos="6112484" algn="l"/>
                <a:tab pos="6113564" algn="l"/>
              </a:tabLst>
            </a:pPr>
            <a:r>
              <a:rPr lang="lv-LV" altLang="lv-LV" sz="2449" dirty="0">
                <a:latin typeface="Times New Roman" panose="02020603050405020304" pitchFamily="18" charset="0"/>
                <a:cs typeface="Times New Roman" panose="02020603050405020304" pitchFamily="18" charset="0"/>
              </a:rPr>
              <a:t>Pagaidu turēšanas telpā (vietā) izvieto atsevišķi</a:t>
            </a:r>
            <a:r>
              <a:rPr lang="lv-LV" altLang="lv-LV" sz="2449" dirty="0">
                <a:latin typeface="Times New Roman" panose="02020603050405020304" pitchFamily="18" charset="0"/>
                <a:cs typeface="Times New Roman" panose="02020603050405020304" pitchFamily="18" charset="0"/>
              </a:rPr>
              <a:t>:</a:t>
            </a:r>
            <a:endParaRPr lang="lv-LV" altLang="lv-LV" sz="2449" dirty="0">
              <a:latin typeface="Times New Roman" panose="02020603050405020304" pitchFamily="18" charset="0"/>
              <a:cs typeface="Times New Roman" panose="02020603050405020304" pitchFamily="18" charset="0"/>
            </a:endParaRPr>
          </a:p>
          <a:p>
            <a:pPr marL="671124" lvl="1" indent="-342900" algn="just">
              <a:buFont typeface="Arial" panose="020B0604020202020204" pitchFamily="34" charset="0"/>
              <a:buChar char="•"/>
              <a:tabLst>
                <a:tab pos="233309" algn="l"/>
                <a:tab pos="304598" algn="l"/>
                <a:tab pos="610277" algn="l"/>
                <a:tab pos="915955" algn="l"/>
                <a:tab pos="1221633" algn="l"/>
                <a:tab pos="1527311" algn="l"/>
                <a:tab pos="1832990" algn="l"/>
                <a:tab pos="2138667" algn="l"/>
                <a:tab pos="2444346" algn="l"/>
                <a:tab pos="2750024" algn="l"/>
                <a:tab pos="3055703" algn="l"/>
                <a:tab pos="3361380" algn="l"/>
                <a:tab pos="3667059" algn="l"/>
                <a:tab pos="3972737" algn="l"/>
                <a:tab pos="4278415" algn="l"/>
                <a:tab pos="4584093" algn="l"/>
                <a:tab pos="4889771" algn="l"/>
                <a:tab pos="5195450" algn="l"/>
                <a:tab pos="5501128" algn="l"/>
                <a:tab pos="5806806" algn="l"/>
                <a:tab pos="6112484" algn="l"/>
                <a:tab pos="6113564" algn="l"/>
              </a:tabLst>
            </a:pPr>
            <a:r>
              <a:rPr lang="lv-LV" altLang="lv-LV" sz="2150" dirty="0">
                <a:latin typeface="Times New Roman" panose="02020603050405020304" pitchFamily="18" charset="0"/>
                <a:cs typeface="Times New Roman" panose="02020603050405020304" pitchFamily="18" charset="0"/>
              </a:rPr>
              <a:t>sievietes </a:t>
            </a:r>
            <a:r>
              <a:rPr lang="lv-LV" altLang="lv-LV" sz="2150" dirty="0">
                <a:latin typeface="Times New Roman" panose="02020603050405020304" pitchFamily="18" charset="0"/>
                <a:cs typeface="Times New Roman" panose="02020603050405020304" pitchFamily="18" charset="0"/>
              </a:rPr>
              <a:t>un vīriešus;</a:t>
            </a:r>
          </a:p>
          <a:p>
            <a:pPr marL="671124" lvl="1" indent="-342900" algn="just">
              <a:buFont typeface="Arial" panose="020B0604020202020204" pitchFamily="34" charset="0"/>
              <a:buChar char="•"/>
              <a:tabLst>
                <a:tab pos="233309" algn="l"/>
                <a:tab pos="304598" algn="l"/>
                <a:tab pos="610277" algn="l"/>
                <a:tab pos="915955" algn="l"/>
                <a:tab pos="1221633" algn="l"/>
                <a:tab pos="1527311" algn="l"/>
                <a:tab pos="1832990" algn="l"/>
                <a:tab pos="2138667" algn="l"/>
                <a:tab pos="2444346" algn="l"/>
                <a:tab pos="2750024" algn="l"/>
                <a:tab pos="3055703" algn="l"/>
                <a:tab pos="3361380" algn="l"/>
                <a:tab pos="3667059" algn="l"/>
                <a:tab pos="3972737" algn="l"/>
                <a:tab pos="4278415" algn="l"/>
                <a:tab pos="4584093" algn="l"/>
                <a:tab pos="4889771" algn="l"/>
                <a:tab pos="5195450" algn="l"/>
                <a:tab pos="5501128" algn="l"/>
                <a:tab pos="5806806" algn="l"/>
                <a:tab pos="6112484" algn="l"/>
                <a:tab pos="6113564" algn="l"/>
              </a:tabLst>
            </a:pPr>
            <a:r>
              <a:rPr lang="lv-LV" altLang="lv-LV" sz="2150" dirty="0">
                <a:latin typeface="Times New Roman" panose="02020603050405020304" pitchFamily="18" charset="0"/>
                <a:cs typeface="Times New Roman" panose="02020603050405020304" pitchFamily="18" charset="0"/>
              </a:rPr>
              <a:t>nepilngadīgos </a:t>
            </a:r>
            <a:r>
              <a:rPr lang="lv-LV" altLang="lv-LV" sz="2150" dirty="0">
                <a:latin typeface="Times New Roman" panose="02020603050405020304" pitchFamily="18" charset="0"/>
                <a:cs typeface="Times New Roman" panose="02020603050405020304" pitchFamily="18" charset="0"/>
              </a:rPr>
              <a:t>un pilngadīgos.</a:t>
            </a:r>
          </a:p>
          <a:p>
            <a:pPr marL="371087" indent="-342900" algn="just">
              <a:buFont typeface="Arial" panose="020B0604020202020204" pitchFamily="34" charset="0"/>
              <a:buChar char="•"/>
              <a:tabLst>
                <a:tab pos="233309" algn="l"/>
                <a:tab pos="304598" algn="l"/>
                <a:tab pos="610277" algn="l"/>
                <a:tab pos="915955" algn="l"/>
                <a:tab pos="1221633" algn="l"/>
                <a:tab pos="1527311" algn="l"/>
                <a:tab pos="1832990" algn="l"/>
                <a:tab pos="2138667" algn="l"/>
                <a:tab pos="2444346" algn="l"/>
                <a:tab pos="2750024" algn="l"/>
                <a:tab pos="3055703" algn="l"/>
                <a:tab pos="3361380" algn="l"/>
                <a:tab pos="3667059" algn="l"/>
                <a:tab pos="3972737" algn="l"/>
                <a:tab pos="4278415" algn="l"/>
                <a:tab pos="4584093" algn="l"/>
                <a:tab pos="4889771" algn="l"/>
                <a:tab pos="5195450" algn="l"/>
                <a:tab pos="5501128" algn="l"/>
                <a:tab pos="5806806" algn="l"/>
                <a:tab pos="6112484" algn="l"/>
                <a:tab pos="6113564" algn="l"/>
              </a:tabLst>
            </a:pPr>
            <a:endParaRPr lang="lv-LV" altLang="lv-LV" sz="2449" dirty="0">
              <a:latin typeface="Times New Roman" panose="02020603050405020304" pitchFamily="18" charset="0"/>
              <a:cs typeface="Times New Roman" panose="02020603050405020304" pitchFamily="18" charset="0"/>
            </a:endParaRPr>
          </a:p>
          <a:p>
            <a:pPr indent="-228989" algn="ctr">
              <a:buNone/>
              <a:tabLst>
                <a:tab pos="233309" algn="l"/>
                <a:tab pos="304598" algn="l"/>
                <a:tab pos="610277" algn="l"/>
                <a:tab pos="915955" algn="l"/>
                <a:tab pos="1221633" algn="l"/>
                <a:tab pos="1527311" algn="l"/>
                <a:tab pos="1832990" algn="l"/>
                <a:tab pos="2138667" algn="l"/>
                <a:tab pos="2444346" algn="l"/>
                <a:tab pos="2750024" algn="l"/>
                <a:tab pos="3055703" algn="l"/>
                <a:tab pos="3361380" algn="l"/>
                <a:tab pos="3667059" algn="l"/>
                <a:tab pos="3972737" algn="l"/>
                <a:tab pos="4278415" algn="l"/>
                <a:tab pos="4584093" algn="l"/>
                <a:tab pos="4889771" algn="l"/>
                <a:tab pos="5195450" algn="l"/>
                <a:tab pos="5501128" algn="l"/>
                <a:tab pos="5806806" algn="l"/>
                <a:tab pos="6112484" algn="l"/>
                <a:tab pos="6113564" algn="l"/>
              </a:tabLst>
            </a:pPr>
            <a:endParaRPr lang="lv-LV" altLang="lv-LV" sz="2449"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494616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lv-LV"/>
          </a:p>
        </p:txBody>
      </p:sp>
      <p:sp>
        <p:nvSpPr>
          <p:cNvPr id="5" name="Content Placeholder 4"/>
          <p:cNvSpPr>
            <a:spLocks noGrp="1"/>
          </p:cNvSpPr>
          <p:nvPr>
            <p:ph idx="1"/>
          </p:nvPr>
        </p:nvSpPr>
        <p:spPr/>
        <p:txBody>
          <a:bodyPr/>
          <a:lstStyle/>
          <a:p>
            <a:pPr>
              <a:buFont typeface="Arial" panose="020B0604020202020204" pitchFamily="34" charset="0"/>
              <a:buChar char="•"/>
            </a:pPr>
            <a:r>
              <a:rPr lang="lv-LV" sz="1800" dirty="0">
                <a:latin typeface="Times New Roman" panose="02020603050405020304" pitchFamily="18" charset="0"/>
                <a:cs typeface="Times New Roman" panose="02020603050405020304" pitchFamily="18" charset="0"/>
              </a:rPr>
              <a:t>Pirms </a:t>
            </a:r>
            <a:r>
              <a:rPr lang="lv-LV" sz="1800" dirty="0">
                <a:latin typeface="Times New Roman" panose="02020603050405020304" pitchFamily="18" charset="0"/>
                <a:cs typeface="Times New Roman" panose="02020603050405020304" pitchFamily="18" charset="0"/>
              </a:rPr>
              <a:t>personas ievietošanas pagaidu turēšanas telpā (vietā</a:t>
            </a:r>
            <a:r>
              <a:rPr lang="lv-LV" sz="1800" dirty="0">
                <a:latin typeface="Times New Roman" panose="02020603050405020304" pitchFamily="18" charset="0"/>
                <a:cs typeface="Times New Roman" panose="02020603050405020304" pitchFamily="18" charset="0"/>
              </a:rPr>
              <a:t>):</a:t>
            </a:r>
          </a:p>
          <a:p>
            <a:pPr lvl="1">
              <a:buFont typeface="Arial" panose="020B0604020202020204" pitchFamily="34" charset="0"/>
              <a:buChar char="•"/>
            </a:pPr>
            <a:r>
              <a:rPr lang="lv-LV" sz="1800" dirty="0">
                <a:latin typeface="Times New Roman" panose="02020603050405020304" pitchFamily="18" charset="0"/>
                <a:cs typeface="Times New Roman" panose="02020603050405020304" pitchFamily="18" charset="0"/>
              </a:rPr>
              <a:t>p</a:t>
            </a:r>
            <a:r>
              <a:rPr lang="lv-LV" sz="1800" dirty="0">
                <a:latin typeface="Times New Roman" panose="02020603050405020304" pitchFamily="18" charset="0"/>
                <a:cs typeface="Times New Roman" panose="02020603050405020304" pitchFamily="18" charset="0"/>
              </a:rPr>
              <a:t>olicijas </a:t>
            </a:r>
            <a:r>
              <a:rPr lang="lv-LV" sz="1800" dirty="0">
                <a:latin typeface="Times New Roman" panose="02020603050405020304" pitchFamily="18" charset="0"/>
                <a:cs typeface="Times New Roman" panose="02020603050405020304" pitchFamily="18" charset="0"/>
              </a:rPr>
              <a:t>iestādes darbinieks uzaicina personu nodot pagaidu glabāšanā priekšmetus, kurus var izmantot uzbrukumam policijas iestādes darbiniekiem vai ar kuriem iespējams nodarīt miesas bojājumus citiem cilvēkiem vai </a:t>
            </a:r>
            <a:r>
              <a:rPr lang="lv-LV" sz="1800" dirty="0">
                <a:latin typeface="Times New Roman" panose="02020603050405020304" pitchFamily="18" charset="0"/>
                <a:cs typeface="Times New Roman" panose="02020603050405020304" pitchFamily="18" charset="0"/>
              </a:rPr>
              <a:t>sev;</a:t>
            </a:r>
          </a:p>
          <a:p>
            <a:pPr lvl="1">
              <a:buFont typeface="Arial" panose="020B0604020202020204" pitchFamily="34" charset="0"/>
              <a:buChar char="•"/>
            </a:pPr>
            <a:r>
              <a:rPr lang="lv-LV" sz="1800" dirty="0">
                <a:latin typeface="Times New Roman" panose="02020603050405020304" pitchFamily="18" charset="0"/>
                <a:cs typeface="Times New Roman" panose="02020603050405020304" pitchFamily="18" charset="0"/>
              </a:rPr>
              <a:t>personu </a:t>
            </a:r>
            <a:r>
              <a:rPr lang="lv-LV" sz="1800" dirty="0">
                <a:latin typeface="Times New Roman" panose="02020603050405020304" pitchFamily="18" charset="0"/>
                <a:cs typeface="Times New Roman" panose="02020603050405020304" pitchFamily="18" charset="0"/>
              </a:rPr>
              <a:t>pārmeklē, lai izņemtu šo noteikumu 9.1.apakšpunktā minētos priekšmetus, ko persona labprātīgi nav nodevusi.</a:t>
            </a:r>
          </a:p>
          <a:p>
            <a:endParaRPr lang="lv-LV" dirty="0"/>
          </a:p>
        </p:txBody>
      </p:sp>
      <p:sp>
        <p:nvSpPr>
          <p:cNvPr id="3" name="Slide Number Placeholder 2"/>
          <p:cNvSpPr>
            <a:spLocks noGrp="1"/>
          </p:cNvSpPr>
          <p:nvPr>
            <p:ph type="sldNum" idx="4294967295"/>
          </p:nvPr>
        </p:nvSpPr>
        <p:spPr>
          <a:xfrm>
            <a:off x="8571310" y="4412457"/>
            <a:ext cx="572690" cy="273844"/>
          </a:xfrm>
          <a:prstGeom prst="rect">
            <a:avLst/>
          </a:prstGeom>
        </p:spPr>
        <p:txBody>
          <a:bodyPr/>
          <a:lstStyle/>
          <a:p>
            <a:pPr>
              <a:defRPr/>
            </a:pPr>
            <a:fld id="{B6669E26-55C6-40ED-8066-B19F8984E846}" type="slidenum">
              <a:rPr lang="lv-LV" altLang="lv-LV" smtClean="0"/>
              <a:pPr>
                <a:defRPr/>
              </a:pPr>
              <a:t>27</a:t>
            </a:fld>
            <a:endParaRPr lang="lv-LV" altLang="lv-LV"/>
          </a:p>
        </p:txBody>
      </p:sp>
    </p:spTree>
    <p:extLst>
      <p:ext uri="{BB962C8B-B14F-4D97-AF65-F5344CB8AC3E}">
        <p14:creationId xmlns:p14="http://schemas.microsoft.com/office/powerpoint/2010/main" val="29026094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
          <p:cNvSpPr>
            <a:spLocks noGrp="1" noChangeArrowheads="1"/>
          </p:cNvSpPr>
          <p:nvPr>
            <p:ph type="title"/>
          </p:nvPr>
        </p:nvSpPr>
        <p:spPr>
          <a:xfrm>
            <a:off x="1485037" y="205222"/>
            <a:ext cx="6171768" cy="858691"/>
          </a:xfrm>
        </p:spPr>
        <p:txBody>
          <a:bodyPr vert="horz" wrap="square" lIns="68580" tIns="26453" rIns="68580" bIns="34290" numCol="1" anchor="ctr" anchorCtr="0" compatLnSpc="1">
            <a:prstTxWarp prst="textNoShape">
              <a:avLst/>
            </a:prstTxWarp>
          </a:bodyPr>
          <a:lstStyle/>
          <a:p>
            <a:pPr>
              <a:tabLst>
                <a:tab pos="0" algn="l"/>
                <a:tab pos="304598" algn="l"/>
                <a:tab pos="610277" algn="l"/>
                <a:tab pos="915955" algn="l"/>
                <a:tab pos="1221633" algn="l"/>
                <a:tab pos="1527311" algn="l"/>
                <a:tab pos="1832990" algn="l"/>
                <a:tab pos="2138667" algn="l"/>
                <a:tab pos="2444346" algn="l"/>
                <a:tab pos="2750024" algn="l"/>
                <a:tab pos="3055703" algn="l"/>
                <a:tab pos="3361380" algn="l"/>
                <a:tab pos="3667059" algn="l"/>
                <a:tab pos="3972737" algn="l"/>
                <a:tab pos="4278415" algn="l"/>
                <a:tab pos="4584093" algn="l"/>
                <a:tab pos="4889771" algn="l"/>
                <a:tab pos="5195450" algn="l"/>
                <a:tab pos="5501128" algn="l"/>
                <a:tab pos="5806806" algn="l"/>
                <a:tab pos="6112484" algn="l"/>
                <a:tab pos="6113564" algn="l"/>
              </a:tabLst>
            </a:pPr>
            <a:endParaRPr lang="lv-LV" altLang="lv-LV" dirty="0" smtClean="0"/>
          </a:p>
        </p:txBody>
      </p:sp>
      <p:sp>
        <p:nvSpPr>
          <p:cNvPr id="111619" name="Rectangle 2"/>
          <p:cNvSpPr>
            <a:spLocks noGrp="1" noChangeArrowheads="1"/>
          </p:cNvSpPr>
          <p:nvPr>
            <p:ph type="subTitle" idx="4294967295"/>
          </p:nvPr>
        </p:nvSpPr>
        <p:spPr>
          <a:xfrm>
            <a:off x="717638" y="925230"/>
            <a:ext cx="7540940" cy="3410998"/>
          </a:xfrm>
          <a:noFill/>
          <a:extLst>
            <a:ext uri="{91240B29-F687-4F45-9708-019B960494DF}">
              <a14:hiddenLine xmlns:a14="http://schemas.microsoft.com/office/drawing/2010/main" w="9525">
                <a:solidFill>
                  <a:srgbClr val="3465AF"/>
                </a:solidFill>
                <a:miter lim="800000"/>
                <a:headEnd/>
                <a:tailEnd/>
              </a14:hiddenLine>
            </a:ext>
          </a:extLst>
        </p:spPr>
        <p:txBody>
          <a:bodyPr anchor="ctr"/>
          <a:lstStyle/>
          <a:p>
            <a:pPr indent="-228989" algn="ctr">
              <a:buNone/>
              <a:tabLst>
                <a:tab pos="233309" algn="l"/>
                <a:tab pos="304598" algn="l"/>
                <a:tab pos="610277" algn="l"/>
                <a:tab pos="915955" algn="l"/>
                <a:tab pos="1221633" algn="l"/>
                <a:tab pos="1527311" algn="l"/>
                <a:tab pos="1832990" algn="l"/>
                <a:tab pos="2138667" algn="l"/>
                <a:tab pos="2444346" algn="l"/>
                <a:tab pos="2750024" algn="l"/>
                <a:tab pos="3055703" algn="l"/>
                <a:tab pos="3361380" algn="l"/>
                <a:tab pos="3667059" algn="l"/>
                <a:tab pos="3972737" algn="l"/>
                <a:tab pos="4278415" algn="l"/>
                <a:tab pos="4584093" algn="l"/>
                <a:tab pos="4889771" algn="l"/>
                <a:tab pos="5195450" algn="l"/>
                <a:tab pos="5501128" algn="l"/>
                <a:tab pos="5806806" algn="l"/>
                <a:tab pos="6112484" algn="l"/>
                <a:tab pos="6113564" algn="l"/>
              </a:tabLst>
            </a:pPr>
            <a:r>
              <a:rPr lang="lv-LV" altLang="lv-LV" sz="1800" dirty="0">
                <a:latin typeface="Times New Roman" panose="02020603050405020304" pitchFamily="18" charset="0"/>
                <a:cs typeface="Times New Roman" panose="02020603050405020304" pitchFamily="18" charset="0"/>
              </a:rPr>
              <a:t>Uzsākot personas apsargāšanu vai konvojēšanu, kā arī pirms šīs personas ievietošanas pagaidu turēšanas telpā, šim nolūkam paredzētajā transportlīdzeklī vai uz laiku norobežotā pagaidu turēšanas vietā personu pārmeklē tā paša dzimuma policijas darbinieks un pārbauda pie šīs personas esošās mantas, lai izņemtu priekšmetus, kurus tā var izmantot uzbrukumam policijas darbiniekam vai ar kuriem iespējams nodarīt miesas bojājumus citiem cilvēkiem vai sev.</a:t>
            </a:r>
          </a:p>
        </p:txBody>
      </p:sp>
    </p:spTree>
    <p:extLst>
      <p:ext uri="{BB962C8B-B14F-4D97-AF65-F5344CB8AC3E}">
        <p14:creationId xmlns:p14="http://schemas.microsoft.com/office/powerpoint/2010/main" val="24326226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
          <p:cNvSpPr>
            <a:spLocks noGrp="1" noChangeArrowheads="1"/>
          </p:cNvSpPr>
          <p:nvPr>
            <p:ph type="title"/>
          </p:nvPr>
        </p:nvSpPr>
        <p:spPr>
          <a:xfrm>
            <a:off x="1485037" y="326195"/>
            <a:ext cx="6171768" cy="859770"/>
          </a:xfrm>
        </p:spPr>
        <p:txBody>
          <a:bodyPr/>
          <a:lstStyle/>
          <a:p>
            <a:pPr eaLnBrk="1"/>
            <a:endParaRPr lang="lv-LV" altLang="lv-LV" smtClean="0"/>
          </a:p>
        </p:txBody>
      </p:sp>
      <p:sp>
        <p:nvSpPr>
          <p:cNvPr id="113667" name="Rectangle 2"/>
          <p:cNvSpPr>
            <a:spLocks noGrp="1" noChangeArrowheads="1"/>
          </p:cNvSpPr>
          <p:nvPr>
            <p:ph type="subTitle" idx="4294967295"/>
          </p:nvPr>
        </p:nvSpPr>
        <p:spPr>
          <a:xfrm>
            <a:off x="1142641" y="1203247"/>
            <a:ext cx="7338098" cy="3394797"/>
          </a:xfrm>
          <a:noFill/>
          <a:extLst>
            <a:ext uri="{91240B29-F687-4F45-9708-019B960494DF}">
              <a14:hiddenLine xmlns:a14="http://schemas.microsoft.com/office/drawing/2010/main" w="9525">
                <a:solidFill>
                  <a:srgbClr val="3465AF"/>
                </a:solidFill>
                <a:miter lim="800000"/>
                <a:headEnd/>
                <a:tailEnd/>
              </a14:hiddenLine>
            </a:ext>
          </a:extLst>
        </p:spPr>
        <p:txBody>
          <a:bodyPr anchor="ctr"/>
          <a:lstStyle/>
          <a:p>
            <a:pPr indent="-228989" algn="ctr">
              <a:buNone/>
              <a:tabLst>
                <a:tab pos="233309" algn="l"/>
                <a:tab pos="304598" algn="l"/>
                <a:tab pos="610277" algn="l"/>
                <a:tab pos="915955" algn="l"/>
                <a:tab pos="1221633" algn="l"/>
                <a:tab pos="1527311" algn="l"/>
                <a:tab pos="1832990" algn="l"/>
                <a:tab pos="2138667" algn="l"/>
                <a:tab pos="2444346" algn="l"/>
                <a:tab pos="2750024" algn="l"/>
                <a:tab pos="3055703" algn="l"/>
                <a:tab pos="3361380" algn="l"/>
                <a:tab pos="3667059" algn="l"/>
                <a:tab pos="3972737" algn="l"/>
                <a:tab pos="4278415" algn="l"/>
                <a:tab pos="4584093" algn="l"/>
                <a:tab pos="4889771" algn="l"/>
                <a:tab pos="5195450" algn="l"/>
                <a:tab pos="5501128" algn="l"/>
                <a:tab pos="5806806" algn="l"/>
                <a:tab pos="6112484" algn="l"/>
                <a:tab pos="6113564" algn="l"/>
              </a:tabLst>
            </a:pPr>
            <a:r>
              <a:rPr lang="lv-LV" altLang="lv-LV" sz="1800" dirty="0">
                <a:latin typeface="Times New Roman" panose="02020603050405020304" pitchFamily="18" charset="0"/>
                <a:cs typeface="Times New Roman" panose="02020603050405020304" pitchFamily="18" charset="0"/>
              </a:rPr>
              <a:t>Ziņas par personu, kā arī pagaidu glabāšanā nodotos un pārmeklēšanas laikā izņemtos priekšmetus policijas iestādes darbinieks reģistrē pagaidu turēšanas telpā (vietā) ievietoto personu reģistrācijas žurnālā (persona ar parakstu apliecina, ka ir iepazīstināta ar tiesībām un pienākumiem, ka arī izņemto priekšmetu uzskaitījuma pareizību).</a:t>
            </a:r>
          </a:p>
        </p:txBody>
      </p:sp>
    </p:spTree>
    <p:extLst>
      <p:ext uri="{BB962C8B-B14F-4D97-AF65-F5344CB8AC3E}">
        <p14:creationId xmlns:p14="http://schemas.microsoft.com/office/powerpoint/2010/main" val="398257965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pPr marL="0" indent="0">
              <a:buNone/>
            </a:pPr>
            <a:r>
              <a:rPr lang="lv-LV" sz="1800" dirty="0">
                <a:latin typeface="Times New Roman" panose="02020603050405020304" pitchFamily="18" charset="0"/>
                <a:cs typeface="Times New Roman" panose="02020603050405020304" pitchFamily="18" charset="0"/>
              </a:rPr>
              <a:t>Policijas darbiniekam, pildot viņam uzliktos pienākumus atbilstoši dienesta kompetencei, ir </a:t>
            </a:r>
            <a:r>
              <a:rPr lang="lv-LV" sz="1800" dirty="0">
                <a:latin typeface="Times New Roman" panose="02020603050405020304" pitchFamily="18" charset="0"/>
                <a:cs typeface="Times New Roman" panose="02020603050405020304" pitchFamily="18" charset="0"/>
              </a:rPr>
              <a:t>tiesības:</a:t>
            </a:r>
          </a:p>
          <a:p>
            <a:pPr marL="300038" lvl="1" indent="0">
              <a:buNone/>
            </a:pPr>
            <a:r>
              <a:rPr lang="lv-LV" sz="1500" dirty="0">
                <a:latin typeface="Times New Roman" panose="02020603050405020304" pitchFamily="18" charset="0"/>
                <a:cs typeface="Times New Roman" panose="02020603050405020304" pitchFamily="18" charset="0"/>
              </a:rPr>
              <a:t>nolūkā </a:t>
            </a:r>
            <a:r>
              <a:rPr lang="lv-LV" sz="1500" dirty="0">
                <a:latin typeface="Times New Roman" panose="02020603050405020304" pitchFamily="18" charset="0"/>
                <a:cs typeface="Times New Roman" panose="02020603050405020304" pitchFamily="18" charset="0"/>
              </a:rPr>
              <a:t>konstatēt, vai personas ir lietojušas alkoholu, narkotiskās, psihotropās vai toksiskās vielas, normatīvajos aktos noteiktajā kārtībā tās pārbaudīt ar </a:t>
            </a:r>
            <a:r>
              <a:rPr lang="lv-LV" sz="1500" dirty="0" err="1">
                <a:latin typeface="Times New Roman" panose="02020603050405020304" pitchFamily="18" charset="0"/>
                <a:cs typeface="Times New Roman" panose="02020603050405020304" pitchFamily="18" charset="0"/>
              </a:rPr>
              <a:t>ekspresdiagnostikas</a:t>
            </a:r>
            <a:r>
              <a:rPr lang="lv-LV" sz="1500" dirty="0">
                <a:latin typeface="Times New Roman" panose="02020603050405020304" pitchFamily="18" charset="0"/>
                <a:cs typeface="Times New Roman" panose="02020603050405020304" pitchFamily="18" charset="0"/>
              </a:rPr>
              <a:t> testu narkotisko un psihotropo vielu ietekmes konstatēšanai, portatīvām alkohola koncentrācijas noteikšanas mērierīcēm vai nogādāt šīs personas pārbaudes izdarīšanai ārstniecības iestādē, ja atzinums nepieciešams, lai apstiprinātu vai atspēkotu likumpārkāpuma faktu vai objektīvi izskatītu lietu par likumpārkāpuma izdarīšanu</a:t>
            </a:r>
            <a:r>
              <a:rPr lang="lv-LV" sz="1500" dirty="0">
                <a:latin typeface="Times New Roman" panose="02020603050405020304" pitchFamily="18" charset="0"/>
                <a:cs typeface="Times New Roman" panose="02020603050405020304" pitchFamily="18" charset="0"/>
              </a:rPr>
              <a:t>.</a:t>
            </a:r>
          </a:p>
          <a:p>
            <a:pPr marL="300038" lvl="1" indent="0">
              <a:buNone/>
            </a:pPr>
            <a:endParaRPr lang="lv-LV" sz="1500" dirty="0">
              <a:latin typeface="Times New Roman" panose="02020603050405020304" pitchFamily="18" charset="0"/>
              <a:cs typeface="Times New Roman" panose="02020603050405020304" pitchFamily="18" charset="0"/>
            </a:endParaRPr>
          </a:p>
          <a:p>
            <a:pPr marL="0" indent="0">
              <a:buNone/>
            </a:pPr>
            <a:endParaRPr lang="lv-LV" dirty="0"/>
          </a:p>
        </p:txBody>
      </p:sp>
    </p:spTree>
    <p:extLst>
      <p:ext uri="{BB962C8B-B14F-4D97-AF65-F5344CB8AC3E}">
        <p14:creationId xmlns:p14="http://schemas.microsoft.com/office/powerpoint/2010/main" val="36932873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r>
              <a:rPr lang="lv-LV" alt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Personu atbrīvo no pagaidu turēšanas telpas (vietas), ja:</a:t>
            </a:r>
            <a:br>
              <a:rPr lang="lv-LV" alt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p:txBody>
          <a:bodyPr/>
          <a:lstStyle/>
          <a:p>
            <a:pPr marL="371087" indent="-342900" algn="just">
              <a:buFont typeface="Arial" panose="020B0604020202020204" pitchFamily="34" charset="0"/>
              <a:buChar char="•"/>
              <a:tabLst>
                <a:tab pos="233309" algn="l"/>
                <a:tab pos="304598" algn="l"/>
                <a:tab pos="610277" algn="l"/>
                <a:tab pos="915955" algn="l"/>
                <a:tab pos="1221633" algn="l"/>
                <a:tab pos="1527311" algn="l"/>
                <a:tab pos="1832990" algn="l"/>
                <a:tab pos="2138667" algn="l"/>
                <a:tab pos="2444346" algn="l"/>
                <a:tab pos="2750024" algn="l"/>
                <a:tab pos="3055703" algn="l"/>
                <a:tab pos="3361380" algn="l"/>
                <a:tab pos="3667059" algn="l"/>
                <a:tab pos="3972737" algn="l"/>
                <a:tab pos="4278415" algn="l"/>
                <a:tab pos="4584093" algn="l"/>
                <a:tab pos="4889771" algn="l"/>
                <a:tab pos="5195450" algn="l"/>
                <a:tab pos="5501128" algn="l"/>
                <a:tab pos="5806806" algn="l"/>
                <a:tab pos="6112484" algn="l"/>
                <a:tab pos="6113564" algn="l"/>
              </a:tabLst>
            </a:pPr>
            <a:r>
              <a:rPr lang="lv-LV" altLang="lv-LV" sz="1800" dirty="0">
                <a:latin typeface="Times New Roman" panose="02020603050405020304" pitchFamily="18" charset="0"/>
                <a:cs typeface="Times New Roman" panose="02020603050405020304" pitchFamily="18" charset="0"/>
              </a:rPr>
              <a:t>ir </a:t>
            </a:r>
            <a:r>
              <a:rPr lang="lv-LV" altLang="lv-LV" sz="1800" dirty="0">
                <a:latin typeface="Times New Roman" panose="02020603050405020304" pitchFamily="18" charset="0"/>
                <a:cs typeface="Times New Roman" panose="02020603050405020304" pitchFamily="18" charset="0"/>
              </a:rPr>
              <a:t>zudusi tāda </a:t>
            </a:r>
            <a:r>
              <a:rPr lang="lv-LV" altLang="lv-LV" sz="1800" dirty="0">
                <a:latin typeface="Times New Roman" panose="02020603050405020304" pitchFamily="18" charset="0"/>
                <a:cs typeface="Times New Roman" panose="02020603050405020304" pitchFamily="18" charset="0"/>
              </a:rPr>
              <a:t>nepieciešamība;</a:t>
            </a:r>
          </a:p>
          <a:p>
            <a:pPr marL="371087" indent="-342900" algn="just">
              <a:buFont typeface="Arial" panose="020B0604020202020204" pitchFamily="34" charset="0"/>
              <a:buChar char="•"/>
              <a:tabLst>
                <a:tab pos="233309" algn="l"/>
                <a:tab pos="304598" algn="l"/>
                <a:tab pos="610277" algn="l"/>
                <a:tab pos="915955" algn="l"/>
                <a:tab pos="1221633" algn="l"/>
                <a:tab pos="1527311" algn="l"/>
                <a:tab pos="1832990" algn="l"/>
                <a:tab pos="2138667" algn="l"/>
                <a:tab pos="2444346" algn="l"/>
                <a:tab pos="2750024" algn="l"/>
                <a:tab pos="3055703" algn="l"/>
                <a:tab pos="3361380" algn="l"/>
                <a:tab pos="3667059" algn="l"/>
                <a:tab pos="3972737" algn="l"/>
                <a:tab pos="4278415" algn="l"/>
                <a:tab pos="4584093" algn="l"/>
                <a:tab pos="4889771" algn="l"/>
                <a:tab pos="5195450" algn="l"/>
                <a:tab pos="5501128" algn="l"/>
                <a:tab pos="5806806" algn="l"/>
                <a:tab pos="6112484" algn="l"/>
                <a:tab pos="6113564" algn="l"/>
              </a:tabLst>
            </a:pPr>
            <a:r>
              <a:rPr lang="lv-LV" altLang="lv-LV" sz="1800" dirty="0">
                <a:latin typeface="Times New Roman" panose="02020603050405020304" pitchFamily="18" charset="0"/>
                <a:cs typeface="Times New Roman" panose="02020603050405020304" pitchFamily="18" charset="0"/>
              </a:rPr>
              <a:t>ir </a:t>
            </a:r>
            <a:r>
              <a:rPr lang="lv-LV" altLang="lv-LV" sz="1800" dirty="0">
                <a:latin typeface="Times New Roman" panose="02020603050405020304" pitchFamily="18" charset="0"/>
                <a:cs typeface="Times New Roman" panose="02020603050405020304" pitchFamily="18" charset="0"/>
              </a:rPr>
              <a:t>beidzies </a:t>
            </a:r>
            <a:r>
              <a:rPr lang="lv-LV" altLang="lv-LV" sz="1800" dirty="0">
                <a:latin typeface="Times New Roman" panose="02020603050405020304" pitchFamily="18" charset="0"/>
                <a:cs typeface="Times New Roman" panose="02020603050405020304" pitchFamily="18" charset="0"/>
              </a:rPr>
              <a:t>aizturēšanas termiņš;</a:t>
            </a:r>
          </a:p>
          <a:p>
            <a:pPr marL="371087" indent="-342900" algn="just">
              <a:buFont typeface="Arial" panose="020B0604020202020204" pitchFamily="34" charset="0"/>
              <a:buChar char="•"/>
              <a:tabLst>
                <a:tab pos="233309" algn="l"/>
                <a:tab pos="304598" algn="l"/>
                <a:tab pos="610277" algn="l"/>
                <a:tab pos="915955" algn="l"/>
                <a:tab pos="1221633" algn="l"/>
                <a:tab pos="1527311" algn="l"/>
                <a:tab pos="1832990" algn="l"/>
                <a:tab pos="2138667" algn="l"/>
                <a:tab pos="2444346" algn="l"/>
                <a:tab pos="2750024" algn="l"/>
                <a:tab pos="3055703" algn="l"/>
                <a:tab pos="3361380" algn="l"/>
                <a:tab pos="3667059" algn="l"/>
                <a:tab pos="3972737" algn="l"/>
                <a:tab pos="4278415" algn="l"/>
                <a:tab pos="4584093" algn="l"/>
                <a:tab pos="4889771" algn="l"/>
                <a:tab pos="5195450" algn="l"/>
                <a:tab pos="5501128" algn="l"/>
                <a:tab pos="5806806" algn="l"/>
                <a:tab pos="6112484" algn="l"/>
                <a:tab pos="6113564" algn="l"/>
              </a:tabLst>
            </a:pPr>
            <a:r>
              <a:rPr lang="lv-LV" altLang="lv-LV" sz="1800" dirty="0">
                <a:latin typeface="Times New Roman" panose="02020603050405020304" pitchFamily="18" charset="0"/>
                <a:cs typeface="Times New Roman" panose="02020603050405020304" pitchFamily="18" charset="0"/>
              </a:rPr>
              <a:t>Personu pārvieto </a:t>
            </a:r>
            <a:r>
              <a:rPr lang="lv-LV" altLang="lv-LV" sz="1800" dirty="0">
                <a:latin typeface="Times New Roman" panose="02020603050405020304" pitchFamily="18" charset="0"/>
                <a:cs typeface="Times New Roman" panose="02020603050405020304" pitchFamily="18" charset="0"/>
              </a:rPr>
              <a:t>uz Valsts policijas īslaicīgās aizturēšanas vietu vai ārstniecības </a:t>
            </a:r>
            <a:r>
              <a:rPr lang="lv-LV" altLang="lv-LV" sz="1800" dirty="0">
                <a:latin typeface="Times New Roman" panose="02020603050405020304" pitchFamily="18" charset="0"/>
                <a:cs typeface="Times New Roman" panose="02020603050405020304" pitchFamily="18" charset="0"/>
              </a:rPr>
              <a:t>iestādi;</a:t>
            </a:r>
          </a:p>
          <a:p>
            <a:pPr marL="371087" indent="-342900" algn="just">
              <a:buFont typeface="Arial" panose="020B0604020202020204" pitchFamily="34" charset="0"/>
              <a:buChar char="•"/>
              <a:tabLst>
                <a:tab pos="233309" algn="l"/>
                <a:tab pos="304598" algn="l"/>
                <a:tab pos="610277" algn="l"/>
                <a:tab pos="915955" algn="l"/>
                <a:tab pos="1221633" algn="l"/>
                <a:tab pos="1527311" algn="l"/>
                <a:tab pos="1832990" algn="l"/>
                <a:tab pos="2138667" algn="l"/>
                <a:tab pos="2444346" algn="l"/>
                <a:tab pos="2750024" algn="l"/>
                <a:tab pos="3055703" algn="l"/>
                <a:tab pos="3361380" algn="l"/>
                <a:tab pos="3667059" algn="l"/>
                <a:tab pos="3972737" algn="l"/>
                <a:tab pos="4278415" algn="l"/>
                <a:tab pos="4584093" algn="l"/>
                <a:tab pos="4889771" algn="l"/>
                <a:tab pos="5195450" algn="l"/>
                <a:tab pos="5501128" algn="l"/>
                <a:tab pos="5806806" algn="l"/>
                <a:tab pos="6112484" algn="l"/>
                <a:tab pos="6113564" algn="l"/>
              </a:tabLst>
            </a:pPr>
            <a:r>
              <a:rPr lang="lv-LV" altLang="lv-LV" sz="1800" dirty="0">
                <a:latin typeface="Times New Roman" panose="02020603050405020304" pitchFamily="18" charset="0"/>
                <a:cs typeface="Times New Roman" panose="02020603050405020304" pitchFamily="18" charset="0"/>
              </a:rPr>
              <a:t>Personu nodod </a:t>
            </a:r>
            <a:r>
              <a:rPr lang="lv-LV" altLang="lv-LV" sz="1800" dirty="0">
                <a:latin typeface="Times New Roman" panose="02020603050405020304" pitchFamily="18" charset="0"/>
                <a:cs typeface="Times New Roman" panose="02020603050405020304" pitchFamily="18" charset="0"/>
              </a:rPr>
              <a:t>citas kompetentas iestādes </a:t>
            </a:r>
            <a:r>
              <a:rPr lang="lv-LV" altLang="lv-LV" sz="1800" dirty="0">
                <a:latin typeface="Times New Roman" panose="02020603050405020304" pitchFamily="18" charset="0"/>
                <a:cs typeface="Times New Roman" panose="02020603050405020304" pitchFamily="18" charset="0"/>
              </a:rPr>
              <a:t>amatpersonai;</a:t>
            </a:r>
          </a:p>
          <a:p>
            <a:pPr marL="371087" indent="-342900" algn="just">
              <a:buFont typeface="Arial" panose="020B0604020202020204" pitchFamily="34" charset="0"/>
              <a:buChar char="•"/>
              <a:tabLst>
                <a:tab pos="233309" algn="l"/>
                <a:tab pos="304598" algn="l"/>
                <a:tab pos="610277" algn="l"/>
                <a:tab pos="915955" algn="l"/>
                <a:tab pos="1221633" algn="l"/>
                <a:tab pos="1527311" algn="l"/>
                <a:tab pos="1832990" algn="l"/>
                <a:tab pos="2138667" algn="l"/>
                <a:tab pos="2444346" algn="l"/>
                <a:tab pos="2750024" algn="l"/>
                <a:tab pos="3055703" algn="l"/>
                <a:tab pos="3361380" algn="l"/>
                <a:tab pos="3667059" algn="l"/>
                <a:tab pos="3972737" algn="l"/>
                <a:tab pos="4278415" algn="l"/>
                <a:tab pos="4584093" algn="l"/>
                <a:tab pos="4889771" algn="l"/>
                <a:tab pos="5195450" algn="l"/>
                <a:tab pos="5501128" algn="l"/>
                <a:tab pos="5806806" algn="l"/>
                <a:tab pos="6112484" algn="l"/>
                <a:tab pos="6113564" algn="l"/>
              </a:tabLst>
            </a:pPr>
            <a:r>
              <a:rPr lang="lv-LV" altLang="lv-LV" sz="1800" dirty="0">
                <a:latin typeface="Times New Roman" panose="02020603050405020304" pitchFamily="18" charset="0"/>
                <a:cs typeface="Times New Roman" panose="02020603050405020304" pitchFamily="18" charset="0"/>
              </a:rPr>
              <a:t>nepilngadīgo </a:t>
            </a:r>
            <a:r>
              <a:rPr lang="lv-LV" altLang="lv-LV" sz="1800" dirty="0">
                <a:latin typeface="Times New Roman" panose="02020603050405020304" pitchFamily="18" charset="0"/>
                <a:cs typeface="Times New Roman" panose="02020603050405020304" pitchFamily="18" charset="0"/>
              </a:rPr>
              <a:t>nodod vecākiem vai personām, kas viņus aizstāj, vai bērnu aprūpes iestādes pārstāvim.</a:t>
            </a:r>
          </a:p>
          <a:p>
            <a:endParaRPr lang="lv-LV" dirty="0"/>
          </a:p>
        </p:txBody>
      </p:sp>
      <p:sp>
        <p:nvSpPr>
          <p:cNvPr id="3" name="Slide Number Placeholder 2"/>
          <p:cNvSpPr>
            <a:spLocks noGrp="1"/>
          </p:cNvSpPr>
          <p:nvPr>
            <p:ph type="sldNum" idx="4294967295"/>
          </p:nvPr>
        </p:nvSpPr>
        <p:spPr>
          <a:xfrm>
            <a:off x="8571310" y="4412457"/>
            <a:ext cx="572690" cy="273844"/>
          </a:xfrm>
          <a:prstGeom prst="rect">
            <a:avLst/>
          </a:prstGeom>
        </p:spPr>
        <p:txBody>
          <a:bodyPr/>
          <a:lstStyle/>
          <a:p>
            <a:pPr>
              <a:defRPr/>
            </a:pPr>
            <a:fld id="{B6669E26-55C6-40ED-8066-B19F8984E846}" type="slidenum">
              <a:rPr lang="lv-LV" altLang="lv-LV" smtClean="0"/>
              <a:pPr>
                <a:defRPr/>
              </a:pPr>
              <a:t>30</a:t>
            </a:fld>
            <a:endParaRPr lang="lv-LV" altLang="lv-LV"/>
          </a:p>
        </p:txBody>
      </p:sp>
    </p:spTree>
    <p:extLst>
      <p:ext uri="{BB962C8B-B14F-4D97-AF65-F5344CB8AC3E}">
        <p14:creationId xmlns:p14="http://schemas.microsoft.com/office/powerpoint/2010/main" val="34530338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pPr marL="0" indent="0" algn="ctr">
              <a:buNone/>
            </a:pPr>
            <a:r>
              <a:rPr lang="lv-LV"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27</a:t>
            </a:r>
            <a:r>
              <a:rPr 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Personu aizturēšanas un pārmeklēšanas kārtība un tiesiskais pamats. Personiskā drošība. </a:t>
            </a:r>
          </a:p>
        </p:txBody>
      </p:sp>
    </p:spTree>
    <p:extLst>
      <p:ext uri="{BB962C8B-B14F-4D97-AF65-F5344CB8AC3E}">
        <p14:creationId xmlns:p14="http://schemas.microsoft.com/office/powerpoint/2010/main" val="42128631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pPr>
              <a:buFont typeface="Arial" panose="020B0604020202020204" pitchFamily="34" charset="0"/>
              <a:buChar char="•"/>
            </a:pPr>
            <a:r>
              <a:rPr lang="lv-LV" dirty="0"/>
              <a:t> </a:t>
            </a:r>
            <a:r>
              <a:rPr lang="lv-LV" sz="1500" dirty="0">
                <a:latin typeface="Times New Roman" panose="02020603050405020304" pitchFamily="18" charset="0"/>
                <a:cs typeface="Times New Roman" panose="02020603050405020304" pitchFamily="18" charset="0"/>
              </a:rPr>
              <a:t>Uzsākot personas apsargāšanu vai konvojēšanu, kā arī pirms šīs personas ievietošanas pagaidu turēšanas telpā, šim nolūkam paredzētajā transportlīdzeklī vai uz laiku norobežotā pagaidu turēšanas vietā personu pārmeklē tā paša dzimuma policijas darbinieks un pārbauda pie šīs personas esošās mantas, lai izņemtu priekšmetus, kurus tā var izmantot uzbrukumam policijas darbiniekam vai ar kuriem iespējams nodarīt miesas bojājumus citiem cilvēkiem vai </a:t>
            </a:r>
            <a:r>
              <a:rPr lang="lv-LV" sz="1500" dirty="0">
                <a:latin typeface="Times New Roman" panose="02020603050405020304" pitchFamily="18" charset="0"/>
                <a:cs typeface="Times New Roman" panose="02020603050405020304" pitchFamily="18" charset="0"/>
              </a:rPr>
              <a:t>sev.</a:t>
            </a:r>
          </a:p>
          <a:p>
            <a:pPr>
              <a:buFont typeface="Arial" panose="020B0604020202020204" pitchFamily="34" charset="0"/>
              <a:buChar char="•"/>
            </a:pPr>
            <a:r>
              <a:rPr lang="lv-LV" sz="1500" dirty="0">
                <a:latin typeface="Times New Roman" panose="02020603050405020304" pitchFamily="18" charset="0"/>
                <a:cs typeface="Times New Roman" panose="02020603050405020304" pitchFamily="18" charset="0"/>
              </a:rPr>
              <a:t>Pirms </a:t>
            </a:r>
            <a:r>
              <a:rPr lang="lv-LV" sz="1500" dirty="0">
                <a:latin typeface="Times New Roman" panose="02020603050405020304" pitchFamily="18" charset="0"/>
                <a:cs typeface="Times New Roman" panose="02020603050405020304" pitchFamily="18" charset="0"/>
              </a:rPr>
              <a:t>pārmeklēšanas, ja tas neapdraud drošību, personai lūdz uzrādīt un nodot glabāšanai aizliegtos, bīstamos priekšmetus vai vielas. Policists izvēlās drošu attālumu un drošu pozīciju. Ja tas ir iespējams, vienmēr pārmeklēšana būtu jāveic otra policijas darbinieka uzraudzībā.</a:t>
            </a:r>
          </a:p>
        </p:txBody>
      </p:sp>
    </p:spTree>
    <p:extLst>
      <p:ext uri="{BB962C8B-B14F-4D97-AF65-F5344CB8AC3E}">
        <p14:creationId xmlns:p14="http://schemas.microsoft.com/office/powerpoint/2010/main" val="39926175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pPr marL="0" indent="0" algn="ctr">
              <a:buNone/>
            </a:pPr>
            <a:r>
              <a:rPr 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28. Policijas darbinieka veicamās darbības, ievietojot aizturēto personu īslaicīgās aizturēšanas vietā (ĪAV)</a:t>
            </a:r>
          </a:p>
        </p:txBody>
      </p:sp>
    </p:spTree>
    <p:extLst>
      <p:ext uri="{BB962C8B-B14F-4D97-AF65-F5344CB8AC3E}">
        <p14:creationId xmlns:p14="http://schemas.microsoft.com/office/powerpoint/2010/main" val="41769353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100" b="1" i="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Pārliecināties </a:t>
            </a:r>
            <a:r>
              <a:rPr lang="lv-LV" sz="2100" b="1" i="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 tiesisko pamatojumu Personas ievietošanai ĪAV: </a:t>
            </a:r>
            <a:r>
              <a:rPr lang="lv-LV" sz="1800" b="1" dirty="0">
                <a:solidFill>
                  <a:schemeClr val="tx1"/>
                </a:solidFill>
                <a:latin typeface="Times New Roman" panose="02020603050405020304" pitchFamily="18" charset="0"/>
                <a:cs typeface="Times New Roman" panose="02020603050405020304" pitchFamily="18" charset="0"/>
              </a:rPr>
              <a:t/>
            </a:r>
            <a:br>
              <a:rPr lang="lv-LV" sz="1800" b="1" dirty="0">
                <a:solidFill>
                  <a:schemeClr val="tx1"/>
                </a:solidFill>
                <a:latin typeface="Times New Roman" panose="02020603050405020304" pitchFamily="18" charset="0"/>
                <a:cs typeface="Times New Roman" panose="02020603050405020304" pitchFamily="18" charset="0"/>
              </a:rPr>
            </a:br>
            <a:endParaRPr lang="lv-LV" sz="18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743755"/>
            <a:ext cx="8229600" cy="3826217"/>
          </a:xfrm>
        </p:spPr>
        <p:txBody>
          <a:bodyPr/>
          <a:lstStyle/>
          <a:p>
            <a:pPr lvl="1" algn="just">
              <a:buFont typeface="Arial" panose="020B0604020202020204" pitchFamily="34" charset="0"/>
              <a:buChar char="•"/>
            </a:pPr>
            <a:r>
              <a:rPr lang="lv-LV" sz="1500" dirty="0">
                <a:solidFill>
                  <a:schemeClr val="accent6">
                    <a:lumMod val="75000"/>
                  </a:schemeClr>
                </a:solidFill>
                <a:latin typeface="Times New Roman" panose="02020603050405020304" pitchFamily="18" charset="0"/>
                <a:cs typeface="Times New Roman" panose="02020603050405020304" pitchFamily="18" charset="0"/>
              </a:rPr>
              <a:t>KPL </a:t>
            </a:r>
            <a:r>
              <a:rPr lang="lv-LV" sz="1500" dirty="0">
                <a:solidFill>
                  <a:schemeClr val="accent6">
                    <a:lumMod val="75000"/>
                  </a:schemeClr>
                </a:solidFill>
                <a:latin typeface="Times New Roman" panose="02020603050405020304" pitchFamily="18" charset="0"/>
                <a:cs typeface="Times New Roman" panose="02020603050405020304" pitchFamily="18" charset="0"/>
              </a:rPr>
              <a:t>noteiktajā kārtībā sastādīts aizturēšanas protokols (kopija)</a:t>
            </a:r>
          </a:p>
          <a:p>
            <a:pPr lvl="1" algn="just">
              <a:buFont typeface="Arial" panose="020B0604020202020204" pitchFamily="34" charset="0"/>
              <a:buChar char="•"/>
            </a:pPr>
            <a:r>
              <a:rPr lang="lv-LV" sz="1500" dirty="0">
                <a:solidFill>
                  <a:schemeClr val="accent6">
                    <a:lumMod val="75000"/>
                  </a:schemeClr>
                </a:solidFill>
                <a:latin typeface="Times New Roman" panose="02020603050405020304" pitchFamily="18" charset="0"/>
                <a:cs typeface="Times New Roman" panose="02020603050405020304" pitchFamily="18" charset="0"/>
              </a:rPr>
              <a:t>izmeklēšanas tiesneša lēmums vai tiesas nolēmums par drošības līdzekļa – apcietinājums piemērošanu </a:t>
            </a:r>
          </a:p>
          <a:p>
            <a:pPr lvl="1" algn="just">
              <a:buFont typeface="Arial" panose="020B0604020202020204" pitchFamily="34" charset="0"/>
              <a:buChar char="•"/>
            </a:pPr>
            <a:r>
              <a:rPr lang="lv-LV" sz="1500" dirty="0">
                <a:solidFill>
                  <a:schemeClr val="accent6">
                    <a:lumMod val="75000"/>
                  </a:schemeClr>
                </a:solidFill>
                <a:latin typeface="Times New Roman" panose="02020603050405020304" pitchFamily="18" charset="0"/>
                <a:cs typeface="Times New Roman" panose="02020603050405020304" pitchFamily="18" charset="0"/>
              </a:rPr>
              <a:t>tiesas spriedums (izraksts no tiesas sprieduma) par brīvības atņemšanu</a:t>
            </a:r>
          </a:p>
          <a:p>
            <a:pPr lvl="1" algn="just">
              <a:buFont typeface="Arial" panose="020B0604020202020204" pitchFamily="34" charset="0"/>
              <a:buChar char="•"/>
            </a:pPr>
            <a:r>
              <a:rPr lang="lv-LV" sz="1500" dirty="0">
                <a:solidFill>
                  <a:schemeClr val="accent6">
                    <a:lumMod val="75000"/>
                  </a:schemeClr>
                </a:solidFill>
                <a:latin typeface="Times New Roman" panose="02020603050405020304" pitchFamily="18" charset="0"/>
                <a:cs typeface="Times New Roman" panose="02020603050405020304" pitchFamily="18" charset="0"/>
              </a:rPr>
              <a:t>prokurora, tiesas (tiesneša) lēmums par ievietošanu attiecīgā ārstniecības iestādē </a:t>
            </a:r>
          </a:p>
          <a:p>
            <a:pPr lvl="1" algn="just">
              <a:buFont typeface="Arial" panose="020B0604020202020204" pitchFamily="34" charset="0"/>
              <a:buChar char="•"/>
            </a:pPr>
            <a:r>
              <a:rPr lang="lv-LV" sz="1500" dirty="0">
                <a:solidFill>
                  <a:schemeClr val="accent6">
                    <a:lumMod val="75000"/>
                  </a:schemeClr>
                </a:solidFill>
                <a:latin typeface="Times New Roman" panose="02020603050405020304" pitchFamily="18" charset="0"/>
                <a:cs typeface="Times New Roman" panose="02020603050405020304" pitchFamily="18" charset="0"/>
              </a:rPr>
              <a:t>tiesas pieprasījums par konvojēšanu uz tiesu</a:t>
            </a:r>
          </a:p>
          <a:p>
            <a:pPr lvl="1" algn="just">
              <a:buFont typeface="Arial" panose="020B0604020202020204" pitchFamily="34" charset="0"/>
              <a:buChar char="•"/>
            </a:pPr>
            <a:r>
              <a:rPr lang="lv-LV" sz="1500" dirty="0">
                <a:solidFill>
                  <a:schemeClr val="accent6">
                    <a:lumMod val="75000"/>
                  </a:schemeClr>
                </a:solidFill>
                <a:latin typeface="Times New Roman" panose="02020603050405020304" pitchFamily="18" charset="0"/>
                <a:cs typeface="Times New Roman" panose="02020603050405020304" pitchFamily="18" charset="0"/>
              </a:rPr>
              <a:t>procesa virzītāja – izmeklētāja pieprasījums par konvojēšanu kriminālprocesuālo darbību izdarīšanai</a:t>
            </a:r>
          </a:p>
          <a:p>
            <a:pPr lvl="1" algn="just">
              <a:buFont typeface="Arial" panose="020B0604020202020204" pitchFamily="34" charset="0"/>
              <a:buChar char="•"/>
            </a:pPr>
            <a:r>
              <a:rPr lang="lv-LV" sz="1500" dirty="0">
                <a:solidFill>
                  <a:schemeClr val="accent6">
                    <a:lumMod val="75000"/>
                  </a:schemeClr>
                </a:solidFill>
                <a:latin typeface="Times New Roman" panose="02020603050405020304" pitchFamily="18" charset="0"/>
                <a:cs typeface="Times New Roman" panose="02020603050405020304" pitchFamily="18" charset="0"/>
              </a:rPr>
              <a:t>tiesas (tiesneša) lēmuma par administratīvā aresta piemērošanu</a:t>
            </a:r>
          </a:p>
          <a:p>
            <a:pPr lvl="1" algn="just">
              <a:buFont typeface="Arial" panose="020B0604020202020204" pitchFamily="34" charset="0"/>
              <a:buChar char="•"/>
            </a:pPr>
            <a:r>
              <a:rPr lang="lv-LV" sz="1500" dirty="0">
                <a:solidFill>
                  <a:schemeClr val="accent6">
                    <a:lumMod val="75000"/>
                  </a:schemeClr>
                </a:solidFill>
                <a:latin typeface="Times New Roman" panose="02020603050405020304" pitchFamily="18" charset="0"/>
                <a:cs typeface="Times New Roman" panose="02020603050405020304" pitchFamily="18" charset="0"/>
              </a:rPr>
              <a:t>Imigrācijas likuma noteiktā kārtībā sastādīts aizturēšanas protokols (kopija), kuru sastādījusi kompetenta Valsts robežsardzes amatpersona</a:t>
            </a:r>
          </a:p>
          <a:p>
            <a:pPr lvl="1" algn="just">
              <a:buFont typeface="Arial" panose="020B0604020202020204" pitchFamily="34" charset="0"/>
              <a:buChar char="•"/>
            </a:pPr>
            <a:r>
              <a:rPr lang="lv-LV" sz="1500" dirty="0">
                <a:solidFill>
                  <a:schemeClr val="accent6">
                    <a:lumMod val="75000"/>
                  </a:schemeClr>
                </a:solidFill>
                <a:latin typeface="Times New Roman" panose="02020603050405020304" pitchFamily="18" charset="0"/>
                <a:cs typeface="Times New Roman" panose="02020603050405020304" pitchFamily="18" charset="0"/>
              </a:rPr>
              <a:t>administratīvās aizturēšanas protokols</a:t>
            </a:r>
          </a:p>
          <a:p>
            <a:pPr marL="0" indent="0">
              <a:buNone/>
            </a:pPr>
            <a:r>
              <a:rPr lang="lv-LV" sz="1200" dirty="0">
                <a:solidFill>
                  <a:schemeClr val="tx1"/>
                </a:solidFill>
                <a:latin typeface="Times New Roman" panose="02020603050405020304" pitchFamily="18" charset="0"/>
                <a:cs typeface="Times New Roman" panose="02020603050405020304" pitchFamily="18" charset="0"/>
              </a:rPr>
              <a:t>	</a:t>
            </a:r>
          </a:p>
          <a:p>
            <a:pPr marL="0" indent="0">
              <a:buNone/>
            </a:pPr>
            <a:r>
              <a:rPr lang="lv-LV" sz="1200" dirty="0">
                <a:solidFill>
                  <a:schemeClr val="tx1"/>
                </a:solidFill>
                <a:latin typeface="Times New Roman" panose="02020603050405020304" pitchFamily="18" charset="0"/>
                <a:cs typeface="Times New Roman" panose="02020603050405020304" pitchFamily="18" charset="0"/>
              </a:rPr>
              <a:t>	 </a:t>
            </a:r>
          </a:p>
          <a:p>
            <a:pPr>
              <a:buAutoNum type="arabicPeriod"/>
            </a:pPr>
            <a:endParaRPr lang="lv-LV" sz="1200" dirty="0">
              <a:solidFill>
                <a:schemeClr val="tx1"/>
              </a:solidFill>
              <a:latin typeface="Times New Roman" panose="02020603050405020304" pitchFamily="18" charset="0"/>
              <a:cs typeface="Times New Roman" panose="02020603050405020304" pitchFamily="18" charset="0"/>
            </a:endParaRPr>
          </a:p>
          <a:p>
            <a:pPr>
              <a:buAutoNum type="arabicPeriod"/>
            </a:pPr>
            <a:endParaRPr lang="lv-LV" sz="1200" dirty="0">
              <a:solidFill>
                <a:schemeClr val="tx1"/>
              </a:solidFill>
              <a:latin typeface="Times New Roman" panose="02020603050405020304" pitchFamily="18" charset="0"/>
              <a:cs typeface="Times New Roman" panose="02020603050405020304" pitchFamily="18" charset="0"/>
            </a:endParaRPr>
          </a:p>
          <a:p>
            <a:pPr marL="0" indent="0">
              <a:buNone/>
            </a:pPr>
            <a:endParaRPr lang="lv-LV"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02316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400" b="1" i="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veikt Personas riska novērtēšanu:</a:t>
            </a:r>
            <a:br>
              <a:rPr lang="lv-LV" sz="2400" b="1" i="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lv-LV" sz="2400" b="1" i="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485900" y="1146573"/>
            <a:ext cx="6172200" cy="3531412"/>
          </a:xfrm>
        </p:spPr>
        <p:txBody>
          <a:bodyPr/>
          <a:lstStyle/>
          <a:p>
            <a:pPr>
              <a:buFont typeface="Arial" panose="020B0604020202020204" pitchFamily="34" charset="0"/>
              <a:buChar char="•"/>
            </a:pPr>
            <a:r>
              <a:rPr lang="lv-LV" sz="1500" dirty="0">
                <a:solidFill>
                  <a:schemeClr val="accent6">
                    <a:lumMod val="75000"/>
                  </a:schemeClr>
                </a:solidFill>
                <a:latin typeface="Times New Roman" panose="02020603050405020304" pitchFamily="18" charset="0"/>
                <a:cs typeface="Times New Roman" panose="02020603050405020304" pitchFamily="18" charset="0"/>
              </a:rPr>
              <a:t>Personu </a:t>
            </a:r>
            <a:r>
              <a:rPr lang="lv-LV" sz="1500" dirty="0">
                <a:solidFill>
                  <a:schemeClr val="accent6">
                    <a:lumMod val="75000"/>
                  </a:schemeClr>
                </a:solidFill>
                <a:latin typeface="Times New Roman" panose="02020603050405020304" pitchFamily="18" charset="0"/>
                <a:cs typeface="Times New Roman" panose="02020603050405020304" pitchFamily="18" charset="0"/>
              </a:rPr>
              <a:t>iztaujāt par veselības stāvokli</a:t>
            </a:r>
          </a:p>
          <a:p>
            <a:pPr>
              <a:buFont typeface="Arial" panose="020B0604020202020204" pitchFamily="34" charset="0"/>
              <a:buChar char="•"/>
            </a:pPr>
            <a:r>
              <a:rPr lang="lv-LV" sz="1500" dirty="0">
                <a:solidFill>
                  <a:schemeClr val="accent6">
                    <a:lumMod val="75000"/>
                  </a:schemeClr>
                </a:solidFill>
                <a:latin typeface="Times New Roman" panose="02020603050405020304" pitchFamily="18" charset="0"/>
                <a:cs typeface="Times New Roman" panose="02020603050405020304" pitchFamily="18" charset="0"/>
              </a:rPr>
              <a:t>lūgt informēt par tādu slimību esamību, kuru dēļ var tikt apdraudēta paša aizturētā dzīvība vai kuras var būt bīstamas citām personām, vai kuru dēļ jānodrošina īpaši pasākumi Personai</a:t>
            </a:r>
          </a:p>
          <a:p>
            <a:pPr>
              <a:buFont typeface="Arial" panose="020B0604020202020204" pitchFamily="34" charset="0"/>
              <a:buChar char="•"/>
            </a:pPr>
            <a:r>
              <a:rPr lang="lv-LV" sz="1500" dirty="0">
                <a:solidFill>
                  <a:schemeClr val="accent6">
                    <a:lumMod val="75000"/>
                  </a:schemeClr>
                </a:solidFill>
                <a:latin typeface="Times New Roman" panose="02020603050405020304" pitchFamily="18" charset="0"/>
                <a:cs typeface="Times New Roman" panose="02020603050405020304" pitchFamily="18" charset="0"/>
              </a:rPr>
              <a:t>Personas sūdzības par veselības stāvokli fiksēt atsevišķā žurnālā un Pārmeklēšanas aktā</a:t>
            </a:r>
          </a:p>
          <a:p>
            <a:pPr marL="0" indent="0" algn="just">
              <a:buNone/>
            </a:pPr>
            <a:endParaRPr lang="lv-LV" sz="1200" b="1" dirty="0">
              <a:solidFill>
                <a:schemeClr val="tx1"/>
              </a:solidFill>
              <a:latin typeface="Times New Roman" panose="02020603050405020304" pitchFamily="18" charset="0"/>
              <a:cs typeface="Times New Roman" panose="02020603050405020304" pitchFamily="18" charset="0"/>
            </a:endParaRPr>
          </a:p>
          <a:p>
            <a:pPr marL="0" indent="0" algn="just">
              <a:buNone/>
            </a:pPr>
            <a:r>
              <a:rPr lang="lv-LV" sz="1800" b="1" i="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Personas datus reģistrēt „Aizturēto, apcietināto un notiesāto personu reģistrācijas žurnālā”</a:t>
            </a:r>
          </a:p>
          <a:p>
            <a:pPr marL="0" indent="0" algn="just">
              <a:buNone/>
            </a:pPr>
            <a:endParaRPr lang="lv-LV" sz="1200" b="1" dirty="0">
              <a:solidFill>
                <a:schemeClr val="tx1"/>
              </a:solidFill>
              <a:latin typeface="Times New Roman" panose="02020603050405020304" pitchFamily="18" charset="0"/>
              <a:cs typeface="Times New Roman" panose="02020603050405020304" pitchFamily="18" charset="0"/>
            </a:endParaRPr>
          </a:p>
          <a:p>
            <a:pPr>
              <a:buFontTx/>
              <a:buChar char="-"/>
            </a:pPr>
            <a:endParaRPr lang="lv-LV" sz="1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74688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lv-LV" sz="2400" b="1" i="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Personu viņai saprotamā valodā (ja nepieciešams, pieaicinot tulku) pret parakstu iepazīstināt ar:</a:t>
            </a:r>
            <a:r>
              <a:rPr lang="lv-LV" b="1" dirty="0">
                <a:solidFill>
                  <a:srgbClr val="000000"/>
                </a:solidFill>
                <a:latin typeface="Times New Roman" panose="02020603050405020304" pitchFamily="18" charset="0"/>
                <a:cs typeface="Times New Roman" panose="02020603050405020304" pitchFamily="18" charset="0"/>
              </a:rPr>
              <a:t/>
            </a:r>
            <a:br>
              <a:rPr lang="lv-LV" b="1" dirty="0">
                <a:solidFill>
                  <a:srgbClr val="000000"/>
                </a:solidFill>
                <a:latin typeface="Times New Roman" panose="02020603050405020304" pitchFamily="18" charset="0"/>
                <a:cs typeface="Times New Roman" panose="02020603050405020304" pitchFamily="18" charset="0"/>
              </a:rPr>
            </a:br>
            <a:endParaRPr lang="lv-LV" dirty="0"/>
          </a:p>
        </p:txBody>
      </p:sp>
      <p:sp>
        <p:nvSpPr>
          <p:cNvPr id="3" name="Content Placeholder 2"/>
          <p:cNvSpPr>
            <a:spLocks noGrp="1"/>
          </p:cNvSpPr>
          <p:nvPr>
            <p:ph idx="1"/>
          </p:nvPr>
        </p:nvSpPr>
        <p:spPr/>
        <p:txBody>
          <a:bodyPr/>
          <a:lstStyle/>
          <a:p>
            <a:pPr lvl="0">
              <a:buFont typeface="Arial" panose="020B0604020202020204" pitchFamily="34" charset="0"/>
              <a:buChar char="•"/>
            </a:pPr>
            <a:r>
              <a:rPr lang="lv-LV" sz="1500" dirty="0">
                <a:solidFill>
                  <a:schemeClr val="accent6">
                    <a:lumMod val="75000"/>
                  </a:schemeClr>
                </a:solidFill>
                <a:latin typeface="Times New Roman" panose="02020603050405020304" pitchFamily="18" charset="0"/>
                <a:cs typeface="Times New Roman" panose="02020603050405020304" pitchFamily="18" charset="0"/>
              </a:rPr>
              <a:t>tiesībām </a:t>
            </a:r>
            <a:r>
              <a:rPr lang="lv-LV" sz="1500" dirty="0">
                <a:solidFill>
                  <a:schemeClr val="accent6">
                    <a:lumMod val="75000"/>
                  </a:schemeClr>
                </a:solidFill>
                <a:latin typeface="Times New Roman" panose="02020603050405020304" pitchFamily="18" charset="0"/>
                <a:cs typeface="Times New Roman" panose="02020603050405020304" pitchFamily="18" charset="0"/>
              </a:rPr>
              <a:t>un pienākumiem</a:t>
            </a:r>
          </a:p>
          <a:p>
            <a:pPr lvl="0">
              <a:buFont typeface="Arial" panose="020B0604020202020204" pitchFamily="34" charset="0"/>
              <a:buChar char="•"/>
            </a:pPr>
            <a:r>
              <a:rPr lang="lv-LV" sz="1500" dirty="0">
                <a:solidFill>
                  <a:schemeClr val="accent6">
                    <a:lumMod val="75000"/>
                  </a:schemeClr>
                </a:solidFill>
                <a:latin typeface="Times New Roman" panose="02020603050405020304" pitchFamily="18" charset="0"/>
                <a:cs typeface="Times New Roman" panose="02020603050405020304" pitchFamily="18" charset="0"/>
              </a:rPr>
              <a:t>ĪAV iekšējās kārtības noteikumiem</a:t>
            </a:r>
          </a:p>
          <a:p>
            <a:pPr lvl="0">
              <a:buFont typeface="Arial" panose="020B0604020202020204" pitchFamily="34" charset="0"/>
              <a:buChar char="•"/>
            </a:pPr>
            <a:r>
              <a:rPr lang="lv-LV" sz="1500" dirty="0">
                <a:solidFill>
                  <a:schemeClr val="accent6">
                    <a:lumMod val="75000"/>
                  </a:schemeClr>
                </a:solidFill>
                <a:latin typeface="Times New Roman" panose="02020603050405020304" pitchFamily="18" charset="0"/>
                <a:cs typeface="Times New Roman" panose="02020603050405020304" pitchFamily="18" charset="0"/>
              </a:rPr>
              <a:t>glabāšanai kamerā atļauto priekšmetu sarakstu</a:t>
            </a:r>
          </a:p>
          <a:p>
            <a:pPr lvl="0">
              <a:buFont typeface="Arial" panose="020B0604020202020204" pitchFamily="34" charset="0"/>
              <a:buChar char="•"/>
            </a:pPr>
            <a:r>
              <a:rPr lang="lv-LV" sz="1500" dirty="0">
                <a:solidFill>
                  <a:schemeClr val="accent6">
                    <a:lumMod val="75000"/>
                  </a:schemeClr>
                </a:solidFill>
                <a:latin typeface="Times New Roman" panose="02020603050405020304" pitchFamily="18" charset="0"/>
                <a:cs typeface="Times New Roman" panose="02020603050405020304" pitchFamily="18" charset="0"/>
              </a:rPr>
              <a:t>uzaicināt nodot priekšmetus, kas nav iekļauti minētajā sarakstā </a:t>
            </a:r>
          </a:p>
          <a:p>
            <a:pPr lvl="0">
              <a:buFont typeface="Arial" panose="020B0604020202020204" pitchFamily="34" charset="0"/>
              <a:buChar char="•"/>
            </a:pPr>
            <a:r>
              <a:rPr lang="lv-LV" sz="1500" dirty="0">
                <a:solidFill>
                  <a:schemeClr val="accent6">
                    <a:lumMod val="75000"/>
                  </a:schemeClr>
                </a:solidFill>
                <a:latin typeface="Times New Roman" panose="02020603050405020304" pitchFamily="18" charset="0"/>
                <a:cs typeface="Times New Roman" panose="02020603050405020304" pitchFamily="18" charset="0"/>
              </a:rPr>
              <a:t>Personu brīdināt, ka pret viņu var pielietot fizisku spēku un speciālos līdzekļus</a:t>
            </a:r>
          </a:p>
          <a:p>
            <a:endParaRPr lang="lv-LV" dirty="0"/>
          </a:p>
        </p:txBody>
      </p:sp>
    </p:spTree>
    <p:extLst>
      <p:ext uri="{BB962C8B-B14F-4D97-AF65-F5344CB8AC3E}">
        <p14:creationId xmlns:p14="http://schemas.microsoft.com/office/powerpoint/2010/main" val="26276308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400" b="1" i="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 Personu pārmeklēt, pārmeklēšanas rezultātus fiksēt Pārmeklēšanas aktā</a:t>
            </a:r>
            <a:br>
              <a:rPr lang="lv-LV" sz="2400" b="1" i="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lv-LV" sz="2400" b="1" i="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94893" y="1146573"/>
            <a:ext cx="7254026" cy="3531412"/>
          </a:xfrm>
        </p:spPr>
        <p:txBody>
          <a:bodyPr/>
          <a:lstStyle/>
          <a:p>
            <a:pPr algn="just">
              <a:buFont typeface="Arial" panose="020B0604020202020204" pitchFamily="34" charset="0"/>
              <a:buChar char="•"/>
            </a:pPr>
            <a:r>
              <a:rPr lang="lv-LV" sz="1500" dirty="0">
                <a:solidFill>
                  <a:schemeClr val="accent6">
                    <a:lumMod val="75000"/>
                  </a:schemeClr>
                </a:solidFill>
                <a:latin typeface="Times New Roman" panose="02020603050405020304" pitchFamily="18" charset="0"/>
                <a:cs typeface="Times New Roman" panose="02020603050405020304" pitchFamily="18" charset="0"/>
              </a:rPr>
              <a:t>Personu </a:t>
            </a:r>
            <a:r>
              <a:rPr lang="lv-LV" sz="1500" dirty="0">
                <a:solidFill>
                  <a:schemeClr val="accent6">
                    <a:lumMod val="75000"/>
                  </a:schemeClr>
                </a:solidFill>
                <a:latin typeface="Times New Roman" panose="02020603050405020304" pitchFamily="18" charset="0"/>
                <a:cs typeface="Times New Roman" panose="02020603050405020304" pitchFamily="18" charset="0"/>
              </a:rPr>
              <a:t>iztaujāt par veselības stāvokli, sūdzības par veselības stāvokli fiksēt Pārmeklēšanas aktā</a:t>
            </a:r>
          </a:p>
          <a:p>
            <a:pPr algn="just">
              <a:buFont typeface="Arial" panose="020B0604020202020204" pitchFamily="34" charset="0"/>
              <a:buChar char="•"/>
            </a:pPr>
            <a:r>
              <a:rPr lang="lv-LV" sz="1500" dirty="0">
                <a:solidFill>
                  <a:schemeClr val="accent6">
                    <a:lumMod val="75000"/>
                  </a:schemeClr>
                </a:solidFill>
                <a:latin typeface="Times New Roman" panose="02020603050405020304" pitchFamily="18" charset="0"/>
                <a:cs typeface="Times New Roman" panose="02020603050405020304" pitchFamily="18" charset="0"/>
              </a:rPr>
              <a:t>ja Personai ir sūdzības par veselības stāvokli un tā ir tādā stāvoklī, ka steidzami nepieciešama ārsta palīdzība, nekavējoties izsaukt NMP, rīkoties atbilstoši ārstniecības personas </a:t>
            </a:r>
            <a:r>
              <a:rPr lang="lv-LV" sz="1500" dirty="0">
                <a:solidFill>
                  <a:schemeClr val="accent6">
                    <a:lumMod val="75000"/>
                  </a:schemeClr>
                </a:solidFill>
                <a:latin typeface="Times New Roman" panose="02020603050405020304" pitchFamily="18" charset="0"/>
                <a:cs typeface="Times New Roman" panose="02020603050405020304" pitchFamily="18" charset="0"/>
              </a:rPr>
              <a:t>norādījumiem</a:t>
            </a:r>
          </a:p>
          <a:p>
            <a:pPr algn="just">
              <a:buFont typeface="Arial" panose="020B0604020202020204" pitchFamily="34" charset="0"/>
              <a:buChar char="•"/>
            </a:pPr>
            <a:endParaRPr lang="lv-LV" sz="1500" dirty="0">
              <a:solidFill>
                <a:schemeClr val="accent6">
                  <a:lumMod val="75000"/>
                </a:schemeClr>
              </a:solidFill>
              <a:latin typeface="Times New Roman" panose="02020603050405020304" pitchFamily="18" charset="0"/>
              <a:cs typeface="Times New Roman" panose="02020603050405020304" pitchFamily="18" charset="0"/>
            </a:endParaRPr>
          </a:p>
          <a:p>
            <a:pPr marL="0" indent="0" algn="just">
              <a:buNone/>
            </a:pPr>
            <a:r>
              <a:rPr lang="lv-LV" b="1" i="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 veikt Personas un tās sevišķo pazīmju fotografēšanu un sagatavot </a:t>
            </a:r>
            <a:r>
              <a:rPr lang="lv-LV" b="1" i="1" dirty="0" err="1">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kriminālistisko</a:t>
            </a:r>
            <a:r>
              <a:rPr lang="lv-LV" b="1" i="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raksturojumu </a:t>
            </a:r>
          </a:p>
        </p:txBody>
      </p:sp>
    </p:spTree>
    <p:extLst>
      <p:ext uri="{BB962C8B-B14F-4D97-AF65-F5344CB8AC3E}">
        <p14:creationId xmlns:p14="http://schemas.microsoft.com/office/powerpoint/2010/main" val="4641289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lv-LV" b="1" i="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 izsniegt Personai higiēnas priekšmetus:</a:t>
            </a:r>
            <a:br>
              <a:rPr lang="lv-LV" b="1" i="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lv-LV" i="1"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lvl="0" algn="just">
              <a:buFont typeface="Arial" panose="020B0604020202020204" pitchFamily="34" charset="0"/>
              <a:buChar char="•"/>
            </a:pPr>
            <a:r>
              <a:rPr lang="lv-LV" sz="1500" dirty="0">
                <a:solidFill>
                  <a:schemeClr val="accent6">
                    <a:lumMod val="75000"/>
                  </a:schemeClr>
                </a:solidFill>
                <a:latin typeface="Times New Roman" panose="02020603050405020304" pitchFamily="18" charset="0"/>
                <a:cs typeface="Times New Roman" panose="02020603050405020304" pitchFamily="18" charset="0"/>
              </a:rPr>
              <a:t>vienu </a:t>
            </a:r>
            <a:r>
              <a:rPr lang="lv-LV" sz="1500" dirty="0">
                <a:solidFill>
                  <a:schemeClr val="accent6">
                    <a:lumMod val="75000"/>
                  </a:schemeClr>
                </a:solidFill>
                <a:latin typeface="Times New Roman" panose="02020603050405020304" pitchFamily="18" charset="0"/>
                <a:cs typeface="Times New Roman" panose="02020603050405020304" pitchFamily="18" charset="0"/>
              </a:rPr>
              <a:t>zobu suku</a:t>
            </a:r>
          </a:p>
          <a:p>
            <a:pPr lvl="0" algn="just">
              <a:buFont typeface="Arial" panose="020B0604020202020204" pitchFamily="34" charset="0"/>
              <a:buChar char="•"/>
            </a:pPr>
            <a:r>
              <a:rPr lang="lv-LV" sz="1500" dirty="0">
                <a:solidFill>
                  <a:schemeClr val="accent6">
                    <a:lumMod val="75000"/>
                  </a:schemeClr>
                </a:solidFill>
                <a:latin typeface="Times New Roman" panose="02020603050405020304" pitchFamily="18" charset="0"/>
                <a:cs typeface="Times New Roman" panose="02020603050405020304" pitchFamily="18" charset="0"/>
              </a:rPr>
              <a:t>zobu pastu (20 ml diennaktī) </a:t>
            </a:r>
          </a:p>
          <a:p>
            <a:pPr lvl="0" algn="just">
              <a:buFont typeface="Arial" panose="020B0604020202020204" pitchFamily="34" charset="0"/>
              <a:buChar char="•"/>
            </a:pPr>
            <a:r>
              <a:rPr lang="lv-LV" sz="1500" dirty="0">
                <a:solidFill>
                  <a:schemeClr val="accent6">
                    <a:lumMod val="75000"/>
                  </a:schemeClr>
                </a:solidFill>
                <a:latin typeface="Times New Roman" panose="02020603050405020304" pitchFamily="18" charset="0"/>
                <a:cs typeface="Times New Roman" panose="02020603050405020304" pitchFamily="18" charset="0"/>
              </a:rPr>
              <a:t>tualetes papīru (30 metru rulli 10 diennaktīm</a:t>
            </a:r>
          </a:p>
          <a:p>
            <a:pPr lvl="0" algn="just">
              <a:buFont typeface="Arial" panose="020B0604020202020204" pitchFamily="34" charset="0"/>
              <a:buChar char="•"/>
            </a:pPr>
            <a:r>
              <a:rPr lang="lv-LV" sz="1500" dirty="0">
                <a:solidFill>
                  <a:schemeClr val="accent6">
                    <a:lumMod val="75000"/>
                  </a:schemeClr>
                </a:solidFill>
                <a:latin typeface="Times New Roman" panose="02020603050405020304" pitchFamily="18" charset="0"/>
                <a:cs typeface="Times New Roman" panose="02020603050405020304" pitchFamily="18" charset="0"/>
              </a:rPr>
              <a:t>šķidrās tualetes ziepes (40 ml diennaktī)</a:t>
            </a:r>
          </a:p>
          <a:p>
            <a:pPr lvl="0" algn="just">
              <a:buFont typeface="Arial" panose="020B0604020202020204" pitchFamily="34" charset="0"/>
              <a:buChar char="•"/>
            </a:pPr>
            <a:r>
              <a:rPr lang="lv-LV" sz="1500" dirty="0">
                <a:solidFill>
                  <a:schemeClr val="accent6">
                    <a:lumMod val="75000"/>
                  </a:schemeClr>
                </a:solidFill>
                <a:latin typeface="Times New Roman" panose="02020603050405020304" pitchFamily="18" charset="0"/>
                <a:cs typeface="Times New Roman" panose="02020603050405020304" pitchFamily="18" charset="0"/>
              </a:rPr>
              <a:t>higiēnas paketes (10 gab.), ja tādas ir </a:t>
            </a:r>
            <a:r>
              <a:rPr lang="lv-LV" sz="1500" dirty="0">
                <a:solidFill>
                  <a:schemeClr val="accent6">
                    <a:lumMod val="75000"/>
                  </a:schemeClr>
                </a:solidFill>
                <a:latin typeface="Times New Roman" panose="02020603050405020304" pitchFamily="18" charset="0"/>
                <a:cs typeface="Times New Roman" panose="02020603050405020304" pitchFamily="18" charset="0"/>
              </a:rPr>
              <a:t>nepieciešamas</a:t>
            </a:r>
          </a:p>
          <a:p>
            <a:pPr lvl="0" algn="just">
              <a:buFont typeface="Arial" panose="020B0604020202020204" pitchFamily="34" charset="0"/>
              <a:buChar char="•"/>
            </a:pPr>
            <a:endParaRPr lang="lv-LV" sz="1500" dirty="0">
              <a:solidFill>
                <a:schemeClr val="accent6">
                  <a:lumMod val="75000"/>
                </a:schemeClr>
              </a:solidFill>
              <a:latin typeface="Times New Roman" panose="02020603050405020304" pitchFamily="18" charset="0"/>
              <a:cs typeface="Times New Roman" panose="02020603050405020304" pitchFamily="18" charset="0"/>
            </a:endParaRPr>
          </a:p>
          <a:p>
            <a:pPr marL="0" indent="0" algn="just">
              <a:buNone/>
            </a:pPr>
            <a:r>
              <a:rPr lang="lv-LV" b="1" i="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 ierādīt gultas vietu un izsniegt tīrus gultas piederumus – matraci un segu</a:t>
            </a:r>
            <a:r>
              <a:rPr lang="lv-LV" sz="1200" dirty="0">
                <a:solidFill>
                  <a:srgbClr val="000000"/>
                </a:solidFill>
                <a:latin typeface="Times New Roman" panose="02020603050405020304" pitchFamily="18" charset="0"/>
                <a:cs typeface="Times New Roman" panose="02020603050405020304" pitchFamily="18" charset="0"/>
              </a:rPr>
              <a:t>	</a:t>
            </a:r>
          </a:p>
          <a:p>
            <a:pPr marL="0" indent="0" algn="just">
              <a:buNone/>
            </a:pPr>
            <a:r>
              <a:rPr lang="lv-LV" sz="1200" dirty="0">
                <a:solidFill>
                  <a:srgbClr val="FF0000"/>
                </a:solidFill>
                <a:latin typeface="Times New Roman" panose="02020603050405020304" pitchFamily="18" charset="0"/>
                <a:cs typeface="Times New Roman" panose="02020603050405020304" pitchFamily="18" charset="0"/>
              </a:rPr>
              <a:t>*</a:t>
            </a:r>
            <a:r>
              <a:rPr lang="lv-LV" sz="900" dirty="0">
                <a:solidFill>
                  <a:srgbClr val="FF0000"/>
                </a:solidFill>
                <a:latin typeface="Times New Roman" panose="02020603050405020304" pitchFamily="18" charset="0"/>
                <a:cs typeface="Times New Roman" panose="02020603050405020304" pitchFamily="18" charset="0"/>
              </a:rPr>
              <a:t>gultas piederumu, mazgāšanās un personīgās higiēnas līdzekļu izsniegšanas faktu reģistrēt brīvas formas žurnālā </a:t>
            </a:r>
          </a:p>
          <a:p>
            <a:pPr marL="0" indent="0" algn="just">
              <a:buNone/>
            </a:pPr>
            <a:r>
              <a:rPr lang="lv-LV" sz="900" dirty="0">
                <a:solidFill>
                  <a:srgbClr val="FF0000"/>
                </a:solidFill>
                <a:latin typeface="Times New Roman" panose="02020603050405020304" pitchFamily="18" charset="0"/>
                <a:cs typeface="Times New Roman" panose="02020603050405020304" pitchFamily="18" charset="0"/>
              </a:rPr>
              <a:t>un aicināt Personu parakstīties par saņemtajiem priekšmetiem</a:t>
            </a:r>
          </a:p>
          <a:p>
            <a:pPr lvl="0" algn="just">
              <a:buFont typeface="Arial" panose="020B0604020202020204" pitchFamily="34" charset="0"/>
              <a:buChar char="•"/>
            </a:pPr>
            <a:endParaRPr lang="lv-LV" sz="1500" dirty="0">
              <a:solidFill>
                <a:schemeClr val="accent6">
                  <a:lumMod val="75000"/>
                </a:schemeClr>
              </a:solidFill>
              <a:latin typeface="Times New Roman" panose="02020603050405020304" pitchFamily="18" charset="0"/>
              <a:cs typeface="Times New Roman" panose="02020603050405020304" pitchFamily="18" charset="0"/>
            </a:endParaRPr>
          </a:p>
          <a:p>
            <a:endParaRPr lang="lv-LV" dirty="0"/>
          </a:p>
        </p:txBody>
      </p:sp>
    </p:spTree>
    <p:extLst>
      <p:ext uri="{BB962C8B-B14F-4D97-AF65-F5344CB8AC3E}">
        <p14:creationId xmlns:p14="http://schemas.microsoft.com/office/powerpoint/2010/main" val="33918170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400" b="1" i="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 Personai atrodoties ĪAV</a:t>
            </a:r>
            <a:r>
              <a:rPr lang="lv-LV" sz="2400" b="1" i="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lv-LV" sz="2400" b="1" i="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lvl="1">
              <a:buFont typeface="Arial" panose="020B0604020202020204" pitchFamily="34" charset="0"/>
              <a:buChar char="•"/>
            </a:pPr>
            <a:r>
              <a:rPr lang="lv-LV" sz="1500" dirty="0">
                <a:latin typeface="Times New Roman" panose="02020603050405020304" pitchFamily="18" charset="0"/>
                <a:cs typeface="Times New Roman" panose="02020603050405020304" pitchFamily="18" charset="0"/>
              </a:rPr>
              <a:t>ievērot </a:t>
            </a:r>
            <a:r>
              <a:rPr lang="lv-LV" sz="1500" dirty="0">
                <a:latin typeface="Times New Roman" panose="02020603050405020304" pitchFamily="18" charset="0"/>
                <a:cs typeface="Times New Roman" panose="02020603050405020304" pitchFamily="18" charset="0"/>
              </a:rPr>
              <a:t>aizturēšanas termiņu – saskaņā ar KPL 263.pantu aizturēšana ir personas brīvības atņemšana uz laiku līdz 48 stundām</a:t>
            </a:r>
          </a:p>
          <a:p>
            <a:pPr lvl="1">
              <a:buFont typeface="Arial" panose="020B0604020202020204" pitchFamily="34" charset="0"/>
              <a:buChar char="•"/>
            </a:pPr>
            <a:r>
              <a:rPr lang="lv-LV" sz="1500" dirty="0">
                <a:latin typeface="Times New Roman" panose="02020603050405020304" pitchFamily="18" charset="0"/>
                <a:cs typeface="Times New Roman" panose="02020603050405020304" pitchFamily="18" charset="0"/>
              </a:rPr>
              <a:t>ievērot, lai Personas ievērotu iekšējās kārtības noteikumus, neradītu apdraudējumu sev vai citiem</a:t>
            </a:r>
          </a:p>
          <a:p>
            <a:endParaRPr lang="lv-LV" dirty="0"/>
          </a:p>
        </p:txBody>
      </p:sp>
    </p:spTree>
    <p:extLst>
      <p:ext uri="{BB962C8B-B14F-4D97-AF65-F5344CB8AC3E}">
        <p14:creationId xmlns:p14="http://schemas.microsoft.com/office/powerpoint/2010/main" val="9221572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a:xfrm>
            <a:off x="457200" y="425003"/>
            <a:ext cx="8229600" cy="3658841"/>
          </a:xfrm>
        </p:spPr>
        <p:txBody>
          <a:bodyPr/>
          <a:lstStyle/>
          <a:p>
            <a:pPr fontAlgn="auto">
              <a:spcAft>
                <a:spcPts val="0"/>
              </a:spcAft>
              <a:buNone/>
            </a:pPr>
            <a:r>
              <a:rPr lang="lv-LV" sz="1500" dirty="0">
                <a:solidFill>
                  <a:schemeClr val="accent6">
                    <a:lumMod val="75000"/>
                  </a:schemeClr>
                </a:solidFill>
                <a:latin typeface="Times New Roman" panose="02020603050405020304" pitchFamily="18" charset="0"/>
                <a:cs typeface="Times New Roman" panose="02020603050405020304" pitchFamily="18" charset="0"/>
              </a:rPr>
              <a:t>Personu pārbauda pēc personas mutiskas piekrišanas </a:t>
            </a:r>
            <a:r>
              <a:rPr lang="lv-LV" sz="1500" dirty="0">
                <a:solidFill>
                  <a:schemeClr val="accent6">
                    <a:lumMod val="75000"/>
                  </a:schemeClr>
                </a:solidFill>
                <a:latin typeface="Times New Roman" panose="02020603050405020304" pitchFamily="18" charset="0"/>
                <a:cs typeface="Times New Roman" panose="02020603050405020304" pitchFamily="18" charset="0"/>
              </a:rPr>
              <a:t>saņemšanas.</a:t>
            </a:r>
          </a:p>
          <a:p>
            <a:pPr fontAlgn="auto">
              <a:spcAft>
                <a:spcPts val="0"/>
              </a:spcAft>
              <a:buFont typeface="Arial" panose="020B0604020202020204" pitchFamily="34" charset="0"/>
              <a:buChar char="•"/>
            </a:pPr>
            <a:r>
              <a:rPr lang="en-GB" sz="1500" dirty="0" err="1">
                <a:solidFill>
                  <a:schemeClr val="accent6">
                    <a:lumMod val="75000"/>
                  </a:schemeClr>
                </a:solidFill>
                <a:latin typeface="Times New Roman" panose="02020603050405020304" pitchFamily="18" charset="0"/>
                <a:cs typeface="Times New Roman" panose="02020603050405020304" pitchFamily="18" charset="0"/>
              </a:rPr>
              <a:t>Ja</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alkohola</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koncentrācijas</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pārbaude</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izelpotajā</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gaisā</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nav</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iespējama</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vai</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pārbaudāmā</a:t>
            </a:r>
            <a:r>
              <a:rPr lang="en-GB" sz="1500" dirty="0">
                <a:solidFill>
                  <a:schemeClr val="accent6">
                    <a:lumMod val="75000"/>
                  </a:schemeClr>
                </a:solidFill>
                <a:latin typeface="Times New Roman" panose="02020603050405020304" pitchFamily="18" charset="0"/>
                <a:cs typeface="Times New Roman" panose="02020603050405020304" pitchFamily="18" charset="0"/>
              </a:rPr>
              <a:t> persona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nepiekrīt</a:t>
            </a:r>
            <a:r>
              <a:rPr lang="lv-LV"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pārbaudei</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vai</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tās</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rezultātiem</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Valsts</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policijas</a:t>
            </a:r>
            <a:r>
              <a:rPr lang="lv-LV"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darbinieks</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lv-LV" sz="1500" dirty="0">
                <a:solidFill>
                  <a:schemeClr val="accent6">
                    <a:lumMod val="75000"/>
                  </a:schemeClr>
                </a:solidFill>
                <a:latin typeface="Times New Roman" panose="02020603050405020304" pitchFamily="18" charset="0"/>
                <a:cs typeface="Times New Roman" panose="02020603050405020304" pitchFamily="18" charset="0"/>
              </a:rPr>
              <a:t>pēc iespējas ātrāk nogādā personu ārstniecības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iestādē</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medicīniskās</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pārbaudes</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veikšanai</a:t>
            </a:r>
            <a:r>
              <a:rPr lang="en-GB" sz="1500" dirty="0">
                <a:solidFill>
                  <a:schemeClr val="accent6">
                    <a:lumMod val="75000"/>
                  </a:schemeClr>
                </a:solidFill>
                <a:latin typeface="Times New Roman" panose="02020603050405020304" pitchFamily="18" charset="0"/>
                <a:cs typeface="Times New Roman" panose="02020603050405020304" pitchFamily="18" charset="0"/>
              </a:rPr>
              <a:t>.</a:t>
            </a:r>
            <a:endParaRPr lang="lv-LV" sz="1500" dirty="0">
              <a:solidFill>
                <a:schemeClr val="accent6">
                  <a:lumMod val="75000"/>
                </a:schemeClr>
              </a:solidFill>
              <a:latin typeface="Times New Roman" panose="02020603050405020304" pitchFamily="18" charset="0"/>
              <a:cs typeface="Times New Roman" panose="02020603050405020304" pitchFamily="18" charset="0"/>
            </a:endParaRPr>
          </a:p>
          <a:p>
            <a:pPr fontAlgn="auto">
              <a:spcAft>
                <a:spcPts val="0"/>
              </a:spcAft>
              <a:buFont typeface="Arial" panose="020B0604020202020204" pitchFamily="34" charset="0"/>
              <a:buChar char="•"/>
            </a:pPr>
            <a:r>
              <a:rPr lang="en-GB" sz="1500" dirty="0" err="1">
                <a:solidFill>
                  <a:schemeClr val="accent6">
                    <a:lumMod val="75000"/>
                  </a:schemeClr>
                </a:solidFill>
                <a:latin typeface="Times New Roman" panose="02020603050405020304" pitchFamily="18" charset="0"/>
                <a:cs typeface="Times New Roman" panose="02020603050405020304" pitchFamily="18" charset="0"/>
              </a:rPr>
              <a:t>Personu</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pārbauda</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izdarot</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divus</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mērījumus</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ar</a:t>
            </a:r>
            <a:r>
              <a:rPr lang="en-GB" sz="1500" dirty="0">
                <a:solidFill>
                  <a:schemeClr val="accent6">
                    <a:lumMod val="75000"/>
                  </a:schemeClr>
                </a:solidFill>
                <a:latin typeface="Times New Roman" panose="02020603050405020304" pitchFamily="18" charset="0"/>
                <a:cs typeface="Times New Roman" panose="02020603050405020304" pitchFamily="18" charset="0"/>
              </a:rPr>
              <a:t> 15–20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minūšu</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intervālu</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Mēraparāta</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uzrādītā</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alkohola</a:t>
            </a:r>
            <a:r>
              <a:rPr lang="lv-LV"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koncentrācija</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izelpotajā</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gaisā</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ievērojot</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normatīvajā</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aktā</a:t>
            </a:r>
            <a:r>
              <a:rPr lang="en-GB" sz="1500" dirty="0">
                <a:solidFill>
                  <a:schemeClr val="accent6">
                    <a:lumMod val="75000"/>
                  </a:schemeClr>
                </a:solidFill>
                <a:latin typeface="Times New Roman" panose="02020603050405020304" pitchFamily="18" charset="0"/>
                <a:cs typeface="Times New Roman" panose="02020603050405020304" pitchFamily="18" charset="0"/>
              </a:rPr>
              <a:t> par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prasībām</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mēraparātiem</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minētos</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nosacījumus</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ir</a:t>
            </a:r>
            <a:r>
              <a:rPr lang="lv-LV"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pielīdzināma</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alkohola</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koncentrācijai</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asinīs</a:t>
            </a:r>
            <a:r>
              <a:rPr lang="en-GB" sz="1500" dirty="0">
                <a:solidFill>
                  <a:schemeClr val="accent6">
                    <a:lumMod val="75000"/>
                  </a:schemeClr>
                </a:solidFill>
                <a:latin typeface="Times New Roman" panose="02020603050405020304" pitchFamily="18" charset="0"/>
                <a:cs typeface="Times New Roman" panose="02020603050405020304" pitchFamily="18" charset="0"/>
              </a:rPr>
              <a:t>.</a:t>
            </a:r>
            <a:endParaRPr lang="lv-LV" sz="1500" dirty="0">
              <a:solidFill>
                <a:schemeClr val="accent6">
                  <a:lumMod val="75000"/>
                </a:schemeClr>
              </a:solidFill>
              <a:latin typeface="Times New Roman" panose="02020603050405020304" pitchFamily="18" charset="0"/>
              <a:cs typeface="Times New Roman" panose="02020603050405020304" pitchFamily="18" charset="0"/>
            </a:endParaRPr>
          </a:p>
          <a:p>
            <a:pPr fontAlgn="auto">
              <a:spcAft>
                <a:spcPts val="0"/>
              </a:spcAft>
              <a:buFont typeface="Arial" panose="020B0604020202020204" pitchFamily="34" charset="0"/>
              <a:buChar char="•"/>
            </a:pPr>
            <a:r>
              <a:rPr lang="en-GB" sz="1500" dirty="0" err="1">
                <a:solidFill>
                  <a:schemeClr val="accent6">
                    <a:lumMod val="75000"/>
                  </a:schemeClr>
                </a:solidFill>
                <a:latin typeface="Times New Roman" panose="02020603050405020304" pitchFamily="18" charset="0"/>
                <a:cs typeface="Times New Roman" panose="02020603050405020304" pitchFamily="18" charset="0"/>
              </a:rPr>
              <a:t>Ja</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mērījumos</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konstatēta</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alkohola</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koncentrācija</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izelpotajā</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gaisā</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Valsts</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policijas</a:t>
            </a:r>
            <a:r>
              <a:rPr lang="lv-LV" sz="1500" dirty="0">
                <a:solidFill>
                  <a:schemeClr val="accent6">
                    <a:lumMod val="75000"/>
                  </a:schemeClr>
                </a:solidFill>
                <a:latin typeface="Times New Roman" panose="02020603050405020304" pitchFamily="18" charset="0"/>
                <a:cs typeface="Times New Roman" panose="02020603050405020304" pitchFamily="18" charset="0"/>
              </a:rPr>
              <a:t> darbinieks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sastāda</a:t>
            </a:r>
            <a:r>
              <a:rPr lang="en-GB" sz="1500" dirty="0">
                <a:solidFill>
                  <a:schemeClr val="accent6">
                    <a:lumMod val="75000"/>
                  </a:schemeClr>
                </a:solidFill>
                <a:latin typeface="Times New Roman" panose="02020603050405020304" pitchFamily="18" charset="0"/>
                <a:cs typeface="Times New Roman" panose="02020603050405020304" pitchFamily="18" charset="0"/>
              </a:rPr>
              <a:t> personas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pārbaudes</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protokolu</a:t>
            </a:r>
            <a:r>
              <a:rPr lang="lv-LV"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Protokolam</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pievieno</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mēraparāta</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izdrukas</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kas</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apliecina</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protokolā</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norādītos</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mērījumus</a:t>
            </a:r>
            <a:r>
              <a:rPr lang="lv-LV" sz="1500" dirty="0">
                <a:solidFill>
                  <a:schemeClr val="accent6">
                    <a:lumMod val="75000"/>
                  </a:schemeClr>
                </a:solidFill>
                <a:latin typeface="Times New Roman" panose="02020603050405020304" pitchFamily="18" charset="0"/>
                <a:cs typeface="Times New Roman" panose="02020603050405020304" pitchFamily="18" charset="0"/>
              </a:rPr>
              <a:t>.</a:t>
            </a:r>
          </a:p>
          <a:p>
            <a:pPr fontAlgn="auto">
              <a:spcAft>
                <a:spcPts val="0"/>
              </a:spcAft>
              <a:buFont typeface="Arial" panose="020B0604020202020204" pitchFamily="34" charset="0"/>
              <a:buChar char="•"/>
            </a:pPr>
            <a:r>
              <a:rPr lang="en-GB" sz="1500" dirty="0">
                <a:solidFill>
                  <a:schemeClr val="accent6">
                    <a:lumMod val="75000"/>
                  </a:schemeClr>
                </a:solidFill>
                <a:latin typeface="Times New Roman" panose="02020603050405020304" pitchFamily="18" charset="0"/>
                <a:cs typeface="Times New Roman" panose="02020603050405020304" pitchFamily="18" charset="0"/>
              </a:rPr>
              <a:t>Persona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ar</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parakstu</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apliecina</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ka</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ir</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iepazinusies</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ar</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protokolu</a:t>
            </a:r>
            <a:r>
              <a:rPr lang="en-GB" sz="1500" dirty="0">
                <a:solidFill>
                  <a:schemeClr val="accent6">
                    <a:lumMod val="75000"/>
                  </a:schemeClr>
                </a:solidFill>
                <a:latin typeface="Times New Roman" panose="02020603050405020304" pitchFamily="18" charset="0"/>
                <a:cs typeface="Times New Roman" panose="02020603050405020304" pitchFamily="18" charset="0"/>
              </a:rPr>
              <a:t> un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piekrīt</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pārbaudes</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rezultātiem</a:t>
            </a:r>
            <a:r>
              <a:rPr lang="en-GB" sz="1500" dirty="0">
                <a:solidFill>
                  <a:schemeClr val="accent6">
                    <a:lumMod val="75000"/>
                  </a:schemeClr>
                </a:solidFill>
                <a:latin typeface="Times New Roman" panose="02020603050405020304" pitchFamily="18" charset="0"/>
                <a:cs typeface="Times New Roman" panose="02020603050405020304" pitchFamily="18" charset="0"/>
              </a:rPr>
              <a:t>.</a:t>
            </a:r>
            <a:endParaRPr lang="lv-LV" sz="1500" dirty="0">
              <a:solidFill>
                <a:schemeClr val="accent6">
                  <a:lumMod val="75000"/>
                </a:schemeClr>
              </a:solidFill>
              <a:latin typeface="Times New Roman" panose="02020603050405020304" pitchFamily="18" charset="0"/>
              <a:cs typeface="Times New Roman" panose="02020603050405020304" pitchFamily="18" charset="0"/>
            </a:endParaRPr>
          </a:p>
          <a:p>
            <a:pPr fontAlgn="auto">
              <a:spcAft>
                <a:spcPts val="0"/>
              </a:spcAft>
              <a:buFont typeface="Arial" panose="020B0604020202020204" pitchFamily="34" charset="0"/>
              <a:buChar char="•"/>
            </a:pPr>
            <a:r>
              <a:rPr lang="en-GB" sz="1500" dirty="0" err="1">
                <a:solidFill>
                  <a:schemeClr val="accent6">
                    <a:lumMod val="75000"/>
                  </a:schemeClr>
                </a:solidFill>
                <a:latin typeface="Times New Roman" panose="02020603050405020304" pitchFamily="18" charset="0"/>
                <a:cs typeface="Times New Roman" panose="02020603050405020304" pitchFamily="18" charset="0"/>
              </a:rPr>
              <a:t>Ja</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izelpotajā</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gaisā</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konstatētā</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alkohola</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koncentrācija</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pārsniedz</a:t>
            </a:r>
            <a:r>
              <a:rPr lang="en-GB" sz="1500" dirty="0">
                <a:solidFill>
                  <a:schemeClr val="accent6">
                    <a:lumMod val="75000"/>
                  </a:schemeClr>
                </a:solidFill>
                <a:latin typeface="Times New Roman" panose="02020603050405020304" pitchFamily="18" charset="0"/>
                <a:cs typeface="Times New Roman" panose="02020603050405020304" pitchFamily="18" charset="0"/>
              </a:rPr>
              <a:t> 0,5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promiles</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ieskaitot</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pārbaudes</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izdevumus</a:t>
            </a:r>
            <a:r>
              <a:rPr lang="lv-LV"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a:solidFill>
                  <a:schemeClr val="accent6">
                    <a:lumMod val="75000"/>
                  </a:schemeClr>
                </a:solidFill>
                <a:latin typeface="Times New Roman" panose="02020603050405020304" pitchFamily="18" charset="0"/>
                <a:cs typeface="Times New Roman" panose="02020603050405020304" pitchFamily="18" charset="0"/>
              </a:rPr>
              <a:t>15,65 </a:t>
            </a:r>
            <a:r>
              <a:rPr lang="en-GB" sz="1500" i="1" dirty="0">
                <a:solidFill>
                  <a:schemeClr val="accent6">
                    <a:lumMod val="75000"/>
                  </a:schemeClr>
                </a:solidFill>
                <a:latin typeface="Times New Roman" panose="02020603050405020304" pitchFamily="18" charset="0"/>
                <a:cs typeface="Times New Roman" panose="02020603050405020304" pitchFamily="18" charset="0"/>
              </a:rPr>
              <a:t>euro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apmērā</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sedz</a:t>
            </a:r>
            <a:r>
              <a:rPr lang="en-GB" sz="1500" dirty="0">
                <a:solidFill>
                  <a:schemeClr val="accent6">
                    <a:lumMod val="75000"/>
                  </a:schemeClr>
                </a:solidFill>
                <a:latin typeface="Times New Roman" panose="02020603050405020304" pitchFamily="18" charset="0"/>
                <a:cs typeface="Times New Roman" panose="02020603050405020304" pitchFamily="18" charset="0"/>
              </a:rPr>
              <a:t> </a:t>
            </a:r>
            <a:r>
              <a:rPr lang="en-GB" sz="1500" dirty="0" err="1">
                <a:solidFill>
                  <a:schemeClr val="accent6">
                    <a:lumMod val="75000"/>
                  </a:schemeClr>
                </a:solidFill>
                <a:latin typeface="Times New Roman" panose="02020603050405020304" pitchFamily="18" charset="0"/>
                <a:cs typeface="Times New Roman" panose="02020603050405020304" pitchFamily="18" charset="0"/>
              </a:rPr>
              <a:t>pārbaudāmā</a:t>
            </a:r>
            <a:r>
              <a:rPr lang="en-GB" sz="1500" dirty="0">
                <a:solidFill>
                  <a:schemeClr val="accent6">
                    <a:lumMod val="75000"/>
                  </a:schemeClr>
                </a:solidFill>
                <a:latin typeface="Times New Roman" panose="02020603050405020304" pitchFamily="18" charset="0"/>
                <a:cs typeface="Times New Roman" panose="02020603050405020304" pitchFamily="18" charset="0"/>
              </a:rPr>
              <a:t> persona.</a:t>
            </a:r>
            <a:endParaRPr lang="lv-LV" sz="1500" dirty="0">
              <a:solidFill>
                <a:schemeClr val="accent6">
                  <a:lumMod val="75000"/>
                </a:schemeClr>
              </a:solidFill>
              <a:latin typeface="Times New Roman" panose="02020603050405020304" pitchFamily="18" charset="0"/>
              <a:cs typeface="Times New Roman" panose="02020603050405020304" pitchFamily="18" charset="0"/>
            </a:endParaRPr>
          </a:p>
          <a:p>
            <a:endParaRPr lang="lv-LV" dirty="0"/>
          </a:p>
        </p:txBody>
      </p:sp>
    </p:spTree>
    <p:extLst>
      <p:ext uri="{BB962C8B-B14F-4D97-AF65-F5344CB8AC3E}">
        <p14:creationId xmlns:p14="http://schemas.microsoft.com/office/powerpoint/2010/main" val="32177026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400" b="1" i="1" dirty="0">
                <a:solidFill>
                  <a:schemeClr val="accent6">
                    <a:lumMod val="75000"/>
                  </a:schemeClr>
                </a:solidFill>
                <a:latin typeface="Times New Roman" panose="02020603050405020304" pitchFamily="18" charset="0"/>
                <a:cs typeface="Times New Roman" panose="02020603050405020304" pitchFamily="18" charset="0"/>
              </a:rPr>
              <a:t>10. Nodrošināt: </a:t>
            </a:r>
            <a:br>
              <a:rPr lang="lv-LV" sz="2400" b="1" i="1" dirty="0">
                <a:solidFill>
                  <a:schemeClr val="accent6">
                    <a:lumMod val="75000"/>
                  </a:schemeClr>
                </a:solidFill>
                <a:latin typeface="Times New Roman" panose="02020603050405020304" pitchFamily="18" charset="0"/>
                <a:cs typeface="Times New Roman" panose="02020603050405020304" pitchFamily="18" charset="0"/>
              </a:rPr>
            </a:br>
            <a:endParaRPr lang="lv-LV" sz="2400" b="1" i="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38071" y="1005576"/>
            <a:ext cx="8348729" cy="3747437"/>
          </a:xfrm>
        </p:spPr>
        <p:txBody>
          <a:bodyPr/>
          <a:lstStyle/>
          <a:p>
            <a:pPr>
              <a:buFont typeface="Arial" panose="020B0604020202020204" pitchFamily="34" charset="0"/>
              <a:buChar char="•"/>
            </a:pPr>
            <a:endParaRPr lang="lv-LV" sz="1500" dirty="0">
              <a:solidFill>
                <a:srgbClr val="FF0000"/>
              </a:solidFill>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lv-LV" sz="1500" dirty="0">
                <a:solidFill>
                  <a:schemeClr val="tx1"/>
                </a:solidFill>
                <a:latin typeface="Times New Roman" panose="02020603050405020304" pitchFamily="18" charset="0"/>
                <a:cs typeface="Times New Roman" panose="02020603050405020304" pitchFamily="18" charset="0"/>
              </a:rPr>
              <a:t>atbilstošus </a:t>
            </a:r>
            <a:r>
              <a:rPr lang="lv-LV" sz="1500" dirty="0">
                <a:solidFill>
                  <a:schemeClr val="tx1"/>
                </a:solidFill>
                <a:latin typeface="Times New Roman" panose="02020603050405020304" pitchFamily="18" charset="0"/>
                <a:cs typeface="Times New Roman" panose="02020603050405020304" pitchFamily="18" charset="0"/>
              </a:rPr>
              <a:t>uzturēšanas apstākļus, kameras platību, apgaismojumu, gaisa temperatūru, ventilāciju, atbilstošu ēdināšanu (3 reizes dienā, vienā no tām silto ēdienu)</a:t>
            </a:r>
          </a:p>
          <a:p>
            <a:pPr algn="just">
              <a:buFont typeface="Arial" panose="020B0604020202020204" pitchFamily="34" charset="0"/>
              <a:buChar char="•"/>
            </a:pPr>
            <a:r>
              <a:rPr lang="lv-LV" sz="1500" dirty="0">
                <a:solidFill>
                  <a:schemeClr val="tx1"/>
                </a:solidFill>
                <a:latin typeface="Times New Roman" panose="02020603050405020304" pitchFamily="18" charset="0"/>
                <a:cs typeface="Times New Roman" panose="02020603050405020304" pitchFamily="18" charset="0"/>
              </a:rPr>
              <a:t>tiesības saņemt pienesumus, tikties ar aizstāvi, valsts un starptautisko cilvēktiesību aizsardzības institūciju pārstāvjiem, sūtīt un saņemt korespondenci </a:t>
            </a:r>
          </a:p>
          <a:p>
            <a:pPr algn="just">
              <a:buFont typeface="Arial" panose="020B0604020202020204" pitchFamily="34" charset="0"/>
              <a:buChar char="•"/>
            </a:pPr>
            <a:r>
              <a:rPr lang="lv-LV" sz="1500" dirty="0">
                <a:solidFill>
                  <a:schemeClr val="tx1"/>
                </a:solidFill>
                <a:latin typeface="Times New Roman" panose="02020603050405020304" pitchFamily="18" charset="0"/>
                <a:cs typeface="Times New Roman" panose="02020603050405020304" pitchFamily="18" charset="0"/>
              </a:rPr>
              <a:t>atbilstošu medicīniskās palīdzības sniegšanu gadījumā, ja Personai atrodoties kamerā pasliktinās veselības stāvoklis</a:t>
            </a:r>
          </a:p>
          <a:p>
            <a:pPr algn="just">
              <a:buFont typeface="Arial" panose="020B0604020202020204" pitchFamily="34" charset="0"/>
              <a:buChar char="•"/>
            </a:pPr>
            <a:r>
              <a:rPr lang="lv-LV" sz="1500" dirty="0">
                <a:solidFill>
                  <a:schemeClr val="tx1"/>
                </a:solidFill>
                <a:latin typeface="Times New Roman" panose="02020603050405020304" pitchFamily="18" charset="0"/>
                <a:cs typeface="Times New Roman" panose="02020603050405020304" pitchFamily="18" charset="0"/>
              </a:rPr>
              <a:t>izvedot Personu no kameras, atbilstošas dokumentācijas sagatavošanu un Personas pārmeklēšanu</a:t>
            </a:r>
          </a:p>
          <a:p>
            <a:pPr algn="just">
              <a:buFont typeface="Arial" panose="020B0604020202020204" pitchFamily="34" charset="0"/>
              <a:buChar char="•"/>
            </a:pPr>
            <a:r>
              <a:rPr lang="lv-LV" sz="1500" dirty="0">
                <a:solidFill>
                  <a:schemeClr val="tx1"/>
                </a:solidFill>
                <a:latin typeface="Times New Roman" panose="02020603050405020304" pitchFamily="18" charset="0"/>
                <a:cs typeface="Times New Roman" panose="02020603050405020304" pitchFamily="18" charset="0"/>
              </a:rPr>
              <a:t>ja Persona ĪAV atrodas ilgāk par 24 stundām pastaigu svaigā gaisā (vienu stundu)</a:t>
            </a:r>
          </a:p>
          <a:p>
            <a:pPr algn="just">
              <a:buFont typeface="Arial" panose="020B0604020202020204" pitchFamily="34" charset="0"/>
              <a:buChar char="•"/>
            </a:pPr>
            <a:r>
              <a:rPr lang="lv-LV" sz="1500" dirty="0">
                <a:solidFill>
                  <a:schemeClr val="tx1"/>
                </a:solidFill>
                <a:latin typeface="Times New Roman" panose="02020603050405020304" pitchFamily="18" charset="0"/>
                <a:cs typeface="Times New Roman" panose="02020603050405020304" pitchFamily="18" charset="0"/>
              </a:rPr>
              <a:t>nepieciešamības gadījumā dušas apmeklējumu</a:t>
            </a:r>
          </a:p>
          <a:p>
            <a:pPr algn="just">
              <a:buFont typeface="Arial" panose="020B0604020202020204" pitchFamily="34" charset="0"/>
              <a:buChar char="•"/>
            </a:pPr>
            <a:r>
              <a:rPr lang="lv-LV" sz="1500" dirty="0">
                <a:solidFill>
                  <a:schemeClr val="tx1"/>
                </a:solidFill>
                <a:latin typeface="Times New Roman" panose="02020603050405020304" pitchFamily="18" charset="0"/>
                <a:cs typeface="Times New Roman" panose="02020603050405020304" pitchFamily="18" charset="0"/>
              </a:rPr>
              <a:t>iespēju jebkurā laikā iepazīties ar ĪAV iekšējo kārtību</a:t>
            </a:r>
          </a:p>
          <a:p>
            <a:pPr marL="0" indent="0">
              <a:buNone/>
            </a:pPr>
            <a:endParaRPr lang="lv-LV" sz="1200" dirty="0">
              <a:solidFill>
                <a:schemeClr val="tx1"/>
              </a:solidFill>
              <a:latin typeface="Times New Roman" panose="02020603050405020304" pitchFamily="18" charset="0"/>
              <a:cs typeface="Times New Roman" panose="02020603050405020304" pitchFamily="18" charset="0"/>
            </a:endParaRPr>
          </a:p>
          <a:p>
            <a:pPr marL="0" indent="0">
              <a:buNone/>
            </a:pPr>
            <a:endParaRPr lang="lv-LV" sz="9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77685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05978"/>
            <a:ext cx="6172200" cy="907610"/>
          </a:xfrm>
        </p:spPr>
        <p:txBody>
          <a:bodyPr/>
          <a:lstStyle/>
          <a:p>
            <a:pPr lvl="0"/>
            <a:r>
              <a:rPr lang="lv-LV" sz="1500" b="1" dirty="0">
                <a:ln w="12700" cmpd="sng">
                  <a:solidFill>
                    <a:srgbClr val="000000"/>
                  </a:solidFill>
                  <a:prstDash val="solid"/>
                </a:ln>
                <a:solidFill>
                  <a:srgbClr val="000000">
                    <a:lumMod val="85000"/>
                    <a:lumOff val="15000"/>
                  </a:srgbClr>
                </a:solidFill>
                <a:latin typeface="Arial" panose="020B0604020202020204" pitchFamily="34" charset="0"/>
              </a:rPr>
              <a:t/>
            </a:r>
            <a:br>
              <a:rPr lang="lv-LV" sz="1500" b="1" dirty="0">
                <a:ln w="12700" cmpd="sng">
                  <a:solidFill>
                    <a:srgbClr val="000000"/>
                  </a:solidFill>
                  <a:prstDash val="solid"/>
                </a:ln>
                <a:solidFill>
                  <a:srgbClr val="000000">
                    <a:lumMod val="85000"/>
                    <a:lumOff val="15000"/>
                  </a:srgbClr>
                </a:solidFill>
                <a:latin typeface="Arial" panose="020B0604020202020204" pitchFamily="34" charset="0"/>
              </a:rPr>
            </a:br>
            <a:r>
              <a:rPr lang="lv-LV" sz="1500" b="1" dirty="0">
                <a:ln w="12700" cmpd="sng">
                  <a:solidFill>
                    <a:srgbClr val="000000"/>
                  </a:solidFill>
                  <a:prstDash val="solid"/>
                </a:ln>
                <a:solidFill>
                  <a:srgbClr val="000000">
                    <a:lumMod val="85000"/>
                    <a:lumOff val="15000"/>
                  </a:srgbClr>
                </a:solidFill>
                <a:latin typeface="Arial" panose="020B0604020202020204" pitchFamily="34" charset="0"/>
              </a:rPr>
              <a:t/>
            </a:r>
            <a:br>
              <a:rPr lang="lv-LV" sz="1500" b="1" dirty="0">
                <a:ln w="12700" cmpd="sng">
                  <a:solidFill>
                    <a:srgbClr val="000000"/>
                  </a:solidFill>
                  <a:prstDash val="solid"/>
                </a:ln>
                <a:solidFill>
                  <a:srgbClr val="000000">
                    <a:lumMod val="85000"/>
                    <a:lumOff val="15000"/>
                  </a:srgbClr>
                </a:solidFill>
                <a:latin typeface="Arial" panose="020B0604020202020204" pitchFamily="34" charset="0"/>
              </a:rPr>
            </a:br>
            <a:r>
              <a:rPr lang="lv-LV" sz="1500" b="1" dirty="0">
                <a:ln w="12700" cmpd="sng">
                  <a:solidFill>
                    <a:srgbClr val="000000"/>
                  </a:solidFill>
                  <a:prstDash val="solid"/>
                </a:ln>
                <a:solidFill>
                  <a:srgbClr val="000000">
                    <a:lumMod val="85000"/>
                    <a:lumOff val="15000"/>
                  </a:srgbClr>
                </a:solidFill>
                <a:latin typeface="Arial" panose="020B0604020202020204" pitchFamily="34" charset="0"/>
              </a:rPr>
              <a:t/>
            </a:r>
            <a:br>
              <a:rPr lang="lv-LV" sz="1500" b="1" dirty="0">
                <a:ln w="12700" cmpd="sng">
                  <a:solidFill>
                    <a:srgbClr val="000000"/>
                  </a:solidFill>
                  <a:prstDash val="solid"/>
                </a:ln>
                <a:solidFill>
                  <a:srgbClr val="000000">
                    <a:lumMod val="85000"/>
                    <a:lumOff val="15000"/>
                  </a:srgbClr>
                </a:solidFill>
                <a:latin typeface="Arial" panose="020B0604020202020204" pitchFamily="34" charset="0"/>
              </a:rPr>
            </a:br>
            <a:r>
              <a:rPr lang="lv-LV" sz="2100" b="1" i="1" dirty="0">
                <a:ln w="12700" cmpd="sng">
                  <a:solidFill>
                    <a:srgbClr val="000000"/>
                  </a:solidFill>
                  <a:prstDash val="solid"/>
                </a:ln>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Valsts policijas metodiskie norādījumi par personu pārmeklēšanu</a:t>
            </a:r>
            <a:r>
              <a:rPr lang="lv-LV" sz="2100" b="1" dirty="0">
                <a:ln w="12700" cmpd="sng">
                  <a:solidFill>
                    <a:srgbClr val="000000"/>
                  </a:solidFill>
                  <a:prstDash val="solid"/>
                </a:ln>
                <a:solidFill>
                  <a:srgbClr val="FF0000"/>
                </a:solidFill>
                <a:latin typeface="Arial" panose="020B0604020202020204" pitchFamily="34" charset="0"/>
              </a:rPr>
              <a:t/>
            </a:r>
            <a:br>
              <a:rPr lang="lv-LV" sz="2100" b="1" dirty="0">
                <a:ln w="12700" cmpd="sng">
                  <a:solidFill>
                    <a:srgbClr val="000000"/>
                  </a:solidFill>
                  <a:prstDash val="solid"/>
                </a:ln>
                <a:solidFill>
                  <a:srgbClr val="FF0000"/>
                </a:solidFill>
                <a:latin typeface="Arial" panose="020B0604020202020204" pitchFamily="34" charset="0"/>
              </a:rPr>
            </a:br>
            <a:r>
              <a:rPr lang="lv-LV" sz="1500" b="1" dirty="0">
                <a:ln w="12700" cmpd="sng">
                  <a:solidFill>
                    <a:srgbClr val="000000"/>
                  </a:solidFill>
                  <a:prstDash val="solid"/>
                </a:ln>
                <a:solidFill>
                  <a:srgbClr val="000000">
                    <a:lumMod val="85000"/>
                    <a:lumOff val="15000"/>
                  </a:srgbClr>
                </a:solidFill>
                <a:latin typeface="Arial" panose="020B0604020202020204" pitchFamily="34" charset="0"/>
              </a:rPr>
              <a:t/>
            </a:r>
            <a:br>
              <a:rPr lang="lv-LV" sz="1500" b="1" dirty="0">
                <a:ln w="12700" cmpd="sng">
                  <a:solidFill>
                    <a:srgbClr val="000000"/>
                  </a:solidFill>
                  <a:prstDash val="solid"/>
                </a:ln>
                <a:solidFill>
                  <a:srgbClr val="000000">
                    <a:lumMod val="85000"/>
                    <a:lumOff val="15000"/>
                  </a:srgbClr>
                </a:solidFill>
                <a:latin typeface="Arial" panose="020B0604020202020204" pitchFamily="34" charset="0"/>
              </a:rPr>
            </a:br>
            <a:r>
              <a:rPr lang="lv-LV" sz="1500" b="1" dirty="0">
                <a:ln w="12700" cmpd="sng">
                  <a:solidFill>
                    <a:srgbClr val="000000"/>
                  </a:solidFill>
                  <a:prstDash val="solid"/>
                </a:ln>
                <a:solidFill>
                  <a:srgbClr val="000000">
                    <a:lumMod val="85000"/>
                    <a:lumOff val="15000"/>
                  </a:srgbClr>
                </a:solidFill>
                <a:latin typeface="Arial" panose="020B0604020202020204" pitchFamily="34" charset="0"/>
              </a:rPr>
              <a:t/>
            </a:r>
            <a:br>
              <a:rPr lang="lv-LV" sz="1500" b="1" dirty="0">
                <a:ln w="12700" cmpd="sng">
                  <a:solidFill>
                    <a:srgbClr val="000000"/>
                  </a:solidFill>
                  <a:prstDash val="solid"/>
                </a:ln>
                <a:solidFill>
                  <a:srgbClr val="000000">
                    <a:lumMod val="85000"/>
                    <a:lumOff val="15000"/>
                  </a:srgbClr>
                </a:solidFill>
                <a:latin typeface="Arial" panose="020B0604020202020204" pitchFamily="34" charset="0"/>
              </a:rPr>
            </a:br>
            <a:endParaRPr lang="lv-LV" dirty="0"/>
          </a:p>
        </p:txBody>
      </p:sp>
      <p:sp>
        <p:nvSpPr>
          <p:cNvPr id="3" name="Rectangle 2"/>
          <p:cNvSpPr/>
          <p:nvPr/>
        </p:nvSpPr>
        <p:spPr>
          <a:xfrm>
            <a:off x="1547664" y="897565"/>
            <a:ext cx="6048672" cy="3116238"/>
          </a:xfrm>
          <a:prstGeom prst="rect">
            <a:avLst/>
          </a:prstGeom>
        </p:spPr>
        <p:txBody>
          <a:bodyPr wrap="square">
            <a:spAutoFit/>
          </a:bodyPr>
          <a:lstStyle/>
          <a:p>
            <a:pPr lvl="0"/>
            <a:r>
              <a:rPr lang="lv-LV" sz="1050" dirty="0">
                <a:ln w="12700" cmpd="sng">
                  <a:solidFill>
                    <a:srgbClr val="000000"/>
                  </a:solidFill>
                  <a:prstDash val="solid"/>
                </a:ln>
                <a:solidFill>
                  <a:schemeClr val="accent6">
                    <a:lumMod val="75000"/>
                  </a:schemeClr>
                </a:solidFill>
                <a:latin typeface="Times New Roman" panose="02020603050405020304" pitchFamily="18" charset="0"/>
                <a:cs typeface="Times New Roman" panose="02020603050405020304" pitchFamily="18" charset="0"/>
              </a:rPr>
              <a:t>Personas pārmeklē pakāpeniski, izmantojot arī speciālos tehniskos līdzekļus, īpašu uzmanību veltot:</a:t>
            </a:r>
          </a:p>
          <a:p>
            <a:pPr lvl="0"/>
            <a:r>
              <a:rPr lang="lv-LV" sz="1050" dirty="0">
                <a:ln w="12700" cmpd="sng">
                  <a:solidFill>
                    <a:srgbClr val="000000"/>
                  </a:solidFill>
                  <a:prstDash val="solid"/>
                </a:ln>
                <a:solidFill>
                  <a:schemeClr val="accent6">
                    <a:lumMod val="75000"/>
                  </a:schemeClr>
                </a:solidFill>
                <a:latin typeface="Times New Roman" panose="02020603050405020304" pitchFamily="18" charset="0"/>
                <a:cs typeface="Times New Roman" panose="02020603050405020304" pitchFamily="18" charset="0"/>
              </a:rPr>
              <a:t/>
            </a:r>
            <a:br>
              <a:rPr lang="lv-LV" sz="1050" dirty="0">
                <a:ln w="12700" cmpd="sng">
                  <a:solidFill>
                    <a:srgbClr val="000000"/>
                  </a:solidFill>
                  <a:prstDash val="solid"/>
                </a:ln>
                <a:solidFill>
                  <a:schemeClr val="accent6">
                    <a:lumMod val="75000"/>
                  </a:schemeClr>
                </a:solidFill>
                <a:latin typeface="Times New Roman" panose="02020603050405020304" pitchFamily="18" charset="0"/>
                <a:cs typeface="Times New Roman" panose="02020603050405020304" pitchFamily="18" charset="0"/>
              </a:rPr>
            </a:br>
            <a:r>
              <a:rPr lang="lv-LV" sz="1200" dirty="0">
                <a:ln w="12700" cmpd="sng">
                  <a:solidFill>
                    <a:srgbClr val="000000"/>
                  </a:solidFill>
                  <a:prstDash val="solid"/>
                </a:ln>
                <a:solidFill>
                  <a:schemeClr val="accent6">
                    <a:lumMod val="75000"/>
                  </a:schemeClr>
                </a:solidFill>
                <a:latin typeface="Times New Roman" panose="02020603050405020304" pitchFamily="18" charset="0"/>
                <a:cs typeface="Times New Roman" panose="02020603050405020304" pitchFamily="18" charset="0"/>
              </a:rPr>
              <a:t>1. ķermeņa apskatei (no augšas uz leju) – mati, ausis, nāsis, mute (zem mēles, aiz lūpām, aiz vaigiem), paduses, plaukstas un roku pirkstu starpas, starp lāpstiņām, cirkšņu rajons, pēdas un kāju pirkstu starpas</a:t>
            </a:r>
          </a:p>
          <a:p>
            <a:pPr lvl="0"/>
            <a:endParaRPr lang="lv-LV" sz="1200" dirty="0">
              <a:ln w="12700" cmpd="sng">
                <a:solidFill>
                  <a:srgbClr val="000000"/>
                </a:solidFill>
                <a:prstDash val="solid"/>
              </a:ln>
              <a:solidFill>
                <a:schemeClr val="accent6">
                  <a:lumMod val="75000"/>
                </a:schemeClr>
              </a:solidFill>
              <a:latin typeface="Times New Roman" panose="02020603050405020304" pitchFamily="18" charset="0"/>
              <a:cs typeface="Times New Roman" panose="02020603050405020304" pitchFamily="18" charset="0"/>
            </a:endParaRPr>
          </a:p>
          <a:p>
            <a:pPr lvl="0"/>
            <a:r>
              <a:rPr lang="lv-LV" sz="1200" dirty="0">
                <a:ln w="12700" cmpd="sng">
                  <a:solidFill>
                    <a:srgbClr val="000000"/>
                  </a:solidFill>
                  <a:prstDash val="solid"/>
                </a:ln>
                <a:solidFill>
                  <a:schemeClr val="accent6">
                    <a:lumMod val="75000"/>
                  </a:schemeClr>
                </a:solidFill>
                <a:latin typeface="Times New Roman" panose="02020603050405020304" pitchFamily="18" charset="0"/>
                <a:cs typeface="Times New Roman" panose="02020603050405020304" pitchFamily="18" charset="0"/>
              </a:rPr>
              <a:t>2. Apģērba apskatei – šuves, vīles, apkakles, aproces, jostas vietas, siksnas, galvas segas, zeķes (jāizvērš uz otru pusi), apavi (papēži, zoles, kapes)</a:t>
            </a:r>
          </a:p>
          <a:p>
            <a:pPr lvl="0"/>
            <a:endParaRPr lang="lv-LV" sz="1200" dirty="0">
              <a:ln w="12700" cmpd="sng">
                <a:solidFill>
                  <a:srgbClr val="000000"/>
                </a:solidFill>
                <a:prstDash val="solid"/>
              </a:ln>
              <a:solidFill>
                <a:schemeClr val="accent6">
                  <a:lumMod val="75000"/>
                </a:schemeClr>
              </a:solidFill>
              <a:latin typeface="Times New Roman" panose="02020603050405020304" pitchFamily="18" charset="0"/>
              <a:cs typeface="Times New Roman" panose="02020603050405020304" pitchFamily="18" charset="0"/>
            </a:endParaRPr>
          </a:p>
          <a:p>
            <a:pPr lvl="0"/>
            <a:r>
              <a:rPr lang="lv-LV" sz="1200" dirty="0">
                <a:ln w="12700" cmpd="sng">
                  <a:solidFill>
                    <a:srgbClr val="000000"/>
                  </a:solidFill>
                  <a:prstDash val="solid"/>
                </a:ln>
                <a:solidFill>
                  <a:schemeClr val="accent6">
                    <a:lumMod val="75000"/>
                  </a:schemeClr>
                </a:solidFill>
                <a:latin typeface="Times New Roman" panose="02020603050405020304" pitchFamily="18" charset="0"/>
                <a:cs typeface="Times New Roman" panose="02020603050405020304" pitchFamily="18" charset="0"/>
              </a:rPr>
              <a:t>3. Mantu apskatei – somas, koferi, kabatiņas, dubultas apakšas, rokturi u.c.</a:t>
            </a:r>
          </a:p>
          <a:p>
            <a:pPr lvl="0"/>
            <a:endParaRPr lang="lv-LV" sz="1200" dirty="0">
              <a:ln w="12700" cmpd="sng">
                <a:solidFill>
                  <a:srgbClr val="000000"/>
                </a:solidFill>
                <a:prstDash val="solid"/>
              </a:ln>
              <a:solidFill>
                <a:schemeClr val="accent6">
                  <a:lumMod val="75000"/>
                </a:schemeClr>
              </a:solidFill>
              <a:latin typeface="Times New Roman" panose="02020603050405020304" pitchFamily="18" charset="0"/>
              <a:cs typeface="Times New Roman" panose="02020603050405020304" pitchFamily="18" charset="0"/>
            </a:endParaRPr>
          </a:p>
          <a:p>
            <a:pPr lvl="0"/>
            <a:r>
              <a:rPr lang="lv-LV" sz="1200" dirty="0">
                <a:ln w="12700" cmpd="sng">
                  <a:solidFill>
                    <a:srgbClr val="000000"/>
                  </a:solidFill>
                  <a:prstDash val="solid"/>
                </a:ln>
                <a:solidFill>
                  <a:schemeClr val="accent6">
                    <a:lumMod val="75000"/>
                  </a:schemeClr>
                </a:solidFill>
                <a:latin typeface="Times New Roman" panose="02020603050405020304" pitchFamily="18" charset="0"/>
                <a:cs typeface="Times New Roman" panose="02020603050405020304" pitchFamily="18" charset="0"/>
              </a:rPr>
              <a:t>* Pārmeklēšanas laikā izmanto individuālos personīgās aizsardzības līdzekļus – gumijas cimdus, respiratoru</a:t>
            </a:r>
          </a:p>
          <a:p>
            <a:pPr lvl="0"/>
            <a:endParaRPr lang="lv-LV" sz="1200" dirty="0">
              <a:ln w="12700" cmpd="sng">
                <a:solidFill>
                  <a:srgbClr val="000000"/>
                </a:solidFill>
                <a:prstDash val="solid"/>
              </a:ln>
              <a:solidFill>
                <a:schemeClr val="accent6">
                  <a:lumMod val="75000"/>
                </a:schemeClr>
              </a:solidFill>
              <a:latin typeface="Times New Roman" panose="02020603050405020304" pitchFamily="18" charset="0"/>
              <a:cs typeface="Times New Roman" panose="02020603050405020304" pitchFamily="18" charset="0"/>
            </a:endParaRPr>
          </a:p>
          <a:p>
            <a:pPr lvl="0"/>
            <a:r>
              <a:rPr lang="lv-LV" sz="1050" dirty="0">
                <a:solidFill>
                  <a:schemeClr val="accent6">
                    <a:lumMod val="75000"/>
                  </a:schemeClr>
                </a:solidFill>
                <a:latin typeface="Times New Roman" panose="02020603050405020304" pitchFamily="18" charset="0"/>
                <a:cs typeface="Times New Roman" panose="02020603050405020304" pitchFamily="18" charset="0"/>
              </a:rPr>
              <a:t>* Lai nodrošinātu Aizturēto personu turēšanas kārtības likumā paredzēto prasību izpildi, policijas darbiniekam īslaicīgās aizturēšanas vietā ir tiesības jebkurā laikā veikt kameru, aizturētā un viņa personīgo mantu pārmeklēšanu.</a:t>
            </a:r>
          </a:p>
        </p:txBody>
      </p:sp>
    </p:spTree>
    <p:extLst>
      <p:ext uri="{BB962C8B-B14F-4D97-AF65-F5344CB8AC3E}">
        <p14:creationId xmlns:p14="http://schemas.microsoft.com/office/powerpoint/2010/main" val="338518172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heel(1)">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 calcmode="lin" valueType="num">
                                      <p:cBhvr>
                                        <p:cTn id="32"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34"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35" dur="10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 calcmode="lin" valueType="num">
                                      <p:cBhvr>
                                        <p:cTn id="40"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1"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42"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43"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709682" y="411510"/>
            <a:ext cx="5841271" cy="3294366"/>
          </a:xfrm>
        </p:spPr>
        <p:txBody>
          <a:bodyPr/>
          <a:lstStyle/>
          <a:p>
            <a:pPr marL="0" indent="0" algn="ctr">
              <a:buNone/>
            </a:pPr>
            <a:r>
              <a:rPr lang="lv-LV" b="1" i="1" dirty="0" smtClean="0">
                <a:solidFill>
                  <a:schemeClr val="accent6">
                    <a:lumMod val="75000"/>
                  </a:schemeClr>
                </a:solidFill>
                <a:effectLst>
                  <a:outerShdw blurRad="38100" dist="38100" dir="2700000" algn="tl">
                    <a:srgbClr val="000000">
                      <a:alpha val="43137"/>
                    </a:srgbClr>
                  </a:outerShdw>
                </a:effectLst>
              </a:rPr>
              <a:t> </a:t>
            </a:r>
            <a:r>
              <a:rPr lang="lv-LV" sz="2100" b="1" i="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Daļēja </a:t>
            </a:r>
            <a:r>
              <a:rPr lang="lv-LV" sz="2100" b="1" i="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pārmeklēšana:</a:t>
            </a:r>
            <a:endParaRPr lang="lv-LV" sz="2100" b="1" i="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buAutoNum type="arabicPeriod"/>
            </a:pPr>
            <a:endParaRPr lang="lv-LV" sz="1350" dirty="0">
              <a:solidFill>
                <a:schemeClr val="accent6">
                  <a:lumMod val="75000"/>
                </a:schemeClr>
              </a:solidFill>
              <a:latin typeface="Times New Roman" panose="02020603050405020304" pitchFamily="18" charset="0"/>
              <a:cs typeface="Times New Roman" panose="02020603050405020304" pitchFamily="18" charset="0"/>
            </a:endParaRPr>
          </a:p>
          <a:p>
            <a:pPr marL="0" indent="0" algn="just">
              <a:buNone/>
            </a:pPr>
            <a:r>
              <a:rPr lang="lv-LV" sz="1500" b="1" dirty="0">
                <a:solidFill>
                  <a:schemeClr val="accent6">
                    <a:lumMod val="75000"/>
                  </a:schemeClr>
                </a:solidFill>
                <a:latin typeface="Times New Roman" panose="02020603050405020304" pitchFamily="18" charset="0"/>
                <a:cs typeface="Times New Roman" panose="02020603050405020304" pitchFamily="18" charset="0"/>
              </a:rPr>
              <a:t>Veicot daļēju pārmeklēšanu:</a:t>
            </a:r>
          </a:p>
          <a:p>
            <a:pPr algn="just">
              <a:buAutoNum type="arabicPeriod"/>
            </a:pPr>
            <a:r>
              <a:rPr lang="lv-LV" sz="1200" dirty="0">
                <a:solidFill>
                  <a:schemeClr val="accent6">
                    <a:lumMod val="75000"/>
                  </a:schemeClr>
                </a:solidFill>
                <a:latin typeface="Times New Roman" panose="02020603050405020304" pitchFamily="18" charset="0"/>
                <a:cs typeface="Times New Roman" panose="02020603050405020304" pitchFamily="18" charset="0"/>
              </a:rPr>
              <a:t>personu uzaicina labprātīgi nodot aizliegtus priekšmetus</a:t>
            </a:r>
          </a:p>
          <a:p>
            <a:pPr algn="just">
              <a:buAutoNum type="arabicPeriod"/>
            </a:pPr>
            <a:r>
              <a:rPr lang="lv-LV" sz="1200" dirty="0">
                <a:solidFill>
                  <a:schemeClr val="accent6">
                    <a:lumMod val="75000"/>
                  </a:schemeClr>
                </a:solidFill>
                <a:latin typeface="Times New Roman" panose="02020603050405020304" pitchFamily="18" charset="0"/>
                <a:cs typeface="Times New Roman" panose="02020603050405020304" pitchFamily="18" charset="0"/>
              </a:rPr>
              <a:t>liek noņemt galvassegu, ja tāda ir, pārbauda to</a:t>
            </a:r>
          </a:p>
          <a:p>
            <a:pPr algn="just">
              <a:buAutoNum type="arabicPeriod"/>
            </a:pPr>
            <a:r>
              <a:rPr lang="lv-LV" sz="1200" dirty="0">
                <a:solidFill>
                  <a:schemeClr val="accent6">
                    <a:lumMod val="75000"/>
                  </a:schemeClr>
                </a:solidFill>
                <a:latin typeface="Times New Roman" panose="02020603050405020304" pitchFamily="18" charset="0"/>
                <a:cs typeface="Times New Roman" panose="02020603050405020304" pitchFamily="18" charset="0"/>
              </a:rPr>
              <a:t>liek novilkt biezās virsdrēbes un pārbauda tās</a:t>
            </a:r>
          </a:p>
          <a:p>
            <a:pPr algn="just">
              <a:buAutoNum type="arabicPeriod"/>
            </a:pPr>
            <a:r>
              <a:rPr lang="lv-LV" sz="1200" dirty="0">
                <a:solidFill>
                  <a:schemeClr val="accent6">
                    <a:lumMod val="75000"/>
                  </a:schemeClr>
                </a:solidFill>
                <a:latin typeface="Times New Roman" panose="02020603050405020304" pitchFamily="18" charset="0"/>
                <a:cs typeface="Times New Roman" panose="02020603050405020304" pitchFamily="18" charset="0"/>
              </a:rPr>
              <a:t>liek pacelt rokas augšā, pagriezties ar seju pret sienu, atspiesties ar rokām pret sienu un izvērst plaukstas uz ārpusi. Turot rokas pie sienas atkāpties un izplest kājas plecu platumā</a:t>
            </a:r>
          </a:p>
          <a:p>
            <a:pPr algn="just">
              <a:buAutoNum type="arabicPeriod"/>
            </a:pPr>
            <a:r>
              <a:rPr lang="lv-LV" sz="1200" dirty="0">
                <a:solidFill>
                  <a:schemeClr val="accent6">
                    <a:lumMod val="75000"/>
                  </a:schemeClr>
                </a:solidFill>
                <a:latin typeface="Times New Roman" panose="02020603050405020304" pitchFamily="18" charset="0"/>
                <a:cs typeface="Times New Roman" panose="02020603050405020304" pitchFamily="18" charset="0"/>
              </a:rPr>
              <a:t>amatpersona no mugurpuses pārmeklē apģērbu no augšas uz leju, veltot sevišķu vērību vietām, kur var būt paslēpti aizliegtie priekšmeti</a:t>
            </a:r>
          </a:p>
          <a:p>
            <a:pPr algn="just">
              <a:buAutoNum type="arabicPeriod"/>
            </a:pPr>
            <a:r>
              <a:rPr lang="lv-LV" sz="1200" dirty="0">
                <a:solidFill>
                  <a:schemeClr val="accent6">
                    <a:lumMod val="75000"/>
                  </a:schemeClr>
                </a:solidFill>
                <a:latin typeface="Times New Roman" panose="02020603050405020304" pitchFamily="18" charset="0"/>
                <a:cs typeface="Times New Roman" panose="02020603050405020304" pitchFamily="18" charset="0"/>
              </a:rPr>
              <a:t>liek novilkt apavus un zeķes un pārbauda tos gan no ārpuses, gan iekšpuses</a:t>
            </a:r>
          </a:p>
          <a:p>
            <a:pPr>
              <a:buAutoNum type="arabicPeriod"/>
            </a:pPr>
            <a:endParaRPr lang="lv-LV" sz="1350" dirty="0"/>
          </a:p>
          <a:p>
            <a:pPr>
              <a:buAutoNum type="arabicPeriod"/>
            </a:pPr>
            <a:endParaRPr lang="lv-LV" sz="1350" dirty="0"/>
          </a:p>
          <a:p>
            <a:pPr marL="0" indent="0">
              <a:buNone/>
            </a:pPr>
            <a:endParaRPr lang="lv-LV" sz="1350" dirty="0"/>
          </a:p>
          <a:p>
            <a:endParaRPr lang="lv-LV" dirty="0"/>
          </a:p>
        </p:txBody>
      </p:sp>
    </p:spTree>
    <p:extLst>
      <p:ext uri="{BB962C8B-B14F-4D97-AF65-F5344CB8AC3E}">
        <p14:creationId xmlns:p14="http://schemas.microsoft.com/office/powerpoint/2010/main" val="213542240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circle(in)">
                                      <p:cBhvr>
                                        <p:cTn id="14" dur="2000"/>
                                        <p:tgtEl>
                                          <p:spTgt spid="4">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circle(in)">
                                      <p:cBhvr>
                                        <p:cTn id="19" dur="20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randombar(horizontal)">
                                      <p:cBhvr>
                                        <p:cTn id="24" dur="500"/>
                                        <p:tgtEl>
                                          <p:spTgt spid="4">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randombar(horizontal)">
                                      <p:cBhvr>
                                        <p:cTn id="29" dur="500"/>
                                        <p:tgtEl>
                                          <p:spTgt spid="4">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 calcmode="lin" valueType="num">
                                      <p:cBhvr>
                                        <p:cTn id="34"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35"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36"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37" dur="10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 calcmode="lin" valueType="num">
                                      <p:cBhvr>
                                        <p:cTn id="42"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44"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Pilnīga pārmeklēšana:</a:t>
            </a:r>
            <a:endParaRPr 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31631" y="895435"/>
            <a:ext cx="8229600" cy="2937272"/>
          </a:xfrm>
        </p:spPr>
        <p:txBody>
          <a:bodyPr/>
          <a:lstStyle/>
          <a:p>
            <a:pPr marL="0" indent="0">
              <a:buNone/>
            </a:pPr>
            <a:r>
              <a:rPr lang="lv-LV" sz="1200" b="1" dirty="0">
                <a:solidFill>
                  <a:schemeClr val="accent6">
                    <a:lumMod val="75000"/>
                  </a:schemeClr>
                </a:solidFill>
                <a:latin typeface="Times New Roman" panose="02020603050405020304" pitchFamily="18" charset="0"/>
                <a:cs typeface="Times New Roman" panose="02020603050405020304" pitchFamily="18" charset="0"/>
              </a:rPr>
              <a:t>Veicot pilnīgu pārmeklēšanu:</a:t>
            </a:r>
          </a:p>
          <a:p>
            <a:pPr lvl="0" algn="just">
              <a:buFont typeface="Wingdings 3" panose="05040102010807070707" pitchFamily="18" charset="2"/>
              <a:buAutoNum type="arabicPeriod"/>
            </a:pPr>
            <a:r>
              <a:rPr lang="lv-LV" sz="1200" dirty="0">
                <a:solidFill>
                  <a:schemeClr val="accent6">
                    <a:lumMod val="75000"/>
                  </a:schemeClr>
                </a:solidFill>
                <a:latin typeface="Times New Roman" panose="02020603050405020304" pitchFamily="18" charset="0"/>
                <a:cs typeface="Times New Roman" panose="02020603050405020304" pitchFamily="18" charset="0"/>
              </a:rPr>
              <a:t>Personu uzaicina labprātīgi nodot aizliegtus priekšmetus</a:t>
            </a:r>
          </a:p>
          <a:p>
            <a:pPr lvl="0" algn="just">
              <a:buFont typeface="Wingdings 3" panose="05040102010807070707" pitchFamily="18" charset="2"/>
              <a:buAutoNum type="arabicPeriod"/>
            </a:pPr>
            <a:r>
              <a:rPr lang="lv-LV" sz="1200" dirty="0">
                <a:solidFill>
                  <a:schemeClr val="accent6">
                    <a:lumMod val="75000"/>
                  </a:schemeClr>
                </a:solidFill>
                <a:latin typeface="Times New Roman" panose="02020603050405020304" pitchFamily="18" charset="0"/>
                <a:cs typeface="Times New Roman" panose="02020603050405020304" pitchFamily="18" charset="0"/>
              </a:rPr>
              <a:t>liek novilkt apavus un nostāties uz paklājiņa (vai cita tam piemērota materiāla)</a:t>
            </a:r>
          </a:p>
          <a:p>
            <a:pPr lvl="0" algn="just">
              <a:buFont typeface="Wingdings 3" panose="05040102010807070707" pitchFamily="18" charset="2"/>
              <a:buAutoNum type="arabicPeriod"/>
            </a:pPr>
            <a:r>
              <a:rPr lang="lv-LV" sz="1200" dirty="0">
                <a:solidFill>
                  <a:schemeClr val="accent6">
                    <a:lumMod val="75000"/>
                  </a:schemeClr>
                </a:solidFill>
                <a:latin typeface="Times New Roman" panose="02020603050405020304" pitchFamily="18" charset="0"/>
                <a:cs typeface="Times New Roman" panose="02020603050405020304" pitchFamily="18" charset="0"/>
              </a:rPr>
              <a:t>liek noņemt galvassegu, ja tāda ir</a:t>
            </a:r>
          </a:p>
          <a:p>
            <a:pPr lvl="0" algn="just">
              <a:buFont typeface="Wingdings 3" panose="05040102010807070707" pitchFamily="18" charset="2"/>
              <a:buAutoNum type="arabicPeriod"/>
            </a:pPr>
            <a:r>
              <a:rPr lang="lv-LV" sz="1200" dirty="0">
                <a:solidFill>
                  <a:schemeClr val="accent6">
                    <a:lumMod val="75000"/>
                  </a:schemeClr>
                </a:solidFill>
                <a:latin typeface="Times New Roman" panose="02020603050405020304" pitchFamily="18" charset="0"/>
                <a:cs typeface="Times New Roman" panose="02020603050405020304" pitchFamily="18" charset="0"/>
              </a:rPr>
              <a:t>liek novilkt apģērba augšējo daļu</a:t>
            </a:r>
          </a:p>
          <a:p>
            <a:pPr lvl="0" algn="just">
              <a:buFont typeface="Wingdings 3" panose="05040102010807070707" pitchFamily="18" charset="2"/>
              <a:buAutoNum type="arabicPeriod"/>
            </a:pPr>
            <a:r>
              <a:rPr lang="lv-LV" sz="1200" dirty="0">
                <a:solidFill>
                  <a:schemeClr val="accent6">
                    <a:lumMod val="75000"/>
                  </a:schemeClr>
                </a:solidFill>
                <a:latin typeface="Times New Roman" panose="02020603050405020304" pitchFamily="18" charset="0"/>
                <a:cs typeface="Times New Roman" panose="02020603050405020304" pitchFamily="18" charset="0"/>
              </a:rPr>
              <a:t>liek novilkt apģērba apakšējo daļu</a:t>
            </a:r>
          </a:p>
          <a:p>
            <a:pPr lvl="0" algn="just">
              <a:buFont typeface="Wingdings 3" panose="05040102010807070707" pitchFamily="18" charset="2"/>
              <a:buAutoNum type="arabicPeriod"/>
            </a:pPr>
            <a:r>
              <a:rPr lang="lv-LV" sz="1200" dirty="0">
                <a:solidFill>
                  <a:schemeClr val="accent6">
                    <a:lumMod val="75000"/>
                  </a:schemeClr>
                </a:solidFill>
                <a:latin typeface="Times New Roman" panose="02020603050405020304" pitchFamily="18" charset="0"/>
                <a:cs typeface="Times New Roman" panose="02020603050405020304" pitchFamily="18" charset="0"/>
              </a:rPr>
              <a:t>liek novilkt zeķes, izvērst uz otru pusi, parādīt</a:t>
            </a:r>
          </a:p>
          <a:p>
            <a:pPr lvl="0" algn="just">
              <a:buFont typeface="Wingdings 3" panose="05040102010807070707" pitchFamily="18" charset="2"/>
              <a:buAutoNum type="arabicPeriod"/>
            </a:pPr>
            <a:r>
              <a:rPr lang="lv-LV" sz="1200" dirty="0">
                <a:solidFill>
                  <a:schemeClr val="accent6">
                    <a:lumMod val="75000"/>
                  </a:schemeClr>
                </a:solidFill>
                <a:latin typeface="Times New Roman" panose="02020603050405020304" pitchFamily="18" charset="0"/>
                <a:cs typeface="Times New Roman" panose="02020603050405020304" pitchFamily="18" charset="0"/>
              </a:rPr>
              <a:t>liek novilkt apakšbikses līdz ceļgaliem, pietupties 3 – 5 reizes, uzvilkt apakšbikses</a:t>
            </a:r>
          </a:p>
          <a:p>
            <a:pPr lvl="0" algn="just">
              <a:buFont typeface="Wingdings 3" panose="05040102010807070707" pitchFamily="18" charset="2"/>
              <a:buAutoNum type="arabicPeriod"/>
            </a:pPr>
            <a:r>
              <a:rPr lang="lv-LV" sz="1200" dirty="0">
                <a:solidFill>
                  <a:schemeClr val="accent6">
                    <a:lumMod val="75000"/>
                  </a:schemeClr>
                </a:solidFill>
                <a:latin typeface="Times New Roman" panose="02020603050405020304" pitchFamily="18" charset="0"/>
                <a:cs typeface="Times New Roman" panose="02020603050405020304" pitchFamily="18" charset="0"/>
              </a:rPr>
              <a:t>Amatpersona, kura veic pārmeklēšanu, vizuāli pārbauda personas mutes dobumu, dodot komandu «atvērt muti», «pacelt mēli», izstiept apakšlūpu</a:t>
            </a:r>
          </a:p>
          <a:p>
            <a:pPr lvl="0" algn="just">
              <a:buFont typeface="Wingdings 3" panose="05040102010807070707" pitchFamily="18" charset="2"/>
              <a:buAutoNum type="arabicPeriod"/>
            </a:pPr>
            <a:r>
              <a:rPr lang="lv-LV" sz="1200" dirty="0">
                <a:solidFill>
                  <a:schemeClr val="accent6">
                    <a:lumMod val="75000"/>
                  </a:schemeClr>
                </a:solidFill>
                <a:latin typeface="Times New Roman" panose="02020603050405020304" pitchFamily="18" charset="0"/>
                <a:cs typeface="Times New Roman" panose="02020603050405020304" pitchFamily="18" charset="0"/>
              </a:rPr>
              <a:t>ar metāla detektoru pārbauda personas ķermeni no priekšpuses un aizmugures</a:t>
            </a:r>
          </a:p>
          <a:p>
            <a:pPr lvl="0" algn="just">
              <a:buFont typeface="Wingdings 3" panose="05040102010807070707" pitchFamily="18" charset="2"/>
              <a:buAutoNum type="arabicPeriod"/>
            </a:pPr>
            <a:r>
              <a:rPr lang="lv-LV" sz="1200" dirty="0">
                <a:solidFill>
                  <a:schemeClr val="accent6">
                    <a:lumMod val="75000"/>
                  </a:schemeClr>
                </a:solidFill>
                <a:latin typeface="Times New Roman" panose="02020603050405020304" pitchFamily="18" charset="0"/>
                <a:cs typeface="Times New Roman" panose="02020603050405020304" pitchFamily="18" charset="0"/>
              </a:rPr>
              <a:t>pēc tā veic ķermeņa apskati (no augšas uz leju) – mati, ausis, nāsis, paduses, plaukstas un roku pirkstu starpas, starp lāpstiņām, cirkšņu rajons, pēdas un kāju pirkstu starpas</a:t>
            </a:r>
          </a:p>
          <a:p>
            <a:pPr lvl="0" algn="just">
              <a:buFont typeface="Wingdings 3" panose="05040102010807070707" pitchFamily="18" charset="2"/>
              <a:buAutoNum type="arabicPeriod"/>
            </a:pPr>
            <a:r>
              <a:rPr lang="lv-LV" sz="1200" dirty="0">
                <a:solidFill>
                  <a:schemeClr val="accent6">
                    <a:lumMod val="75000"/>
                  </a:schemeClr>
                </a:solidFill>
                <a:latin typeface="Times New Roman" panose="02020603050405020304" pitchFamily="18" charset="0"/>
                <a:cs typeface="Times New Roman" panose="02020603050405020304" pitchFamily="18" charset="0"/>
              </a:rPr>
              <a:t>pēc tā veic apģērba pārbaudi tādā secībā, lai persona pakāpeniski var apģērbties</a:t>
            </a:r>
          </a:p>
          <a:p>
            <a:pPr lvl="0" algn="just">
              <a:buFont typeface="Wingdings 3" panose="05040102010807070707" pitchFamily="18" charset="2"/>
              <a:buAutoNum type="arabicPeriod"/>
            </a:pPr>
            <a:r>
              <a:rPr lang="lv-LV" sz="1200" dirty="0">
                <a:solidFill>
                  <a:schemeClr val="accent6">
                    <a:lumMod val="75000"/>
                  </a:schemeClr>
                </a:solidFill>
                <a:latin typeface="Times New Roman" panose="02020603050405020304" pitchFamily="18" charset="0"/>
                <a:cs typeface="Times New Roman" panose="02020603050405020304" pitchFamily="18" charset="0"/>
              </a:rPr>
              <a:t>pēc tā veic mantu apskati </a:t>
            </a:r>
          </a:p>
          <a:p>
            <a:endParaRPr lang="lv-LV" dirty="0"/>
          </a:p>
        </p:txBody>
      </p:sp>
    </p:spTree>
    <p:extLst>
      <p:ext uri="{BB962C8B-B14F-4D97-AF65-F5344CB8AC3E}">
        <p14:creationId xmlns:p14="http://schemas.microsoft.com/office/powerpoint/2010/main" val="11147506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57175" indent="342900">
              <a:spcBef>
                <a:spcPct val="20000"/>
              </a:spcBef>
              <a:spcAft>
                <a:spcPts val="0"/>
              </a:spcAft>
            </a:pPr>
            <a:r>
              <a:rPr lang="lv-LV" sz="1500" dirty="0">
                <a:latin typeface="Times New Roman" panose="02020603050405020304" pitchFamily="18" charset="0"/>
                <a:ea typeface="Times New Roman" panose="02020603050405020304" pitchFamily="18" charset="0"/>
              </a:rPr>
              <a:t/>
            </a:r>
            <a:br>
              <a:rPr lang="lv-LV" sz="1500" dirty="0">
                <a:latin typeface="Times New Roman" panose="02020603050405020304" pitchFamily="18" charset="0"/>
                <a:ea typeface="Times New Roman" panose="02020603050405020304" pitchFamily="18" charset="0"/>
              </a:rPr>
            </a:br>
            <a:r>
              <a:rPr lang="lv-LV" sz="1500" dirty="0">
                <a:latin typeface="Times New Roman" panose="02020603050405020304" pitchFamily="18" charset="0"/>
                <a:ea typeface="Times New Roman" panose="02020603050405020304" pitchFamily="18" charset="0"/>
              </a:rPr>
              <a:t/>
            </a:r>
            <a:br>
              <a:rPr lang="lv-LV" sz="1500" dirty="0">
                <a:latin typeface="Times New Roman" panose="02020603050405020304" pitchFamily="18" charset="0"/>
                <a:ea typeface="Times New Roman" panose="02020603050405020304" pitchFamily="18" charset="0"/>
              </a:rPr>
            </a:br>
            <a:r>
              <a:rPr lang="lv-LV" sz="1500" b="1" i="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Ministru kabineta 2011.gada 18.janvāra noteikumi Nr.55 «Noteikumi par speciālo līdzekļu veidiem un kārtību, kādā tos lieto policijas darbinieki un robežsargi».</a:t>
            </a:r>
            <a:r>
              <a:rPr lang="lv-LV" sz="1500" b="1" dirty="0">
                <a:solidFill>
                  <a:schemeClr val="tx1"/>
                </a:solidFill>
                <a:latin typeface="Times New Roman" panose="02020603050405020304" pitchFamily="18" charset="0"/>
                <a:ea typeface="Times New Roman" panose="02020603050405020304" pitchFamily="18" charset="0"/>
              </a:rPr>
              <a:t/>
            </a:r>
            <a:br>
              <a:rPr lang="lv-LV" sz="1500" b="1" dirty="0">
                <a:solidFill>
                  <a:schemeClr val="tx1"/>
                </a:solidFill>
                <a:latin typeface="Times New Roman" panose="02020603050405020304" pitchFamily="18" charset="0"/>
                <a:ea typeface="Times New Roman" panose="02020603050405020304" pitchFamily="18" charset="0"/>
              </a:rPr>
            </a:br>
            <a:endParaRPr lang="lv-LV" sz="1500" b="1" dirty="0">
              <a:solidFill>
                <a:schemeClr val="tx1"/>
              </a:solidFill>
            </a:endParaRPr>
          </a:p>
        </p:txBody>
      </p:sp>
      <p:sp>
        <p:nvSpPr>
          <p:cNvPr id="3" name="Content Placeholder 2"/>
          <p:cNvSpPr>
            <a:spLocks noGrp="1"/>
          </p:cNvSpPr>
          <p:nvPr>
            <p:ph idx="1"/>
          </p:nvPr>
        </p:nvSpPr>
        <p:spPr/>
        <p:txBody>
          <a:bodyPr/>
          <a:lstStyle/>
          <a:p>
            <a:pPr marL="0" indent="0">
              <a:buNone/>
            </a:pPr>
            <a:endParaRPr lang="lv-LV" sz="1350" dirty="0">
              <a:solidFill>
                <a:schemeClr val="tx1"/>
              </a:solidFill>
              <a:latin typeface="Times New Roman" panose="02020603050405020304" pitchFamily="18" charset="0"/>
              <a:cs typeface="Times New Roman" panose="02020603050405020304" pitchFamily="18" charset="0"/>
            </a:endParaRPr>
          </a:p>
          <a:p>
            <a:pPr marL="0" indent="0" algn="just">
              <a:buNone/>
            </a:pPr>
            <a:r>
              <a:rPr lang="lv-LV" sz="1500" dirty="0">
                <a:solidFill>
                  <a:schemeClr val="accent6">
                    <a:lumMod val="75000"/>
                  </a:schemeClr>
                </a:solidFill>
                <a:latin typeface="Times New Roman" panose="02020603050405020304" pitchFamily="18" charset="0"/>
                <a:cs typeface="Times New Roman" panose="02020603050405020304" pitchFamily="18" charset="0"/>
              </a:rPr>
              <a:t>Ja personu apsardzes uzraudzībā pārvieto transportlīdzeklī, tās rokas sasien vai saslēdz roku dzelžos priekšpusē, bet, ja persona apsardzes uzraudzībā pārvietojas kājām, tās rokas sasien vai saslēdz roku dzelžos mugurpusē.</a:t>
            </a:r>
          </a:p>
          <a:p>
            <a:pPr marL="0" indent="0" algn="just">
              <a:buNone/>
            </a:pPr>
            <a:endParaRPr lang="lv-LV" sz="1500" dirty="0">
              <a:solidFill>
                <a:schemeClr val="accent6">
                  <a:lumMod val="75000"/>
                </a:schemeClr>
              </a:solidFill>
              <a:latin typeface="Times New Roman" panose="02020603050405020304" pitchFamily="18" charset="0"/>
              <a:cs typeface="Times New Roman" panose="02020603050405020304" pitchFamily="18" charset="0"/>
            </a:endParaRPr>
          </a:p>
          <a:p>
            <a:pPr marL="0" indent="0" algn="just">
              <a:buNone/>
            </a:pPr>
            <a:r>
              <a:rPr lang="lv-LV" sz="1500" dirty="0">
                <a:solidFill>
                  <a:schemeClr val="accent6">
                    <a:lumMod val="75000"/>
                  </a:schemeClr>
                </a:solidFill>
                <a:latin typeface="Times New Roman" panose="02020603050405020304" pitchFamily="18" charset="0"/>
                <a:cs typeface="Times New Roman" panose="02020603050405020304" pitchFamily="18" charset="0"/>
              </a:rPr>
              <a:t>Personai sasiešanas līdzekļus vai roku dzelžus noņem:</a:t>
            </a:r>
          </a:p>
          <a:p>
            <a:pPr marL="0" indent="0" algn="just">
              <a:buNone/>
            </a:pPr>
            <a:r>
              <a:rPr lang="lv-LV" sz="1500" dirty="0">
                <a:solidFill>
                  <a:schemeClr val="accent6">
                    <a:lumMod val="75000"/>
                  </a:schemeClr>
                </a:solidFill>
                <a:latin typeface="Times New Roman" panose="02020603050405020304" pitchFamily="18" charset="0"/>
                <a:cs typeface="Times New Roman" panose="02020603050405020304" pitchFamily="18" charset="0"/>
              </a:rPr>
              <a:t>1. tiesas sēdes laikā, izņemot gadījumu, ja ir pamatotas aizdomas par iespējamu personas bēgšanu, uzbrukumu vai pretošanos</a:t>
            </a:r>
          </a:p>
          <a:p>
            <a:pPr marL="0" indent="0" algn="just">
              <a:buNone/>
            </a:pPr>
            <a:r>
              <a:rPr lang="lv-LV" sz="1500" dirty="0">
                <a:solidFill>
                  <a:schemeClr val="accent6">
                    <a:lumMod val="75000"/>
                  </a:schemeClr>
                </a:solidFill>
                <a:latin typeface="Times New Roman" panose="02020603050405020304" pitchFamily="18" charset="0"/>
                <a:cs typeface="Times New Roman" panose="02020603050405020304" pitchFamily="18" charset="0"/>
              </a:rPr>
              <a:t>2. tualetes apmeklēšanas laikā</a:t>
            </a:r>
          </a:p>
          <a:p>
            <a:pPr marL="0" indent="0" algn="just">
              <a:buNone/>
            </a:pPr>
            <a:r>
              <a:rPr lang="lv-LV" sz="1500" dirty="0">
                <a:solidFill>
                  <a:schemeClr val="accent6">
                    <a:lumMod val="75000"/>
                  </a:schemeClr>
                </a:solidFill>
                <a:latin typeface="Times New Roman" panose="02020603050405020304" pitchFamily="18" charset="0"/>
                <a:cs typeface="Times New Roman" panose="02020603050405020304" pitchFamily="18" charset="0"/>
              </a:rPr>
              <a:t>3. nododot pārvietojamo personu citas apsardzes uzraudzībā, izņemot gadījumus, ja lieto sasiešanas līdzekļus</a:t>
            </a:r>
          </a:p>
          <a:p>
            <a:pPr marL="0" indent="0" algn="just">
              <a:buNone/>
            </a:pPr>
            <a:r>
              <a:rPr lang="lv-LV" sz="1500" dirty="0">
                <a:solidFill>
                  <a:schemeClr val="accent6">
                    <a:lumMod val="75000"/>
                  </a:schemeClr>
                </a:solidFill>
                <a:latin typeface="Times New Roman" panose="02020603050405020304" pitchFamily="18" charset="0"/>
                <a:cs typeface="Times New Roman" panose="02020603050405020304" pitchFamily="18" charset="0"/>
              </a:rPr>
              <a:t>4. ja ir draudi personas veselībai vai dzīvībai</a:t>
            </a:r>
          </a:p>
          <a:p>
            <a:pPr marL="0" indent="0">
              <a:buNone/>
            </a:pPr>
            <a:endParaRPr lang="lv-LV" sz="1500" dirty="0"/>
          </a:p>
        </p:txBody>
      </p:sp>
    </p:spTree>
    <p:extLst>
      <p:ext uri="{BB962C8B-B14F-4D97-AF65-F5344CB8AC3E}">
        <p14:creationId xmlns:p14="http://schemas.microsoft.com/office/powerpoint/2010/main" val="4063394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1500" dirty="0">
                <a:latin typeface="Times New Roman" panose="02020603050405020304" pitchFamily="18" charset="0"/>
                <a:ea typeface="Times New Roman" panose="02020603050405020304" pitchFamily="18" charset="0"/>
              </a:rPr>
              <a:t/>
            </a:r>
            <a:br>
              <a:rPr lang="lv-LV" sz="1500" dirty="0">
                <a:latin typeface="Times New Roman" panose="02020603050405020304" pitchFamily="18" charset="0"/>
                <a:ea typeface="Times New Roman" panose="02020603050405020304" pitchFamily="18" charset="0"/>
              </a:rPr>
            </a:br>
            <a:r>
              <a:rPr lang="lv-LV" sz="1500" dirty="0">
                <a:latin typeface="Times New Roman" panose="02020603050405020304" pitchFamily="18" charset="0"/>
                <a:ea typeface="Times New Roman" panose="02020603050405020304" pitchFamily="18" charset="0"/>
              </a:rPr>
              <a:t/>
            </a:r>
            <a:br>
              <a:rPr lang="lv-LV" sz="1500" dirty="0">
                <a:latin typeface="Times New Roman" panose="02020603050405020304" pitchFamily="18" charset="0"/>
                <a:ea typeface="Times New Roman" panose="02020603050405020304" pitchFamily="18" charset="0"/>
              </a:rPr>
            </a:br>
            <a:r>
              <a:rPr lang="lv-LV" sz="1500" b="1" dirty="0">
                <a:solidFill>
                  <a:schemeClr val="tx1"/>
                </a:solidFill>
                <a:latin typeface="Times New Roman" panose="02020603050405020304" pitchFamily="18" charset="0"/>
                <a:ea typeface="Times New Roman" panose="02020603050405020304" pitchFamily="18" charset="0"/>
              </a:rPr>
              <a:t/>
            </a:r>
            <a:br>
              <a:rPr lang="lv-LV" sz="1500" b="1" dirty="0">
                <a:solidFill>
                  <a:schemeClr val="tx1"/>
                </a:solidFill>
                <a:latin typeface="Times New Roman" panose="02020603050405020304" pitchFamily="18" charset="0"/>
                <a:ea typeface="Times New Roman" panose="02020603050405020304" pitchFamily="18" charset="0"/>
              </a:rPr>
            </a:br>
            <a:endParaRPr lang="lv-LV" b="1" dirty="0">
              <a:solidFill>
                <a:schemeClr val="tx1"/>
              </a:solidFill>
            </a:endParaRPr>
          </a:p>
        </p:txBody>
      </p:sp>
      <p:sp>
        <p:nvSpPr>
          <p:cNvPr id="3" name="Content Placeholder 2"/>
          <p:cNvSpPr>
            <a:spLocks noGrp="1"/>
          </p:cNvSpPr>
          <p:nvPr>
            <p:ph idx="1"/>
          </p:nvPr>
        </p:nvSpPr>
        <p:spPr>
          <a:xfrm>
            <a:off x="743755" y="1146571"/>
            <a:ext cx="8046077" cy="3423401"/>
          </a:xfrm>
        </p:spPr>
        <p:txBody>
          <a:bodyPr/>
          <a:lstStyle/>
          <a:p>
            <a:pPr marL="0" indent="0" algn="just">
              <a:buNone/>
            </a:pPr>
            <a:r>
              <a:rPr lang="lv-LV" sz="1200" dirty="0">
                <a:solidFill>
                  <a:schemeClr val="accent6">
                    <a:lumMod val="75000"/>
                  </a:schemeClr>
                </a:solidFill>
                <a:latin typeface="Times New Roman" panose="02020603050405020304" pitchFamily="18" charset="0"/>
                <a:cs typeface="Times New Roman" panose="02020603050405020304" pitchFamily="18" charset="0"/>
              </a:rPr>
              <a:t>Aizliegts personas rokas turēt sasietas vai saslēgtas roku dzelžos ilgāk par divām stundām pēc kārtas</a:t>
            </a:r>
          </a:p>
          <a:p>
            <a:pPr marL="0" indent="0" algn="just">
              <a:buNone/>
            </a:pPr>
            <a:endParaRPr lang="lv-LV" sz="1200" dirty="0">
              <a:solidFill>
                <a:schemeClr val="accent6">
                  <a:lumMod val="75000"/>
                </a:schemeClr>
              </a:solidFill>
              <a:latin typeface="Times New Roman" panose="02020603050405020304" pitchFamily="18" charset="0"/>
              <a:cs typeface="Times New Roman" panose="02020603050405020304" pitchFamily="18" charset="0"/>
            </a:endParaRPr>
          </a:p>
          <a:p>
            <a:pPr marL="0" indent="0" algn="just">
              <a:buNone/>
            </a:pPr>
            <a:r>
              <a:rPr lang="lv-LV" sz="1200" dirty="0">
                <a:solidFill>
                  <a:schemeClr val="accent6">
                    <a:lumMod val="75000"/>
                  </a:schemeClr>
                </a:solidFill>
                <a:latin typeface="Times New Roman" panose="02020603050405020304" pitchFamily="18" charset="0"/>
                <a:cs typeface="Times New Roman" panose="02020603050405020304" pitchFamily="18" charset="0"/>
              </a:rPr>
              <a:t>Ja persona apsardzes uzraudzībā pārvietojas kājām un gaisa temperatūra ir zemāka par 0 °C, sasiešanas līdzekļus vai roku dzelžus atļauts lietot ne ilgāk kā:</a:t>
            </a:r>
          </a:p>
          <a:p>
            <a:pPr marL="0" indent="0" algn="just">
              <a:buNone/>
            </a:pPr>
            <a:r>
              <a:rPr lang="lv-LV" sz="1200" dirty="0">
                <a:solidFill>
                  <a:schemeClr val="accent6">
                    <a:lumMod val="75000"/>
                  </a:schemeClr>
                </a:solidFill>
                <a:latin typeface="Times New Roman" panose="02020603050405020304" pitchFamily="18" charset="0"/>
                <a:cs typeface="Times New Roman" panose="02020603050405020304" pitchFamily="18" charset="0"/>
              </a:rPr>
              <a:t> 1. vienu stundu, ja gaisa temperatūra nav zemāka par mīnus 10 °C</a:t>
            </a:r>
          </a:p>
          <a:p>
            <a:pPr marL="0" indent="0" algn="just">
              <a:buNone/>
            </a:pPr>
            <a:r>
              <a:rPr lang="lv-LV" sz="1200" dirty="0">
                <a:solidFill>
                  <a:schemeClr val="accent6">
                    <a:lumMod val="75000"/>
                  </a:schemeClr>
                </a:solidFill>
                <a:latin typeface="Times New Roman" panose="02020603050405020304" pitchFamily="18" charset="0"/>
                <a:cs typeface="Times New Roman" panose="02020603050405020304" pitchFamily="18" charset="0"/>
              </a:rPr>
              <a:t> 2. pusstundu, ja gaisa temperatūra ir zemāka par mīnus 10 °C</a:t>
            </a:r>
          </a:p>
          <a:p>
            <a:pPr marL="0" indent="0" algn="just">
              <a:buNone/>
            </a:pPr>
            <a:endParaRPr lang="lv-LV" sz="1200" dirty="0">
              <a:solidFill>
                <a:schemeClr val="accent6">
                  <a:lumMod val="75000"/>
                </a:schemeClr>
              </a:solidFill>
              <a:latin typeface="Times New Roman" panose="02020603050405020304" pitchFamily="18" charset="0"/>
              <a:cs typeface="Times New Roman" panose="02020603050405020304" pitchFamily="18" charset="0"/>
            </a:endParaRPr>
          </a:p>
          <a:p>
            <a:pPr marL="0" indent="0" algn="just">
              <a:buNone/>
            </a:pPr>
            <a:r>
              <a:rPr lang="lv-LV" sz="1200" dirty="0">
                <a:solidFill>
                  <a:schemeClr val="accent6">
                    <a:lumMod val="75000"/>
                  </a:schemeClr>
                </a:solidFill>
                <a:latin typeface="Times New Roman" panose="02020603050405020304" pitchFamily="18" charset="0"/>
                <a:cs typeface="Times New Roman" panose="02020603050405020304" pitchFamily="18" charset="0"/>
              </a:rPr>
              <a:t>Minētajos gadījumos sasiešanas līdzekļus vai roku dzelžus noņem uz laiku no 15 līdz 20 minūtēm</a:t>
            </a:r>
          </a:p>
          <a:p>
            <a:pPr marL="0" indent="0" algn="just">
              <a:buNone/>
            </a:pPr>
            <a:endParaRPr lang="lv-LV" sz="1200" dirty="0">
              <a:solidFill>
                <a:schemeClr val="accent6">
                  <a:lumMod val="75000"/>
                </a:schemeClr>
              </a:solidFill>
              <a:latin typeface="Times New Roman" panose="02020603050405020304" pitchFamily="18" charset="0"/>
              <a:cs typeface="Times New Roman" panose="02020603050405020304" pitchFamily="18" charset="0"/>
            </a:endParaRPr>
          </a:p>
          <a:p>
            <a:pPr marL="0" indent="0" algn="just">
              <a:buNone/>
            </a:pPr>
            <a:r>
              <a:rPr lang="lv-LV" sz="1200" dirty="0">
                <a:solidFill>
                  <a:schemeClr val="accent6">
                    <a:lumMod val="75000"/>
                  </a:schemeClr>
                </a:solidFill>
                <a:latin typeface="Times New Roman" panose="02020603050405020304" pitchFamily="18" charset="0"/>
                <a:cs typeface="Times New Roman" panose="02020603050405020304" pitchFamily="18" charset="0"/>
              </a:rPr>
              <a:t>Roku un kāju dzelžus lieto, ja nepieciešams pārvietot ārpus ieslodzījuma vietas personu, kura notiesāta ar mūža ieslodzījumu. Roku un kāju dzelžus nenoņem visā personas pārvietošanas un uzraudzības laikā</a:t>
            </a:r>
          </a:p>
          <a:p>
            <a:pPr marL="0" indent="0">
              <a:buNone/>
            </a:pPr>
            <a:endParaRPr lang="lv-LV" dirty="0"/>
          </a:p>
        </p:txBody>
      </p:sp>
    </p:spTree>
    <p:extLst>
      <p:ext uri="{BB962C8B-B14F-4D97-AF65-F5344CB8AC3E}">
        <p14:creationId xmlns:p14="http://schemas.microsoft.com/office/powerpoint/2010/main" val="3865586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p:cTn id="47"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pPr marL="0" indent="0" algn="ctr">
              <a:buNone/>
            </a:pPr>
            <a:r>
              <a:rPr 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29.	Fiziska spēka un speciālo līdzekļu lietošanas pamatprincipi (likumība, samērīgums, nepieciešamības izvērtēšana).</a:t>
            </a:r>
          </a:p>
        </p:txBody>
      </p:sp>
    </p:spTree>
    <p:extLst>
      <p:ext uri="{BB962C8B-B14F-4D97-AF65-F5344CB8AC3E}">
        <p14:creationId xmlns:p14="http://schemas.microsoft.com/office/powerpoint/2010/main" val="21345666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a:xfrm>
            <a:off x="457200" y="415345"/>
            <a:ext cx="8229600" cy="4288664"/>
          </a:xfrm>
        </p:spPr>
        <p:txBody>
          <a:bodyPr/>
          <a:lstStyle/>
          <a:p>
            <a:pPr algn="just" fontAlgn="auto">
              <a:spcBef>
                <a:spcPts val="0"/>
              </a:spcBef>
              <a:spcAft>
                <a:spcPts val="0"/>
              </a:spcAft>
              <a:buFont typeface="Arial" panose="020B0604020202020204" pitchFamily="34" charset="0"/>
              <a:buChar char="•"/>
            </a:pPr>
            <a:r>
              <a:rPr lang="lv-LV" sz="1800" dirty="0">
                <a:solidFill>
                  <a:schemeClr val="accent6">
                    <a:lumMod val="75000"/>
                  </a:schemeClr>
                </a:solidFill>
                <a:latin typeface="Times New Roman" panose="02020603050405020304" pitchFamily="18" charset="0"/>
                <a:cs typeface="Times New Roman" panose="02020603050405020304" pitchFamily="18" charset="0"/>
              </a:rPr>
              <a:t>Fiziska spēka, speciālo cīņas paņēmienu, speciālo līdzekļu un speciālo transportlīdzekļu lietošanas vai dienesta suņu un zirgu izmantošanas veidu un intensitāti, kā arī nepieciešamību ievietot personas pagaidu turēšanas telpā, šim </a:t>
            </a:r>
            <a:r>
              <a:rPr lang="en-GB" sz="1800" dirty="0" err="1">
                <a:solidFill>
                  <a:schemeClr val="accent6">
                    <a:lumMod val="75000"/>
                  </a:schemeClr>
                </a:solidFill>
                <a:latin typeface="Times New Roman" panose="02020603050405020304" pitchFamily="18" charset="0"/>
                <a:cs typeface="Times New Roman" panose="02020603050405020304" pitchFamily="18" charset="0"/>
              </a:rPr>
              <a:t>nolūkam</a:t>
            </a:r>
            <a:r>
              <a:rPr lang="en-GB" sz="1800" dirty="0">
                <a:solidFill>
                  <a:schemeClr val="accent6">
                    <a:lumMod val="75000"/>
                  </a:schemeClr>
                </a:solidFill>
                <a:latin typeface="Times New Roman" panose="02020603050405020304" pitchFamily="18" charset="0"/>
                <a:cs typeface="Times New Roman" panose="02020603050405020304" pitchFamily="18" charset="0"/>
              </a:rPr>
              <a:t> </a:t>
            </a:r>
            <a:r>
              <a:rPr lang="en-GB" sz="1800" dirty="0" err="1">
                <a:solidFill>
                  <a:schemeClr val="accent6">
                    <a:lumMod val="75000"/>
                  </a:schemeClr>
                </a:solidFill>
                <a:latin typeface="Times New Roman" panose="02020603050405020304" pitchFamily="18" charset="0"/>
                <a:cs typeface="Times New Roman" panose="02020603050405020304" pitchFamily="18" charset="0"/>
              </a:rPr>
              <a:t>paredzētajā</a:t>
            </a:r>
            <a:r>
              <a:rPr lang="en-GB" sz="1800" dirty="0">
                <a:solidFill>
                  <a:schemeClr val="accent6">
                    <a:lumMod val="75000"/>
                  </a:schemeClr>
                </a:solidFill>
                <a:latin typeface="Times New Roman" panose="02020603050405020304" pitchFamily="18" charset="0"/>
                <a:cs typeface="Times New Roman" panose="02020603050405020304" pitchFamily="18" charset="0"/>
              </a:rPr>
              <a:t> </a:t>
            </a:r>
            <a:r>
              <a:rPr lang="en-GB" sz="1800" dirty="0" err="1">
                <a:solidFill>
                  <a:schemeClr val="accent6">
                    <a:lumMod val="75000"/>
                  </a:schemeClr>
                </a:solidFill>
                <a:latin typeface="Times New Roman" panose="02020603050405020304" pitchFamily="18" charset="0"/>
                <a:cs typeface="Times New Roman" panose="02020603050405020304" pitchFamily="18" charset="0"/>
              </a:rPr>
              <a:t>transportlīdzeklī</a:t>
            </a:r>
            <a:r>
              <a:rPr lang="en-GB" sz="1800" dirty="0">
                <a:solidFill>
                  <a:schemeClr val="accent6">
                    <a:lumMod val="75000"/>
                  </a:schemeClr>
                </a:solidFill>
                <a:latin typeface="Times New Roman" panose="02020603050405020304" pitchFamily="18" charset="0"/>
                <a:cs typeface="Times New Roman" panose="02020603050405020304" pitchFamily="18" charset="0"/>
              </a:rPr>
              <a:t> </a:t>
            </a:r>
            <a:r>
              <a:rPr lang="en-GB" sz="1800" dirty="0" err="1">
                <a:solidFill>
                  <a:schemeClr val="accent6">
                    <a:lumMod val="75000"/>
                  </a:schemeClr>
                </a:solidFill>
                <a:latin typeface="Times New Roman" panose="02020603050405020304" pitchFamily="18" charset="0"/>
                <a:cs typeface="Times New Roman" panose="02020603050405020304" pitchFamily="18" charset="0"/>
              </a:rPr>
              <a:t>vai</a:t>
            </a:r>
            <a:r>
              <a:rPr lang="en-GB" sz="1800" dirty="0">
                <a:solidFill>
                  <a:schemeClr val="accent6">
                    <a:lumMod val="75000"/>
                  </a:schemeClr>
                </a:solidFill>
                <a:latin typeface="Times New Roman" panose="02020603050405020304" pitchFamily="18" charset="0"/>
                <a:cs typeface="Times New Roman" panose="02020603050405020304" pitchFamily="18" charset="0"/>
              </a:rPr>
              <a:t> </a:t>
            </a:r>
            <a:r>
              <a:rPr lang="en-GB" sz="1800" dirty="0" err="1">
                <a:solidFill>
                  <a:schemeClr val="accent6">
                    <a:lumMod val="75000"/>
                  </a:schemeClr>
                </a:solidFill>
                <a:latin typeface="Times New Roman" panose="02020603050405020304" pitchFamily="18" charset="0"/>
                <a:cs typeface="Times New Roman" panose="02020603050405020304" pitchFamily="18" charset="0"/>
              </a:rPr>
              <a:t>uz</a:t>
            </a:r>
            <a:r>
              <a:rPr lang="en-GB" sz="1800" dirty="0">
                <a:solidFill>
                  <a:schemeClr val="accent6">
                    <a:lumMod val="75000"/>
                  </a:schemeClr>
                </a:solidFill>
                <a:latin typeface="Times New Roman" panose="02020603050405020304" pitchFamily="18" charset="0"/>
                <a:cs typeface="Times New Roman" panose="02020603050405020304" pitchFamily="18" charset="0"/>
              </a:rPr>
              <a:t> </a:t>
            </a:r>
            <a:r>
              <a:rPr lang="en-GB" sz="1800" dirty="0" err="1">
                <a:solidFill>
                  <a:schemeClr val="accent6">
                    <a:lumMod val="75000"/>
                  </a:schemeClr>
                </a:solidFill>
                <a:latin typeface="Times New Roman" panose="02020603050405020304" pitchFamily="18" charset="0"/>
                <a:cs typeface="Times New Roman" panose="02020603050405020304" pitchFamily="18" charset="0"/>
              </a:rPr>
              <a:t>laiku</a:t>
            </a:r>
            <a:r>
              <a:rPr lang="en-GB" sz="1800" dirty="0">
                <a:solidFill>
                  <a:schemeClr val="accent6">
                    <a:lumMod val="75000"/>
                  </a:schemeClr>
                </a:solidFill>
                <a:latin typeface="Times New Roman" panose="02020603050405020304" pitchFamily="18" charset="0"/>
                <a:cs typeface="Times New Roman" panose="02020603050405020304" pitchFamily="18" charset="0"/>
              </a:rPr>
              <a:t> </a:t>
            </a:r>
            <a:r>
              <a:rPr lang="en-GB" sz="1800" dirty="0" err="1">
                <a:solidFill>
                  <a:schemeClr val="accent6">
                    <a:lumMod val="75000"/>
                  </a:schemeClr>
                </a:solidFill>
                <a:latin typeface="Times New Roman" panose="02020603050405020304" pitchFamily="18" charset="0"/>
                <a:cs typeface="Times New Roman" panose="02020603050405020304" pitchFamily="18" charset="0"/>
              </a:rPr>
              <a:t>norobežotā</a:t>
            </a:r>
            <a:r>
              <a:rPr lang="en-GB" sz="1800" dirty="0">
                <a:solidFill>
                  <a:schemeClr val="accent6">
                    <a:lumMod val="75000"/>
                  </a:schemeClr>
                </a:solidFill>
                <a:latin typeface="Times New Roman" panose="02020603050405020304" pitchFamily="18" charset="0"/>
                <a:cs typeface="Times New Roman" panose="02020603050405020304" pitchFamily="18" charset="0"/>
              </a:rPr>
              <a:t> </a:t>
            </a:r>
            <a:r>
              <a:rPr lang="en-GB" sz="1800" dirty="0" err="1">
                <a:solidFill>
                  <a:schemeClr val="accent6">
                    <a:lumMod val="75000"/>
                  </a:schemeClr>
                </a:solidFill>
                <a:latin typeface="Times New Roman" panose="02020603050405020304" pitchFamily="18" charset="0"/>
                <a:cs typeface="Times New Roman" panose="02020603050405020304" pitchFamily="18" charset="0"/>
              </a:rPr>
              <a:t>pagaidu</a:t>
            </a:r>
            <a:r>
              <a:rPr lang="en-GB" sz="1800" dirty="0">
                <a:solidFill>
                  <a:schemeClr val="accent6">
                    <a:lumMod val="75000"/>
                  </a:schemeClr>
                </a:solidFill>
                <a:latin typeface="Times New Roman" panose="02020603050405020304" pitchFamily="18" charset="0"/>
                <a:cs typeface="Times New Roman" panose="02020603050405020304" pitchFamily="18" charset="0"/>
              </a:rPr>
              <a:t> </a:t>
            </a:r>
            <a:r>
              <a:rPr lang="en-GB" sz="1800" dirty="0" err="1">
                <a:solidFill>
                  <a:schemeClr val="accent6">
                    <a:lumMod val="75000"/>
                  </a:schemeClr>
                </a:solidFill>
                <a:latin typeface="Times New Roman" panose="02020603050405020304" pitchFamily="18" charset="0"/>
                <a:cs typeface="Times New Roman" panose="02020603050405020304" pitchFamily="18" charset="0"/>
              </a:rPr>
              <a:t>turēšanas</a:t>
            </a:r>
            <a:r>
              <a:rPr lang="en-GB" sz="1800" dirty="0">
                <a:solidFill>
                  <a:schemeClr val="accent6">
                    <a:lumMod val="75000"/>
                  </a:schemeClr>
                </a:solidFill>
                <a:latin typeface="Times New Roman" panose="02020603050405020304" pitchFamily="18" charset="0"/>
                <a:cs typeface="Times New Roman" panose="02020603050405020304" pitchFamily="18" charset="0"/>
              </a:rPr>
              <a:t> </a:t>
            </a:r>
            <a:r>
              <a:rPr lang="en-GB" sz="1800" dirty="0" err="1">
                <a:solidFill>
                  <a:schemeClr val="accent6">
                    <a:lumMod val="75000"/>
                  </a:schemeClr>
                </a:solidFill>
                <a:latin typeface="Times New Roman" panose="02020603050405020304" pitchFamily="18" charset="0"/>
                <a:cs typeface="Times New Roman" panose="02020603050405020304" pitchFamily="18" charset="0"/>
              </a:rPr>
              <a:t>vietā</a:t>
            </a:r>
            <a:r>
              <a:rPr lang="en-GB" sz="1800" dirty="0">
                <a:solidFill>
                  <a:schemeClr val="accent6">
                    <a:lumMod val="75000"/>
                  </a:schemeClr>
                </a:solidFill>
                <a:latin typeface="Times New Roman" panose="02020603050405020304" pitchFamily="18" charset="0"/>
                <a:cs typeface="Times New Roman" panose="02020603050405020304" pitchFamily="18" charset="0"/>
              </a:rPr>
              <a:t> </a:t>
            </a:r>
            <a:r>
              <a:rPr lang="en-GB" sz="1800" dirty="0" err="1">
                <a:solidFill>
                  <a:schemeClr val="accent6">
                    <a:lumMod val="75000"/>
                  </a:schemeClr>
                </a:solidFill>
                <a:latin typeface="Times New Roman" panose="02020603050405020304" pitchFamily="18" charset="0"/>
                <a:cs typeface="Times New Roman" panose="02020603050405020304" pitchFamily="18" charset="0"/>
              </a:rPr>
              <a:t>nosaka</a:t>
            </a:r>
            <a:r>
              <a:rPr lang="en-GB" sz="1800" dirty="0">
                <a:solidFill>
                  <a:schemeClr val="accent6">
                    <a:lumMod val="75000"/>
                  </a:schemeClr>
                </a:solidFill>
                <a:latin typeface="Times New Roman" panose="02020603050405020304" pitchFamily="18" charset="0"/>
                <a:cs typeface="Times New Roman" panose="02020603050405020304" pitchFamily="18" charset="0"/>
              </a:rPr>
              <a:t> </a:t>
            </a:r>
            <a:r>
              <a:rPr lang="en-GB" sz="1800" dirty="0" err="1">
                <a:solidFill>
                  <a:schemeClr val="accent6">
                    <a:lumMod val="75000"/>
                  </a:schemeClr>
                </a:solidFill>
                <a:latin typeface="Times New Roman" panose="02020603050405020304" pitchFamily="18" charset="0"/>
                <a:cs typeface="Times New Roman" panose="02020603050405020304" pitchFamily="18" charset="0"/>
              </a:rPr>
              <a:t>konkrētās</a:t>
            </a:r>
            <a:r>
              <a:rPr lang="en-GB" sz="1800" dirty="0">
                <a:solidFill>
                  <a:schemeClr val="accent6">
                    <a:lumMod val="75000"/>
                  </a:schemeClr>
                </a:solidFill>
                <a:latin typeface="Times New Roman" panose="02020603050405020304" pitchFamily="18" charset="0"/>
                <a:cs typeface="Times New Roman" panose="02020603050405020304" pitchFamily="18" charset="0"/>
              </a:rPr>
              <a:t> </a:t>
            </a:r>
            <a:r>
              <a:rPr lang="en-GB" sz="1800" dirty="0" err="1">
                <a:solidFill>
                  <a:schemeClr val="accent6">
                    <a:lumMod val="75000"/>
                  </a:schemeClr>
                </a:solidFill>
                <a:latin typeface="Times New Roman" panose="02020603050405020304" pitchFamily="18" charset="0"/>
                <a:cs typeface="Times New Roman" panose="02020603050405020304" pitchFamily="18" charset="0"/>
              </a:rPr>
              <a:t>situācijas</a:t>
            </a:r>
            <a:r>
              <a:rPr lang="lv-LV" sz="1800" dirty="0">
                <a:solidFill>
                  <a:schemeClr val="accent6">
                    <a:lumMod val="75000"/>
                  </a:schemeClr>
                </a:solidFill>
                <a:latin typeface="Times New Roman" panose="02020603050405020304" pitchFamily="18" charset="0"/>
                <a:cs typeface="Times New Roman" panose="02020603050405020304" pitchFamily="18" charset="0"/>
              </a:rPr>
              <a:t> raksturs un personas individuālās iezīmes. </a:t>
            </a:r>
            <a:endParaRPr lang="lv-LV" sz="1800" dirty="0">
              <a:solidFill>
                <a:schemeClr val="accent6">
                  <a:lumMod val="75000"/>
                </a:schemeClr>
              </a:solidFill>
              <a:latin typeface="Times New Roman" panose="02020603050405020304" pitchFamily="18" charset="0"/>
              <a:cs typeface="Times New Roman" panose="02020603050405020304" pitchFamily="18" charset="0"/>
            </a:endParaRPr>
          </a:p>
          <a:p>
            <a:pPr algn="just" fontAlgn="auto">
              <a:spcBef>
                <a:spcPts val="0"/>
              </a:spcBef>
              <a:spcAft>
                <a:spcPts val="0"/>
              </a:spcAft>
              <a:buFont typeface="Arial" panose="020B0604020202020204" pitchFamily="34" charset="0"/>
              <a:buChar char="•"/>
            </a:pPr>
            <a:r>
              <a:rPr lang="lv-LV" sz="1800" dirty="0">
                <a:solidFill>
                  <a:schemeClr val="accent6">
                    <a:lumMod val="75000"/>
                  </a:schemeClr>
                </a:solidFill>
                <a:latin typeface="Times New Roman" panose="02020603050405020304" pitchFamily="18" charset="0"/>
                <a:cs typeface="Times New Roman" panose="02020603050405020304" pitchFamily="18" charset="0"/>
              </a:rPr>
              <a:t>Lietojot </a:t>
            </a:r>
            <a:r>
              <a:rPr lang="lv-LV" sz="1800" dirty="0">
                <a:solidFill>
                  <a:schemeClr val="accent6">
                    <a:lumMod val="75000"/>
                  </a:schemeClr>
                </a:solidFill>
                <a:latin typeface="Times New Roman" panose="02020603050405020304" pitchFamily="18" charset="0"/>
                <a:cs typeface="Times New Roman" panose="02020603050405020304" pitchFamily="18" charset="0"/>
              </a:rPr>
              <a:t>fizisku spēku, speciālos cīņas paņēmienus, speciālos līdzekļus un speciālos transportlīdzekļus vai izmantojot dienesta suņus un zirgus, maksimāli jāierobežo to nodarītais kaitējums, kā arī jānodrošina cietušajiem pirmās palīdzības sniegšana, ja tā ir </a:t>
            </a:r>
            <a:r>
              <a:rPr lang="lv-LV" sz="1800" dirty="0">
                <a:solidFill>
                  <a:schemeClr val="accent6">
                    <a:lumMod val="75000"/>
                  </a:schemeClr>
                </a:solidFill>
                <a:latin typeface="Times New Roman" panose="02020603050405020304" pitchFamily="18" charset="0"/>
                <a:cs typeface="Times New Roman" panose="02020603050405020304" pitchFamily="18" charset="0"/>
              </a:rPr>
              <a:t>nepieciešama.</a:t>
            </a:r>
          </a:p>
          <a:p>
            <a:pPr algn="just" fontAlgn="auto">
              <a:spcBef>
                <a:spcPts val="0"/>
              </a:spcBef>
              <a:spcAft>
                <a:spcPts val="0"/>
              </a:spcAft>
              <a:buFont typeface="Arial" panose="020B0604020202020204" pitchFamily="34" charset="0"/>
              <a:buChar char="•"/>
            </a:pPr>
            <a:r>
              <a:rPr lang="lv-LV" sz="1800" dirty="0">
                <a:solidFill>
                  <a:schemeClr val="accent6">
                    <a:lumMod val="75000"/>
                  </a:schemeClr>
                </a:solidFill>
                <a:latin typeface="Times New Roman" panose="02020603050405020304" pitchFamily="18" charset="0"/>
                <a:cs typeface="Times New Roman" panose="02020603050405020304" pitchFamily="18" charset="0"/>
              </a:rPr>
              <a:t>Ja </a:t>
            </a:r>
            <a:r>
              <a:rPr lang="lv-LV" sz="1800" dirty="0">
                <a:solidFill>
                  <a:schemeClr val="accent6">
                    <a:lumMod val="75000"/>
                  </a:schemeClr>
                </a:solidFill>
                <a:latin typeface="Times New Roman" panose="02020603050405020304" pitchFamily="18" charset="0"/>
                <a:cs typeface="Times New Roman" panose="02020603050405020304" pitchFamily="18" charset="0"/>
              </a:rPr>
              <a:t>fiziska spēka, speciālo cīņas paņēmienu, speciālo līdzekļu un speciālo transportlīdzekļu lietošanas vai dienesta suņu vai zirgu izmantošanas</a:t>
            </a:r>
          </a:p>
          <a:p>
            <a:pPr algn="just" fontAlgn="auto">
              <a:spcBef>
                <a:spcPts val="0"/>
              </a:spcBef>
              <a:spcAft>
                <a:spcPts val="0"/>
              </a:spcAft>
              <a:buNone/>
            </a:pPr>
            <a:r>
              <a:rPr lang="lv-LV" sz="1800" dirty="0">
                <a:solidFill>
                  <a:schemeClr val="accent6">
                    <a:lumMod val="75000"/>
                  </a:schemeClr>
                </a:solidFill>
                <a:latin typeface="Times New Roman" panose="02020603050405020304" pitchFamily="18" charset="0"/>
                <a:cs typeface="Times New Roman" panose="02020603050405020304" pitchFamily="18" charset="0"/>
              </a:rPr>
              <a:t>      rezultātā personai radies ievainojums vai iestājusies tās nāve, policijas darbiniekam nekavējoties jāziņo par to tiešajam </a:t>
            </a:r>
            <a:r>
              <a:rPr lang="en-GB" sz="1800" dirty="0" err="1">
                <a:solidFill>
                  <a:schemeClr val="accent6">
                    <a:lumMod val="75000"/>
                  </a:schemeClr>
                </a:solidFill>
                <a:latin typeface="Times New Roman" panose="02020603050405020304" pitchFamily="18" charset="0"/>
                <a:cs typeface="Times New Roman" panose="02020603050405020304" pitchFamily="18" charset="0"/>
              </a:rPr>
              <a:t>priekšniekam</a:t>
            </a:r>
            <a:r>
              <a:rPr lang="en-GB" sz="1800" dirty="0">
                <a:solidFill>
                  <a:schemeClr val="accent6">
                    <a:lumMod val="75000"/>
                  </a:schemeClr>
                </a:solidFill>
                <a:latin typeface="Times New Roman" panose="02020603050405020304" pitchFamily="18" charset="0"/>
                <a:cs typeface="Times New Roman" panose="02020603050405020304" pitchFamily="18" charset="0"/>
              </a:rPr>
              <a:t>, </a:t>
            </a:r>
            <a:r>
              <a:rPr lang="en-GB" sz="1800" dirty="0" err="1">
                <a:solidFill>
                  <a:schemeClr val="accent6">
                    <a:lumMod val="75000"/>
                  </a:schemeClr>
                </a:solidFill>
                <a:latin typeface="Times New Roman" panose="02020603050405020304" pitchFamily="18" charset="0"/>
                <a:cs typeface="Times New Roman" panose="02020603050405020304" pitchFamily="18" charset="0"/>
              </a:rPr>
              <a:t>kas</a:t>
            </a:r>
            <a:r>
              <a:rPr lang="en-GB" sz="1800" dirty="0">
                <a:solidFill>
                  <a:schemeClr val="accent6">
                    <a:lumMod val="75000"/>
                  </a:schemeClr>
                </a:solidFill>
                <a:latin typeface="Times New Roman" panose="02020603050405020304" pitchFamily="18" charset="0"/>
                <a:cs typeface="Times New Roman" panose="02020603050405020304" pitchFamily="18" charset="0"/>
              </a:rPr>
              <a:t> </a:t>
            </a:r>
            <a:r>
              <a:rPr lang="en-GB" sz="1800" dirty="0" err="1">
                <a:solidFill>
                  <a:schemeClr val="accent6">
                    <a:lumMod val="75000"/>
                  </a:schemeClr>
                </a:solidFill>
                <a:latin typeface="Times New Roman" panose="02020603050405020304" pitchFamily="18" charset="0"/>
                <a:cs typeface="Times New Roman" panose="02020603050405020304" pitchFamily="18" charset="0"/>
              </a:rPr>
              <a:t>šo</a:t>
            </a:r>
            <a:r>
              <a:rPr lang="en-GB" sz="1800" dirty="0">
                <a:solidFill>
                  <a:schemeClr val="accent6">
                    <a:lumMod val="75000"/>
                  </a:schemeClr>
                </a:solidFill>
                <a:latin typeface="Times New Roman" panose="02020603050405020304" pitchFamily="18" charset="0"/>
                <a:cs typeface="Times New Roman" panose="02020603050405020304" pitchFamily="18" charset="0"/>
              </a:rPr>
              <a:t> </a:t>
            </a:r>
            <a:r>
              <a:rPr lang="en-GB" sz="1800" dirty="0" err="1">
                <a:solidFill>
                  <a:schemeClr val="accent6">
                    <a:lumMod val="75000"/>
                  </a:schemeClr>
                </a:solidFill>
                <a:latin typeface="Times New Roman" panose="02020603050405020304" pitchFamily="18" charset="0"/>
                <a:cs typeface="Times New Roman" panose="02020603050405020304" pitchFamily="18" charset="0"/>
              </a:rPr>
              <a:t>faktu</a:t>
            </a:r>
            <a:r>
              <a:rPr lang="en-GB" sz="1800" dirty="0">
                <a:solidFill>
                  <a:schemeClr val="accent6">
                    <a:lumMod val="75000"/>
                  </a:schemeClr>
                </a:solidFill>
                <a:latin typeface="Times New Roman" panose="02020603050405020304" pitchFamily="18" charset="0"/>
                <a:cs typeface="Times New Roman" panose="02020603050405020304" pitchFamily="18" charset="0"/>
              </a:rPr>
              <a:t> </a:t>
            </a:r>
            <a:r>
              <a:rPr lang="en-GB" sz="1800" dirty="0" err="1">
                <a:solidFill>
                  <a:schemeClr val="accent6">
                    <a:lumMod val="75000"/>
                  </a:schemeClr>
                </a:solidFill>
                <a:latin typeface="Times New Roman" panose="02020603050405020304" pitchFamily="18" charset="0"/>
                <a:cs typeface="Times New Roman" panose="02020603050405020304" pitchFamily="18" charset="0"/>
              </a:rPr>
              <a:t>dara</a:t>
            </a:r>
            <a:r>
              <a:rPr lang="en-GB" sz="1800" dirty="0">
                <a:solidFill>
                  <a:schemeClr val="accent6">
                    <a:lumMod val="75000"/>
                  </a:schemeClr>
                </a:solidFill>
                <a:latin typeface="Times New Roman" panose="02020603050405020304" pitchFamily="18" charset="0"/>
                <a:cs typeface="Times New Roman" panose="02020603050405020304" pitchFamily="18" charset="0"/>
              </a:rPr>
              <a:t> </a:t>
            </a:r>
            <a:r>
              <a:rPr lang="en-GB" sz="1800" dirty="0" err="1">
                <a:solidFill>
                  <a:schemeClr val="accent6">
                    <a:lumMod val="75000"/>
                  </a:schemeClr>
                </a:solidFill>
                <a:latin typeface="Times New Roman" panose="02020603050405020304" pitchFamily="18" charset="0"/>
                <a:cs typeface="Times New Roman" panose="02020603050405020304" pitchFamily="18" charset="0"/>
              </a:rPr>
              <a:t>zināmu</a:t>
            </a:r>
            <a:r>
              <a:rPr lang="en-GB" sz="1800" dirty="0">
                <a:solidFill>
                  <a:schemeClr val="accent6">
                    <a:lumMod val="75000"/>
                  </a:schemeClr>
                </a:solidFill>
                <a:latin typeface="Times New Roman" panose="02020603050405020304" pitchFamily="18" charset="0"/>
                <a:cs typeface="Times New Roman" panose="02020603050405020304" pitchFamily="18" charset="0"/>
              </a:rPr>
              <a:t> </a:t>
            </a:r>
            <a:r>
              <a:rPr lang="en-GB" sz="1800" dirty="0" err="1">
                <a:solidFill>
                  <a:schemeClr val="accent6">
                    <a:lumMod val="75000"/>
                  </a:schemeClr>
                </a:solidFill>
                <a:latin typeface="Times New Roman" panose="02020603050405020304" pitchFamily="18" charset="0"/>
                <a:cs typeface="Times New Roman" panose="02020603050405020304" pitchFamily="18" charset="0"/>
              </a:rPr>
              <a:t>attiecīgajai</a:t>
            </a:r>
            <a:r>
              <a:rPr lang="en-GB" sz="1800" dirty="0">
                <a:solidFill>
                  <a:schemeClr val="accent6">
                    <a:lumMod val="75000"/>
                  </a:schemeClr>
                </a:solidFill>
                <a:latin typeface="Times New Roman" panose="02020603050405020304" pitchFamily="18" charset="0"/>
                <a:cs typeface="Times New Roman" panose="02020603050405020304" pitchFamily="18" charset="0"/>
              </a:rPr>
              <a:t> </a:t>
            </a:r>
            <a:r>
              <a:rPr lang="en-GB" sz="1800" dirty="0" err="1">
                <a:solidFill>
                  <a:schemeClr val="accent6">
                    <a:lumMod val="75000"/>
                  </a:schemeClr>
                </a:solidFill>
                <a:latin typeface="Times New Roman" panose="02020603050405020304" pitchFamily="18" charset="0"/>
                <a:cs typeface="Times New Roman" panose="02020603050405020304" pitchFamily="18" charset="0"/>
              </a:rPr>
              <a:t>prokuratūras</a:t>
            </a:r>
            <a:r>
              <a:rPr lang="en-GB" sz="1800" dirty="0">
                <a:solidFill>
                  <a:schemeClr val="accent6">
                    <a:lumMod val="75000"/>
                  </a:schemeClr>
                </a:solidFill>
                <a:latin typeface="Times New Roman" panose="02020603050405020304" pitchFamily="18" charset="0"/>
                <a:cs typeface="Times New Roman" panose="02020603050405020304" pitchFamily="18" charset="0"/>
              </a:rPr>
              <a:t> </a:t>
            </a:r>
            <a:r>
              <a:rPr lang="en-GB" sz="1800" dirty="0" err="1">
                <a:solidFill>
                  <a:schemeClr val="accent6">
                    <a:lumMod val="75000"/>
                  </a:schemeClr>
                </a:solidFill>
                <a:latin typeface="Times New Roman" panose="02020603050405020304" pitchFamily="18" charset="0"/>
                <a:cs typeface="Times New Roman" panose="02020603050405020304" pitchFamily="18" charset="0"/>
              </a:rPr>
              <a:t>iestādei</a:t>
            </a:r>
            <a:r>
              <a:rPr lang="en-GB" sz="1800" dirty="0">
                <a:solidFill>
                  <a:schemeClr val="accent6">
                    <a:lumMod val="75000"/>
                  </a:schemeClr>
                </a:solidFill>
                <a:latin typeface="Times New Roman" panose="02020603050405020304" pitchFamily="18" charset="0"/>
                <a:cs typeface="Times New Roman" panose="02020603050405020304" pitchFamily="18" charset="0"/>
              </a:rPr>
              <a:t>.</a:t>
            </a:r>
            <a:endParaRPr lang="lv-LV" sz="1800" dirty="0">
              <a:solidFill>
                <a:schemeClr val="accent6">
                  <a:lumMod val="75000"/>
                </a:schemeClr>
              </a:solidFill>
              <a:latin typeface="Times New Roman" panose="02020603050405020304" pitchFamily="18" charset="0"/>
              <a:cs typeface="Times New Roman" panose="02020603050405020304" pitchFamily="18" charset="0"/>
            </a:endParaRPr>
          </a:p>
          <a:p>
            <a:endParaRPr lang="lv-LV" dirty="0"/>
          </a:p>
        </p:txBody>
      </p:sp>
    </p:spTree>
    <p:extLst>
      <p:ext uri="{BB962C8B-B14F-4D97-AF65-F5344CB8AC3E}">
        <p14:creationId xmlns:p14="http://schemas.microsoft.com/office/powerpoint/2010/main" val="2660201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b="1" i="1" dirty="0"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Spēka pielietošanas pamatprincipi:</a:t>
            </a:r>
            <a:endParaRPr lang="lv-LV" b="1" i="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Satura vietturis 2"/>
          <p:cNvSpPr>
            <a:spLocks noGrp="1"/>
          </p:cNvSpPr>
          <p:nvPr>
            <p:ph idx="1"/>
          </p:nvPr>
        </p:nvSpPr>
        <p:spPr/>
        <p:txBody>
          <a:bodyPr/>
          <a:lstStyle/>
          <a:p>
            <a:pPr>
              <a:buFont typeface="Arial" panose="020B0604020202020204" pitchFamily="34" charset="0"/>
              <a:buChar char="•"/>
            </a:pPr>
            <a:r>
              <a:rPr lang="lv-LV" sz="1800" dirty="0">
                <a:solidFill>
                  <a:schemeClr val="accent6">
                    <a:lumMod val="75000"/>
                  </a:schemeClr>
                </a:solidFill>
                <a:latin typeface="Times New Roman" panose="02020603050405020304" pitchFamily="18" charset="0"/>
                <a:cs typeface="Times New Roman" panose="02020603050405020304" pitchFamily="18" charset="0"/>
              </a:rPr>
              <a:t>Likumība </a:t>
            </a:r>
          </a:p>
          <a:p>
            <a:pPr lvl="1"/>
            <a:r>
              <a:rPr lang="lv-LV" sz="1800" dirty="0">
                <a:solidFill>
                  <a:schemeClr val="accent6">
                    <a:lumMod val="75000"/>
                  </a:schemeClr>
                </a:solidFill>
                <a:latin typeface="Times New Roman" panose="02020603050405020304" pitchFamily="18" charset="0"/>
                <a:cs typeface="Times New Roman" panose="02020603050405020304" pitchFamily="18" charset="0"/>
              </a:rPr>
              <a:t>Likumīga rīcība saistās ar likumā noteikto apstākļu konstatēšanu, un likumā noteikto tiesību izmantošanu. Nereti policijas darbinieki lieto spēku tikai pamatojoties uz likumā „Par policiju” 13. pantā noteikto. Par pamatu spēka lietošanai ir jābūt personas rīcībai, kas ar tiesību aktiem ir aizliegta – tātad sākotnēji jākonstatē apstākļi, kas liecina par prettiesisku rīcību. </a:t>
            </a:r>
          </a:p>
          <a:p>
            <a:endParaRPr lang="lv-LV" sz="1800" dirty="0">
              <a:solidFill>
                <a:srgbClr val="FF0000"/>
              </a:solidFill>
            </a:endParaRPr>
          </a:p>
          <a:p>
            <a:endParaRPr lang="lv-LV" dirty="0"/>
          </a:p>
        </p:txBody>
      </p:sp>
    </p:spTree>
    <p:extLst>
      <p:ext uri="{BB962C8B-B14F-4D97-AF65-F5344CB8AC3E}">
        <p14:creationId xmlns:p14="http://schemas.microsoft.com/office/powerpoint/2010/main" val="16408522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endParaRPr lang="lv-LV"/>
          </a:p>
        </p:txBody>
      </p:sp>
      <p:sp>
        <p:nvSpPr>
          <p:cNvPr id="3" name="Satura vietturis 2"/>
          <p:cNvSpPr>
            <a:spLocks noGrp="1"/>
          </p:cNvSpPr>
          <p:nvPr>
            <p:ph idx="1"/>
          </p:nvPr>
        </p:nvSpPr>
        <p:spPr/>
        <p:txBody>
          <a:bodyPr/>
          <a:lstStyle/>
          <a:p>
            <a:pPr>
              <a:buFont typeface="Arial" panose="020B0604020202020204" pitchFamily="34" charset="0"/>
              <a:buChar char="•"/>
            </a:pPr>
            <a:r>
              <a:rPr lang="lv-LV" sz="1800" dirty="0">
                <a:solidFill>
                  <a:schemeClr val="accent6">
                    <a:lumMod val="75000"/>
                  </a:schemeClr>
                </a:solidFill>
                <a:latin typeface="Times New Roman" panose="02020603050405020304" pitchFamily="18" charset="0"/>
                <a:cs typeface="Times New Roman" panose="02020603050405020304" pitchFamily="18" charset="0"/>
              </a:rPr>
              <a:t>Samērīgums (proporcionalitāte)</a:t>
            </a:r>
          </a:p>
          <a:p>
            <a:pPr lvl="1"/>
            <a:r>
              <a:rPr lang="lv-LV" sz="1800" dirty="0">
                <a:solidFill>
                  <a:schemeClr val="accent6">
                    <a:lumMod val="75000"/>
                  </a:schemeClr>
                </a:solidFill>
                <a:latin typeface="Times New Roman" panose="02020603050405020304" pitchFamily="18" charset="0"/>
                <a:cs typeface="Times New Roman" panose="02020603050405020304" pitchFamily="18" charset="0"/>
              </a:rPr>
              <a:t>Samērīgums ir izvēlētā spēka veida un intensitātes atbilstība attiecībā pret apdraudējumu. 13. pantā ietvertās tiesību normas norāda, ka „policijas darbinieks, pildot dienesta pienākumus ir tiesīgs lietot dažādus spēka veidus, t. i. fizisku spēku, speciālos cīņas paņēmienus, speciālos līdzekļus, kuru izmantošanas veidu un intensitāti nosaka konkrētās situācijas raksturs un personas individuālās iezīmes.</a:t>
            </a:r>
          </a:p>
          <a:p>
            <a:pPr lvl="1"/>
            <a:endParaRPr lang="lv-LV" dirty="0"/>
          </a:p>
        </p:txBody>
      </p:sp>
    </p:spTree>
    <p:extLst>
      <p:ext uri="{BB962C8B-B14F-4D97-AF65-F5344CB8AC3E}">
        <p14:creationId xmlns:p14="http://schemas.microsoft.com/office/powerpoint/2010/main" val="3866142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dirty="0"/>
          </a:p>
        </p:txBody>
      </p:sp>
      <p:sp>
        <p:nvSpPr>
          <p:cNvPr id="3" name="Content Placeholder 2"/>
          <p:cNvSpPr>
            <a:spLocks noGrp="1"/>
          </p:cNvSpPr>
          <p:nvPr>
            <p:ph idx="1"/>
          </p:nvPr>
        </p:nvSpPr>
        <p:spPr/>
        <p:txBody>
          <a:bodyPr/>
          <a:lstStyle/>
          <a:p>
            <a:pPr fontAlgn="auto">
              <a:spcAft>
                <a:spcPts val="0"/>
              </a:spcAft>
              <a:buNone/>
            </a:pPr>
            <a:r>
              <a:rPr lang="lv-LV" sz="1650" dirty="0">
                <a:solidFill>
                  <a:schemeClr val="accent6">
                    <a:lumMod val="75000"/>
                  </a:schemeClr>
                </a:solidFill>
                <a:latin typeface="Times New Roman" panose="02020603050405020304" pitchFamily="18" charset="0"/>
                <a:cs typeface="Times New Roman" panose="02020603050405020304" pitchFamily="18" charset="0"/>
              </a:rPr>
              <a:t>Lai konstatētu narkotisko, psihotropo vai toksisko vielu ietekmi, sertificēti tiesu eksperti veic ķīmiski toksikoloģisko ekspertīzi, izmantojot ķīmiski toksikoloģiskās izpētes metodes.</a:t>
            </a:r>
          </a:p>
          <a:p>
            <a:pPr fontAlgn="auto">
              <a:spcAft>
                <a:spcPts val="0"/>
              </a:spcAft>
              <a:buNone/>
            </a:pPr>
            <a:r>
              <a:rPr lang="lv-LV" sz="1650" dirty="0">
                <a:solidFill>
                  <a:schemeClr val="accent6">
                    <a:lumMod val="75000"/>
                  </a:schemeClr>
                </a:solidFill>
                <a:latin typeface="Times New Roman" panose="02020603050405020304" pitchFamily="18" charset="0"/>
                <a:cs typeface="Times New Roman" panose="02020603050405020304" pitchFamily="18" charset="0"/>
              </a:rPr>
              <a:t>     </a:t>
            </a:r>
          </a:p>
          <a:p>
            <a:pPr fontAlgn="auto">
              <a:spcAft>
                <a:spcPts val="0"/>
              </a:spcAft>
              <a:buNone/>
            </a:pPr>
            <a:r>
              <a:rPr lang="lv-LV" sz="1650" dirty="0">
                <a:solidFill>
                  <a:schemeClr val="accent6">
                    <a:lumMod val="75000"/>
                  </a:schemeClr>
                </a:solidFill>
                <a:latin typeface="Times New Roman" panose="02020603050405020304" pitchFamily="18" charset="0"/>
                <a:cs typeface="Times New Roman" panose="02020603050405020304" pitchFamily="18" charset="0"/>
              </a:rPr>
              <a:t>      Ja pārbaudāmā persona atsakās no medicīniskās pārbaudes, atsakās nodot bioloģiskās vides paraugus </a:t>
            </a:r>
            <a:r>
              <a:rPr lang="en-GB" sz="1650" dirty="0" err="1">
                <a:solidFill>
                  <a:schemeClr val="accent6">
                    <a:lumMod val="75000"/>
                  </a:schemeClr>
                </a:solidFill>
                <a:latin typeface="Times New Roman" panose="02020603050405020304" pitchFamily="18" charset="0"/>
                <a:cs typeface="Times New Roman" panose="02020603050405020304" pitchFamily="18" charset="0"/>
              </a:rPr>
              <a:t>laboratoriskai</a:t>
            </a:r>
            <a:r>
              <a:rPr lang="en-GB" sz="1650" dirty="0">
                <a:solidFill>
                  <a:schemeClr val="accent6">
                    <a:lumMod val="75000"/>
                  </a:schemeClr>
                </a:solidFill>
                <a:latin typeface="Times New Roman" panose="02020603050405020304" pitchFamily="18" charset="0"/>
                <a:cs typeface="Times New Roman" panose="02020603050405020304" pitchFamily="18" charset="0"/>
              </a:rPr>
              <a:t> </a:t>
            </a:r>
            <a:r>
              <a:rPr lang="en-GB" sz="1650" dirty="0" err="1">
                <a:solidFill>
                  <a:schemeClr val="accent6">
                    <a:lumMod val="75000"/>
                  </a:schemeClr>
                </a:solidFill>
                <a:latin typeface="Times New Roman" panose="02020603050405020304" pitchFamily="18" charset="0"/>
                <a:cs typeface="Times New Roman" panose="02020603050405020304" pitchFamily="18" charset="0"/>
              </a:rPr>
              <a:t>izmeklēšanai</a:t>
            </a:r>
            <a:r>
              <a:rPr lang="en-GB" sz="1650" dirty="0">
                <a:solidFill>
                  <a:schemeClr val="accent6">
                    <a:lumMod val="75000"/>
                  </a:schemeClr>
                </a:solidFill>
                <a:latin typeface="Times New Roman" panose="02020603050405020304" pitchFamily="18" charset="0"/>
                <a:cs typeface="Times New Roman" panose="02020603050405020304" pitchFamily="18" charset="0"/>
              </a:rPr>
              <a:t>, </a:t>
            </a:r>
            <a:r>
              <a:rPr lang="en-GB" sz="1650" dirty="0" err="1">
                <a:solidFill>
                  <a:schemeClr val="accent6">
                    <a:lumMod val="75000"/>
                  </a:schemeClr>
                </a:solidFill>
                <a:latin typeface="Times New Roman" panose="02020603050405020304" pitchFamily="18" charset="0"/>
                <a:cs typeface="Times New Roman" panose="02020603050405020304" pitchFamily="18" charset="0"/>
              </a:rPr>
              <a:t>nav</a:t>
            </a:r>
            <a:r>
              <a:rPr lang="en-GB" sz="1650" dirty="0">
                <a:solidFill>
                  <a:schemeClr val="accent6">
                    <a:lumMod val="75000"/>
                  </a:schemeClr>
                </a:solidFill>
                <a:latin typeface="Times New Roman" panose="02020603050405020304" pitchFamily="18" charset="0"/>
                <a:cs typeface="Times New Roman" panose="02020603050405020304" pitchFamily="18" charset="0"/>
              </a:rPr>
              <a:t> </a:t>
            </a:r>
            <a:r>
              <a:rPr lang="en-GB" sz="1650" dirty="0" err="1">
                <a:solidFill>
                  <a:schemeClr val="accent6">
                    <a:lumMod val="75000"/>
                  </a:schemeClr>
                </a:solidFill>
                <a:latin typeface="Times New Roman" panose="02020603050405020304" pitchFamily="18" charset="0"/>
                <a:cs typeface="Times New Roman" panose="02020603050405020304" pitchFamily="18" charset="0"/>
              </a:rPr>
              <a:t>spējīga</a:t>
            </a:r>
            <a:r>
              <a:rPr lang="en-GB" sz="1650" dirty="0">
                <a:solidFill>
                  <a:schemeClr val="accent6">
                    <a:lumMod val="75000"/>
                  </a:schemeClr>
                </a:solidFill>
                <a:latin typeface="Times New Roman" panose="02020603050405020304" pitchFamily="18" charset="0"/>
                <a:cs typeface="Times New Roman" panose="02020603050405020304" pitchFamily="18" charset="0"/>
              </a:rPr>
              <a:t> </a:t>
            </a:r>
            <a:r>
              <a:rPr lang="en-GB" sz="1650" dirty="0" err="1">
                <a:solidFill>
                  <a:schemeClr val="accent6">
                    <a:lumMod val="75000"/>
                  </a:schemeClr>
                </a:solidFill>
                <a:latin typeface="Times New Roman" panose="02020603050405020304" pitchFamily="18" charset="0"/>
                <a:cs typeface="Times New Roman" panose="02020603050405020304" pitchFamily="18" charset="0"/>
              </a:rPr>
              <a:t>parakstīties</a:t>
            </a:r>
            <a:r>
              <a:rPr lang="en-GB" sz="1650" dirty="0">
                <a:solidFill>
                  <a:schemeClr val="accent6">
                    <a:lumMod val="75000"/>
                  </a:schemeClr>
                </a:solidFill>
                <a:latin typeface="Times New Roman" panose="02020603050405020304" pitchFamily="18" charset="0"/>
                <a:cs typeface="Times New Roman" panose="02020603050405020304" pitchFamily="18" charset="0"/>
              </a:rPr>
              <a:t> </a:t>
            </a:r>
            <a:r>
              <a:rPr lang="en-GB" sz="1650" dirty="0" err="1">
                <a:solidFill>
                  <a:schemeClr val="accent6">
                    <a:lumMod val="75000"/>
                  </a:schemeClr>
                </a:solidFill>
                <a:latin typeface="Times New Roman" panose="02020603050405020304" pitchFamily="18" charset="0"/>
                <a:cs typeface="Times New Roman" panose="02020603050405020304" pitchFamily="18" charset="0"/>
              </a:rPr>
              <a:t>vai</a:t>
            </a:r>
            <a:r>
              <a:rPr lang="en-GB" sz="1650" dirty="0">
                <a:solidFill>
                  <a:schemeClr val="accent6">
                    <a:lumMod val="75000"/>
                  </a:schemeClr>
                </a:solidFill>
                <a:latin typeface="Times New Roman" panose="02020603050405020304" pitchFamily="18" charset="0"/>
                <a:cs typeface="Times New Roman" panose="02020603050405020304" pitchFamily="18" charset="0"/>
              </a:rPr>
              <a:t> </a:t>
            </a:r>
            <a:r>
              <a:rPr lang="en-GB" sz="1650" dirty="0" err="1">
                <a:solidFill>
                  <a:schemeClr val="accent6">
                    <a:lumMod val="75000"/>
                  </a:schemeClr>
                </a:solidFill>
                <a:latin typeface="Times New Roman" panose="02020603050405020304" pitchFamily="18" charset="0"/>
                <a:cs typeface="Times New Roman" panose="02020603050405020304" pitchFamily="18" charset="0"/>
              </a:rPr>
              <a:t>atsakās</a:t>
            </a:r>
            <a:r>
              <a:rPr lang="en-GB" sz="1650" dirty="0">
                <a:solidFill>
                  <a:schemeClr val="accent6">
                    <a:lumMod val="75000"/>
                  </a:schemeClr>
                </a:solidFill>
                <a:latin typeface="Times New Roman" panose="02020603050405020304" pitchFamily="18" charset="0"/>
                <a:cs typeface="Times New Roman" panose="02020603050405020304" pitchFamily="18" charset="0"/>
              </a:rPr>
              <a:t> </a:t>
            </a:r>
            <a:r>
              <a:rPr lang="en-GB" sz="1650" dirty="0" err="1">
                <a:solidFill>
                  <a:schemeClr val="accent6">
                    <a:lumMod val="75000"/>
                  </a:schemeClr>
                </a:solidFill>
                <a:latin typeface="Times New Roman" panose="02020603050405020304" pitchFamily="18" charset="0"/>
                <a:cs typeface="Times New Roman" panose="02020603050405020304" pitchFamily="18" charset="0"/>
              </a:rPr>
              <a:t>parakstīt</a:t>
            </a:r>
            <a:r>
              <a:rPr lang="en-GB" sz="1650" dirty="0">
                <a:solidFill>
                  <a:schemeClr val="accent6">
                    <a:lumMod val="75000"/>
                  </a:schemeClr>
                </a:solidFill>
                <a:latin typeface="Times New Roman" panose="02020603050405020304" pitchFamily="18" charset="0"/>
                <a:cs typeface="Times New Roman" panose="02020603050405020304" pitchFamily="18" charset="0"/>
              </a:rPr>
              <a:t> </a:t>
            </a:r>
            <a:r>
              <a:rPr lang="en-GB" sz="1650" dirty="0" err="1">
                <a:solidFill>
                  <a:schemeClr val="accent6">
                    <a:lumMod val="75000"/>
                  </a:schemeClr>
                </a:solidFill>
                <a:latin typeface="Times New Roman" panose="02020603050405020304" pitchFamily="18" charset="0"/>
                <a:cs typeface="Times New Roman" panose="02020603050405020304" pitchFamily="18" charset="0"/>
              </a:rPr>
              <a:t>medicīniskās</a:t>
            </a:r>
            <a:r>
              <a:rPr lang="en-GB" sz="1650" dirty="0">
                <a:solidFill>
                  <a:schemeClr val="accent6">
                    <a:lumMod val="75000"/>
                  </a:schemeClr>
                </a:solidFill>
                <a:latin typeface="Times New Roman" panose="02020603050405020304" pitchFamily="18" charset="0"/>
                <a:cs typeface="Times New Roman" panose="02020603050405020304" pitchFamily="18" charset="0"/>
              </a:rPr>
              <a:t> </a:t>
            </a:r>
            <a:r>
              <a:rPr lang="en-GB" sz="1650" dirty="0" err="1">
                <a:solidFill>
                  <a:schemeClr val="accent6">
                    <a:lumMod val="75000"/>
                  </a:schemeClr>
                </a:solidFill>
                <a:latin typeface="Times New Roman" panose="02020603050405020304" pitchFamily="18" charset="0"/>
                <a:cs typeface="Times New Roman" panose="02020603050405020304" pitchFamily="18" charset="0"/>
              </a:rPr>
              <a:t>pārbaudes</a:t>
            </a:r>
            <a:r>
              <a:rPr lang="en-GB" sz="1650" dirty="0">
                <a:solidFill>
                  <a:schemeClr val="accent6">
                    <a:lumMod val="75000"/>
                  </a:schemeClr>
                </a:solidFill>
                <a:latin typeface="Times New Roman" panose="02020603050405020304" pitchFamily="18" charset="0"/>
                <a:cs typeface="Times New Roman" panose="02020603050405020304" pitchFamily="18" charset="0"/>
              </a:rPr>
              <a:t> </a:t>
            </a:r>
            <a:r>
              <a:rPr lang="en-GB" sz="1650" dirty="0" err="1">
                <a:solidFill>
                  <a:schemeClr val="accent6">
                    <a:lumMod val="75000"/>
                  </a:schemeClr>
                </a:solidFill>
                <a:latin typeface="Times New Roman" panose="02020603050405020304" pitchFamily="18" charset="0"/>
                <a:cs typeface="Times New Roman" panose="02020603050405020304" pitchFamily="18" charset="0"/>
              </a:rPr>
              <a:t>protokolu</a:t>
            </a:r>
            <a:r>
              <a:rPr lang="en-GB" sz="1650" dirty="0">
                <a:solidFill>
                  <a:schemeClr val="accent6">
                    <a:lumMod val="75000"/>
                  </a:schemeClr>
                </a:solidFill>
                <a:latin typeface="Times New Roman" panose="02020603050405020304" pitchFamily="18" charset="0"/>
                <a:cs typeface="Times New Roman" panose="02020603050405020304" pitchFamily="18" charset="0"/>
              </a:rPr>
              <a:t>, </a:t>
            </a:r>
            <a:r>
              <a:rPr lang="en-GB" sz="1650" dirty="0" err="1">
                <a:solidFill>
                  <a:schemeClr val="accent6">
                    <a:lumMod val="75000"/>
                  </a:schemeClr>
                </a:solidFill>
                <a:latin typeface="Times New Roman" panose="02020603050405020304" pitchFamily="18" charset="0"/>
                <a:cs typeface="Times New Roman" panose="02020603050405020304" pitchFamily="18" charset="0"/>
              </a:rPr>
              <a:t>kā</a:t>
            </a:r>
            <a:r>
              <a:rPr lang="en-GB" sz="1650" dirty="0">
                <a:solidFill>
                  <a:schemeClr val="accent6">
                    <a:lumMod val="75000"/>
                  </a:schemeClr>
                </a:solidFill>
                <a:latin typeface="Times New Roman" panose="02020603050405020304" pitchFamily="18" charset="0"/>
                <a:cs typeface="Times New Roman" panose="02020603050405020304" pitchFamily="18" charset="0"/>
              </a:rPr>
              <a:t> </a:t>
            </a:r>
            <a:r>
              <a:rPr lang="en-GB" sz="1650" dirty="0" err="1">
                <a:solidFill>
                  <a:schemeClr val="accent6">
                    <a:lumMod val="75000"/>
                  </a:schemeClr>
                </a:solidFill>
                <a:latin typeface="Times New Roman" panose="02020603050405020304" pitchFamily="18" charset="0"/>
                <a:cs typeface="Times New Roman" panose="02020603050405020304" pitchFamily="18" charset="0"/>
              </a:rPr>
              <a:t>arī</a:t>
            </a:r>
            <a:r>
              <a:rPr lang="lv-LV" sz="1650" dirty="0">
                <a:solidFill>
                  <a:schemeClr val="accent6">
                    <a:lumMod val="75000"/>
                  </a:schemeClr>
                </a:solidFill>
                <a:latin typeface="Times New Roman" panose="02020603050405020304" pitchFamily="18" charset="0"/>
                <a:cs typeface="Times New Roman" panose="02020603050405020304" pitchFamily="18" charset="0"/>
              </a:rPr>
              <a:t> mēģina veikt darbības, kas var ietekmēt medicīniskās pārbaudes rezultātu, ārsts to norāda medicīniskās pārbaudes protokolā. Faktu par atteikšanos no medicīniskās pārbaudes norāda medicīniskās pārbaudes protokola sadaļā “Atzinums” (atzinumu sniedz, ņemot vērā klīniskās izmeklēšanas rezultātus, un norāda, ka atzinuma pamatā ir </a:t>
            </a:r>
            <a:r>
              <a:rPr lang="en-GB" sz="1650" dirty="0" err="1">
                <a:solidFill>
                  <a:schemeClr val="accent6">
                    <a:lumMod val="75000"/>
                  </a:schemeClr>
                </a:solidFill>
                <a:latin typeface="Times New Roman" panose="02020603050405020304" pitchFamily="18" charset="0"/>
                <a:cs typeface="Times New Roman" panose="02020603050405020304" pitchFamily="18" charset="0"/>
              </a:rPr>
              <a:t>klīniskā</a:t>
            </a:r>
            <a:r>
              <a:rPr lang="en-GB" sz="1650" dirty="0">
                <a:solidFill>
                  <a:schemeClr val="accent6">
                    <a:lumMod val="75000"/>
                  </a:schemeClr>
                </a:solidFill>
                <a:latin typeface="Times New Roman" panose="02020603050405020304" pitchFamily="18" charset="0"/>
                <a:cs typeface="Times New Roman" panose="02020603050405020304" pitchFamily="18" charset="0"/>
              </a:rPr>
              <a:t> </a:t>
            </a:r>
            <a:r>
              <a:rPr lang="en-GB" sz="1650" dirty="0" err="1">
                <a:solidFill>
                  <a:schemeClr val="accent6">
                    <a:lumMod val="75000"/>
                  </a:schemeClr>
                </a:solidFill>
                <a:latin typeface="Times New Roman" panose="02020603050405020304" pitchFamily="18" charset="0"/>
                <a:cs typeface="Times New Roman" panose="02020603050405020304" pitchFamily="18" charset="0"/>
              </a:rPr>
              <a:t>simptomātika</a:t>
            </a:r>
            <a:r>
              <a:rPr lang="en-GB" sz="1650" dirty="0">
                <a:solidFill>
                  <a:schemeClr val="accent6">
                    <a:lumMod val="75000"/>
                  </a:schemeClr>
                </a:solidFill>
                <a:latin typeface="Times New Roman" panose="02020603050405020304" pitchFamily="18" charset="0"/>
                <a:cs typeface="Times New Roman" panose="02020603050405020304" pitchFamily="18" charset="0"/>
              </a:rPr>
              <a:t>).</a:t>
            </a:r>
          </a:p>
          <a:p>
            <a:pPr marL="0" indent="0">
              <a:buNone/>
            </a:pPr>
            <a:endParaRPr lang="lv-LV" dirty="0"/>
          </a:p>
        </p:txBody>
      </p:sp>
    </p:spTree>
    <p:extLst>
      <p:ext uri="{BB962C8B-B14F-4D97-AF65-F5344CB8AC3E}">
        <p14:creationId xmlns:p14="http://schemas.microsoft.com/office/powerpoint/2010/main" val="42584496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endParaRPr lang="lv-LV" dirty="0"/>
          </a:p>
        </p:txBody>
      </p:sp>
      <p:sp>
        <p:nvSpPr>
          <p:cNvPr id="3" name="Satura vietturis 2"/>
          <p:cNvSpPr>
            <a:spLocks noGrp="1"/>
          </p:cNvSpPr>
          <p:nvPr>
            <p:ph idx="1"/>
          </p:nvPr>
        </p:nvSpPr>
        <p:spPr/>
        <p:txBody>
          <a:bodyPr/>
          <a:lstStyle/>
          <a:p>
            <a:pPr>
              <a:buFont typeface="Arial" panose="020B0604020202020204" pitchFamily="34" charset="0"/>
              <a:buChar char="•"/>
            </a:pPr>
            <a:r>
              <a:rPr lang="lv-LV" sz="1800" dirty="0">
                <a:solidFill>
                  <a:schemeClr val="accent6">
                    <a:lumMod val="75000"/>
                  </a:schemeClr>
                </a:solidFill>
                <a:latin typeface="Times New Roman" panose="02020603050405020304" pitchFamily="18" charset="0"/>
                <a:cs typeface="Times New Roman" panose="02020603050405020304" pitchFamily="18" charset="0"/>
              </a:rPr>
              <a:t>Nepieciešamības izvērtēšana.</a:t>
            </a:r>
          </a:p>
          <a:p>
            <a:pPr lvl="1"/>
            <a:r>
              <a:rPr lang="lv-LV" sz="1800" dirty="0">
                <a:solidFill>
                  <a:schemeClr val="accent6">
                    <a:lumMod val="75000"/>
                  </a:schemeClr>
                </a:solidFill>
                <a:latin typeface="Times New Roman" panose="02020603050405020304" pitchFamily="18" charset="0"/>
                <a:cs typeface="Times New Roman" panose="02020603050405020304" pitchFamily="18" charset="0"/>
              </a:rPr>
              <a:t>Nepieciešamības izvērtēšana jāsaprot kā pēc iespējas atturēšanās no spēka lietošanas – par prioritāti policijas darbā izvirzot alternatīvu metožu izmantošanu.</a:t>
            </a:r>
          </a:p>
          <a:p>
            <a:pPr marL="342900" lvl="1" indent="0">
              <a:buNone/>
            </a:pPr>
            <a:r>
              <a:rPr lang="lv-LV" dirty="0">
                <a:solidFill>
                  <a:schemeClr val="accent6">
                    <a:lumMod val="75000"/>
                  </a:schemeClr>
                </a:solidFill>
              </a:rPr>
              <a:t/>
            </a:r>
            <a:br>
              <a:rPr lang="lv-LV" dirty="0">
                <a:solidFill>
                  <a:schemeClr val="accent6">
                    <a:lumMod val="75000"/>
                  </a:schemeClr>
                </a:solidFill>
              </a:rPr>
            </a:br>
            <a:endParaRPr lang="lv-LV" dirty="0">
              <a:solidFill>
                <a:schemeClr val="accent6">
                  <a:lumMod val="75000"/>
                </a:schemeClr>
              </a:solidFill>
            </a:endParaRPr>
          </a:p>
          <a:p>
            <a:endParaRPr lang="lv-LV" dirty="0"/>
          </a:p>
        </p:txBody>
      </p:sp>
    </p:spTree>
    <p:extLst>
      <p:ext uri="{BB962C8B-B14F-4D97-AF65-F5344CB8AC3E}">
        <p14:creationId xmlns:p14="http://schemas.microsoft.com/office/powerpoint/2010/main" val="6849230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endParaRPr lang="lv-LV" dirty="0">
              <a:solidFill>
                <a:schemeClr val="tx1"/>
              </a:solidFill>
              <a:latin typeface="Times New Roman" panose="02020603050405020304" pitchFamily="18" charset="0"/>
              <a:cs typeface="Times New Roman" panose="02020603050405020304" pitchFamily="18" charset="0"/>
            </a:endParaRPr>
          </a:p>
        </p:txBody>
      </p:sp>
      <p:sp>
        <p:nvSpPr>
          <p:cNvPr id="3" name="Satura vietturis 2"/>
          <p:cNvSpPr>
            <a:spLocks noGrp="1"/>
          </p:cNvSpPr>
          <p:nvPr>
            <p:ph idx="1"/>
          </p:nvPr>
        </p:nvSpPr>
        <p:spPr/>
        <p:txBody>
          <a:bodyPr/>
          <a:lstStyle/>
          <a:p>
            <a:pPr>
              <a:buFont typeface="Arial" panose="020B0604020202020204" pitchFamily="34" charset="0"/>
              <a:buChar char="•"/>
            </a:pPr>
            <a:r>
              <a:rPr lang="lv-LV" dirty="0" smtClean="0"/>
              <a:t> </a:t>
            </a:r>
            <a:r>
              <a:rPr lang="lv-LV" sz="1800" dirty="0">
                <a:solidFill>
                  <a:schemeClr val="accent6">
                    <a:lumMod val="75000"/>
                  </a:schemeClr>
                </a:solidFill>
                <a:latin typeface="Times New Roman" panose="02020603050405020304" pitchFamily="18" charset="0"/>
                <a:cs typeface="Times New Roman" panose="02020603050405020304" pitchFamily="18" charset="0"/>
              </a:rPr>
              <a:t>Spēka veidi:</a:t>
            </a:r>
          </a:p>
          <a:p>
            <a:pPr lvl="1"/>
            <a:r>
              <a:rPr lang="lv-LV" sz="1800" dirty="0">
                <a:solidFill>
                  <a:schemeClr val="accent6">
                    <a:lumMod val="75000"/>
                  </a:schemeClr>
                </a:solidFill>
                <a:latin typeface="Times New Roman" panose="02020603050405020304" pitchFamily="18" charset="0"/>
                <a:cs typeface="Times New Roman" panose="02020603050405020304" pitchFamily="18" charset="0"/>
              </a:rPr>
              <a:t>fizisks spēks;</a:t>
            </a:r>
          </a:p>
          <a:p>
            <a:pPr lvl="1"/>
            <a:r>
              <a:rPr lang="lv-LV" sz="1800" dirty="0">
                <a:solidFill>
                  <a:schemeClr val="accent6">
                    <a:lumMod val="75000"/>
                  </a:schemeClr>
                </a:solidFill>
                <a:latin typeface="Times New Roman" panose="02020603050405020304" pitchFamily="18" charset="0"/>
                <a:cs typeface="Times New Roman" panose="02020603050405020304" pitchFamily="18" charset="0"/>
              </a:rPr>
              <a:t>speciālie cīņas paņēmieni;</a:t>
            </a:r>
          </a:p>
          <a:p>
            <a:pPr lvl="1"/>
            <a:r>
              <a:rPr lang="lv-LV" sz="1800" dirty="0">
                <a:solidFill>
                  <a:schemeClr val="accent6">
                    <a:lumMod val="75000"/>
                  </a:schemeClr>
                </a:solidFill>
                <a:latin typeface="Times New Roman" panose="02020603050405020304" pitchFamily="18" charset="0"/>
                <a:cs typeface="Times New Roman" panose="02020603050405020304" pitchFamily="18" charset="0"/>
              </a:rPr>
              <a:t>speciālie līdzekļi .</a:t>
            </a:r>
          </a:p>
          <a:p>
            <a:pPr marL="0" indent="0">
              <a:buNone/>
            </a:pPr>
            <a:endParaRPr lang="lv-LV" dirty="0" smtClean="0">
              <a:solidFill>
                <a:schemeClr val="tx1"/>
              </a:solidFill>
              <a:latin typeface="Times New Roman" panose="02020603050405020304" pitchFamily="18" charset="0"/>
              <a:cs typeface="Times New Roman" panose="02020603050405020304" pitchFamily="18" charset="0"/>
            </a:endParaRPr>
          </a:p>
          <a:p>
            <a:endParaRPr lang="lv-LV" dirty="0">
              <a:solidFill>
                <a:schemeClr val="tx1"/>
              </a:solidFill>
              <a:latin typeface="Times New Roman" panose="02020603050405020304" pitchFamily="18" charset="0"/>
              <a:cs typeface="Times New Roman" panose="02020603050405020304" pitchFamily="18" charset="0"/>
            </a:endParaRPr>
          </a:p>
          <a:p>
            <a:endParaRPr lang="lv-LV" dirty="0"/>
          </a:p>
        </p:txBody>
      </p:sp>
    </p:spTree>
    <p:extLst>
      <p:ext uri="{BB962C8B-B14F-4D97-AF65-F5344CB8AC3E}">
        <p14:creationId xmlns:p14="http://schemas.microsoft.com/office/powerpoint/2010/main" val="2302474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pPr marL="0" indent="0" algn="ctr">
              <a:buNone/>
            </a:pPr>
            <a:r>
              <a:rPr lang="lv-LV"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22. Patruļpolicijas galvenie uzdevumi ceļu satiksmes uzraudzības jomā.</a:t>
            </a:r>
          </a:p>
        </p:txBody>
      </p:sp>
    </p:spTree>
    <p:extLst>
      <p:ext uri="{BB962C8B-B14F-4D97-AF65-F5344CB8AC3E}">
        <p14:creationId xmlns:p14="http://schemas.microsoft.com/office/powerpoint/2010/main" val="36875695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pPr algn="just">
              <a:buFont typeface="Arial" panose="020B0604020202020204" pitchFamily="34" charset="0"/>
              <a:buChar char="•"/>
            </a:pPr>
            <a:r>
              <a:rPr lang="lv-LV" sz="2100" dirty="0">
                <a:latin typeface="Times New Roman" panose="02020603050405020304" pitchFamily="18" charset="0"/>
                <a:cs typeface="Times New Roman" panose="02020603050405020304" pitchFamily="18" charset="0"/>
              </a:rPr>
              <a:t>Saskaņā ar Valsts policijas 2010.gada 22.februāra noteikumiem Nr.5 «Dienesta pienākumu izpildes organizācija un kontrole sabiedriskās kārtības nodrošināšanas un satiksmes  uzraudzības jomā» nosaka, ka:</a:t>
            </a:r>
          </a:p>
          <a:p>
            <a:pPr lvl="1" algn="just">
              <a:buFont typeface="Arial" panose="020B0604020202020204" pitchFamily="34" charset="0"/>
              <a:buChar char="•"/>
            </a:pPr>
            <a:r>
              <a:rPr lang="lv-LV" sz="1800" dirty="0">
                <a:latin typeface="Times New Roman" panose="02020603050405020304" pitchFamily="18" charset="0"/>
                <a:cs typeface="Times New Roman" panose="02020603050405020304" pitchFamily="18" charset="0"/>
              </a:rPr>
              <a:t>Norīkojuma </a:t>
            </a:r>
            <a:r>
              <a:rPr lang="lv-LV" sz="1800" dirty="0">
                <a:latin typeface="Times New Roman" panose="02020603050405020304" pitchFamily="18" charset="0"/>
                <a:cs typeface="Times New Roman" panose="02020603050405020304" pitchFamily="18" charset="0"/>
              </a:rPr>
              <a:t>galvenais uzdevums, veicot sabiedriskās kārtības nodrošināšanu vai satiksmes uzraudzību, ir panākt likumpārkāpumu novēršanu, kā arī satiksmes negadījumu un tajos cietušo personu skaita samazināšanu</a:t>
            </a:r>
            <a:r>
              <a:rPr lang="lv-LV" sz="1800" dirty="0">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endParaRPr lang="lv-LV" sz="2100" dirty="0">
              <a:latin typeface="Times New Roman" panose="02020603050405020304" pitchFamily="18" charset="0"/>
              <a:cs typeface="Times New Roman" panose="02020603050405020304" pitchFamily="18" charset="0"/>
            </a:endParaRPr>
          </a:p>
          <a:p>
            <a:pPr marL="0" indent="0">
              <a:buNone/>
            </a:pPr>
            <a:endParaRPr lang="lv-LV" dirty="0"/>
          </a:p>
        </p:txBody>
      </p:sp>
    </p:spTree>
    <p:extLst>
      <p:ext uri="{BB962C8B-B14F-4D97-AF65-F5344CB8AC3E}">
        <p14:creationId xmlns:p14="http://schemas.microsoft.com/office/powerpoint/2010/main" val="1461677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dirty="0"/>
          </a:p>
        </p:txBody>
      </p:sp>
      <p:sp>
        <p:nvSpPr>
          <p:cNvPr id="3" name="Content Placeholder 2"/>
          <p:cNvSpPr>
            <a:spLocks noGrp="1"/>
          </p:cNvSpPr>
          <p:nvPr>
            <p:ph idx="1"/>
          </p:nvPr>
        </p:nvSpPr>
        <p:spPr/>
        <p:txBody>
          <a:bodyPr/>
          <a:lstStyle/>
          <a:p>
            <a:pPr lvl="1">
              <a:buFont typeface="Arial" panose="020B0604020202020204" pitchFamily="34" charset="0"/>
              <a:buChar char="•"/>
            </a:pPr>
            <a:r>
              <a:rPr lang="lv-LV" dirty="0" smtClean="0">
                <a:latin typeface="Times New Roman" panose="02020603050405020304" pitchFamily="18" charset="0"/>
                <a:cs typeface="Times New Roman" panose="02020603050405020304" pitchFamily="18" charset="0"/>
              </a:rPr>
              <a:t>Satiksmes uzraudzības nodrošināšanai var izmantot dienesta transportlīdzekli, sakaru līdzekli, dažādas mērierīces, kā arī normatīvajos aktos noteiktajos gadījumos un kārtībā lietot dienesta šaujamieroci, speciālos līdzekļus u.c.;</a:t>
            </a:r>
          </a:p>
          <a:p>
            <a:pPr lvl="1">
              <a:buFont typeface="Arial" panose="020B0604020202020204" pitchFamily="34" charset="0"/>
              <a:buChar char="•"/>
            </a:pPr>
            <a:r>
              <a:rPr lang="lv-LV" dirty="0" smtClean="0">
                <a:latin typeface="Times New Roman" panose="02020603050405020304" pitchFamily="18" charset="0"/>
                <a:cs typeface="Times New Roman" panose="02020603050405020304" pitchFamily="18" charset="0"/>
              </a:rPr>
              <a:t>Norīkojums izmanto tehniskos līdzekļus, kas atbilst normatīvajos aktos noteiktajām prasībām, saskaņā ar rūpnīcas izgatavotāja izdotu lietošanas instrukciju un pirms uzsākt izmantot mērierīci, pārliecinās, vai mērierīcei nav beidzies tās verificēšanas sertifikāta derīguma termiņš, tā ir darba kārtībā, un tai nav redzama mehāniska bojājuma.</a:t>
            </a:r>
            <a:endParaRPr lang="lv-LV"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4238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v-LV"/>
          </a:p>
        </p:txBody>
      </p:sp>
      <p:sp>
        <p:nvSpPr>
          <p:cNvPr id="3" name="Content Placeholder 2"/>
          <p:cNvSpPr>
            <a:spLocks noGrp="1"/>
          </p:cNvSpPr>
          <p:nvPr>
            <p:ph idx="1"/>
          </p:nvPr>
        </p:nvSpPr>
        <p:spPr/>
        <p:txBody>
          <a:bodyPr/>
          <a:lstStyle/>
          <a:p>
            <a:pPr>
              <a:buFont typeface="Arial" panose="020B0604020202020204" pitchFamily="34" charset="0"/>
              <a:buChar char="•"/>
            </a:pPr>
            <a:r>
              <a:rPr lang="lv-LV" sz="2100" dirty="0">
                <a:latin typeface="Times New Roman" panose="02020603050405020304" pitchFamily="18" charset="0"/>
                <a:cs typeface="Times New Roman" panose="02020603050405020304" pitchFamily="18" charset="0"/>
              </a:rPr>
              <a:t>Norīkojums piedalās satiksmes dalībnieku tiesiskās apziņas veidošanā un neveic darbības, kas izaicina dalībniekus uz likumpārkāpumu, apdraud ceļu satiksmes drošību vai rada satiksmei traucējošu situāciju.</a:t>
            </a:r>
            <a:endParaRPr lang="lv-LV" sz="2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859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vpk_sablons">
  <a:themeElements>
    <a:clrScheme name="POLICIJ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OLICIJ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OLICIJ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LICIJ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LICIJ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LICIJ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LICIJ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LICIJ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LICIJ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LICIJ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LICIJ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LICIJ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LICIJ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LICIJ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vpk_sablons_16x9 (002)</Template>
  <TotalTime>4</TotalTime>
  <Words>3268</Words>
  <Application>Microsoft Office PowerPoint</Application>
  <PresentationFormat>On-screen Show (16:9)</PresentationFormat>
  <Paragraphs>237</Paragraphs>
  <Slides>51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Times New Roman</vt:lpstr>
      <vt:lpstr>Wingdings 3</vt:lpstr>
      <vt:lpstr>vpk_sablons</vt:lpstr>
      <vt:lpstr>„Policijas tiesības” un „Policijas taktika”</vt:lpstr>
      <vt:lpstr>Atkārtojuma jautājumi: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Policijas darbinieka rīcība:</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Latvijas Administratīvo pārkāpumu kodeksa (LAPK) 252.pants. Pasākumi administratīvo pārkāpumu lietu lietvedības nodrošināšanā</vt:lpstr>
      <vt:lpstr>PowerPoint Presentation</vt:lpstr>
      <vt:lpstr>Likums «Par Policiju»12.pants nosaka, ka:</vt:lpstr>
      <vt:lpstr>PowerPoint Presentation</vt:lpstr>
      <vt:lpstr>PowerPoint Presentation</vt:lpstr>
      <vt:lpstr>Personu ievietošana pagaidu turēšanas telpā:</vt:lpstr>
      <vt:lpstr>PowerPoint Presentation</vt:lpstr>
      <vt:lpstr>PowerPoint Presentation</vt:lpstr>
      <vt:lpstr>PowerPoint Presentation</vt:lpstr>
      <vt:lpstr>PowerPoint Presentation</vt:lpstr>
      <vt:lpstr>Personu atbrīvo no pagaidu turēšanas telpas (vietas), ja: </vt:lpstr>
      <vt:lpstr>PowerPoint Presentation</vt:lpstr>
      <vt:lpstr>PowerPoint Presentation</vt:lpstr>
      <vt:lpstr>PowerPoint Presentation</vt:lpstr>
      <vt:lpstr>1. Pārliecināties par tiesisko pamatojumu Personas ievietošanai ĪAV:  </vt:lpstr>
      <vt:lpstr>2. veikt Personas riska novērtēšanu: </vt:lpstr>
      <vt:lpstr>4. Personu viņai saprotamā valodā (ja nepieciešams, pieaicinot tulku) pret parakstu iepazīstināt ar: </vt:lpstr>
      <vt:lpstr>5. Personu pārmeklēt, pārmeklēšanas rezultātus fiksēt Pārmeklēšanas aktā </vt:lpstr>
      <vt:lpstr>7. izsniegt Personai higiēnas priekšmetus: </vt:lpstr>
      <vt:lpstr>9. Personai atrodoties ĪAV:</vt:lpstr>
      <vt:lpstr>10. Nodrošināt:  </vt:lpstr>
      <vt:lpstr>   Valsts policijas metodiskie norādījumi par personu pārmeklēšanu   </vt:lpstr>
      <vt:lpstr>PowerPoint Presentation</vt:lpstr>
      <vt:lpstr>Pilnīga pārmeklēšana:</vt:lpstr>
      <vt:lpstr>  Ministru kabineta 2011.gada 18.janvāra noteikumi Nr.55 «Noteikumi par speciālo līdzekļu veidiem un kārtību, kādā tos lieto policijas darbinieki un robežsargi». </vt:lpstr>
      <vt:lpstr>   </vt:lpstr>
      <vt:lpstr>PowerPoint Presentation</vt:lpstr>
      <vt:lpstr>PowerPoint Presentation</vt:lpstr>
      <vt:lpstr>Spēka pielietošanas pamatprincipi:</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Vita Zukule</dc:creator>
  <cp:lastModifiedBy>Vita Zukule</cp:lastModifiedBy>
  <cp:revision>8</cp:revision>
  <dcterms:created xsi:type="dcterms:W3CDTF">2016-08-30T04:53:14Z</dcterms:created>
  <dcterms:modified xsi:type="dcterms:W3CDTF">2016-09-23T09:41:33Z</dcterms:modified>
</cp:coreProperties>
</file>