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9"/>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Lst>
  <p:sldSz cx="9144000" cy="5143500" type="screen16x9"/>
  <p:notesSz cx="6858000" cy="9144000"/>
  <p:defaultTextStyle>
    <a:defPPr>
      <a:defRPr lang="lv-LV"/>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98" d="100"/>
          <a:sy n="98" d="100"/>
        </p:scale>
        <p:origin x="594"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B0170-4991-4048-881F-C85CFBECF378}" type="datetimeFigureOut">
              <a:rPr lang="lv-LV" smtClean="0"/>
              <a:t>2016.09.23.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9E50D-7ED9-49A3-870B-0AC8E9ECB1A7}" type="slidenum">
              <a:rPr lang="lv-LV" smtClean="0"/>
              <a:t>‹#›</a:t>
            </a:fld>
            <a:endParaRPr lang="lv-LV"/>
          </a:p>
        </p:txBody>
      </p:sp>
    </p:spTree>
    <p:extLst>
      <p:ext uri="{BB962C8B-B14F-4D97-AF65-F5344CB8AC3E}">
        <p14:creationId xmlns:p14="http://schemas.microsoft.com/office/powerpoint/2010/main" val="246774971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86F74074-5ABC-4664-BA2F-5927AC28155A}" type="slidenum">
              <a:rPr lang="lv-LV" smtClean="0"/>
              <a:t>1</a:t>
            </a:fld>
            <a:endParaRPr lang="lv-LV"/>
          </a:p>
        </p:txBody>
      </p:sp>
    </p:spTree>
    <p:extLst>
      <p:ext uri="{BB962C8B-B14F-4D97-AF65-F5344CB8AC3E}">
        <p14:creationId xmlns:p14="http://schemas.microsoft.com/office/powerpoint/2010/main" val="54772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lv-LV" smtClean="0">
              <a:latin typeface="Arial" pitchFamily="34" charset="0"/>
            </a:endParaRPr>
          </a:p>
        </p:txBody>
      </p:sp>
    </p:spTree>
    <p:extLst>
      <p:ext uri="{BB962C8B-B14F-4D97-AF65-F5344CB8AC3E}">
        <p14:creationId xmlns:p14="http://schemas.microsoft.com/office/powerpoint/2010/main" val="137504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lv-LV" smtClean="0">
              <a:latin typeface="Arial" pitchFamily="34" charset="0"/>
            </a:endParaRPr>
          </a:p>
        </p:txBody>
      </p:sp>
    </p:spTree>
    <p:extLst>
      <p:ext uri="{BB962C8B-B14F-4D97-AF65-F5344CB8AC3E}">
        <p14:creationId xmlns:p14="http://schemas.microsoft.com/office/powerpoint/2010/main" val="72367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lv-LV" dirty="0" smtClean="0">
              <a:latin typeface="Arial" pitchFamily="34" charset="0"/>
            </a:endParaRPr>
          </a:p>
        </p:txBody>
      </p:sp>
    </p:spTree>
    <p:extLst>
      <p:ext uri="{BB962C8B-B14F-4D97-AF65-F5344CB8AC3E}">
        <p14:creationId xmlns:p14="http://schemas.microsoft.com/office/powerpoint/2010/main" val="31196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lv-LV" dirty="0" smtClean="0"/>
          </a:p>
        </p:txBody>
      </p:sp>
    </p:spTree>
    <p:extLst>
      <p:ext uri="{BB962C8B-B14F-4D97-AF65-F5344CB8AC3E}">
        <p14:creationId xmlns:p14="http://schemas.microsoft.com/office/powerpoint/2010/main" val="169917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lv-LV" dirty="0" smtClean="0"/>
          </a:p>
        </p:txBody>
      </p:sp>
    </p:spTree>
    <p:extLst>
      <p:ext uri="{BB962C8B-B14F-4D97-AF65-F5344CB8AC3E}">
        <p14:creationId xmlns:p14="http://schemas.microsoft.com/office/powerpoint/2010/main" val="56511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lv-LV"/>
          </a:p>
        </p:txBody>
      </p:sp>
      <p:sp>
        <p:nvSpPr>
          <p:cNvPr id="3" name="Apakšvirsraksts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lv-LV"/>
          </a:p>
        </p:txBody>
      </p:sp>
    </p:spTree>
    <p:extLst>
      <p:ext uri="{BB962C8B-B14F-4D97-AF65-F5344CB8AC3E}">
        <p14:creationId xmlns:p14="http://schemas.microsoft.com/office/powerpoint/2010/main" val="21342256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en-US" smtClean="0"/>
              <a:t>Click to edit Master title style</a:t>
            </a:r>
            <a:endParaRPr lang="lv-LV"/>
          </a:p>
        </p:txBody>
      </p:sp>
      <p:sp>
        <p:nvSpPr>
          <p:cNvPr id="3" name="Vertikāls teksta vietturis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34454827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05980"/>
            <a:ext cx="2057400" cy="3877865"/>
          </a:xfrm>
        </p:spPr>
        <p:txBody>
          <a:bodyPr vert="eaVert"/>
          <a:lstStyle/>
          <a:p>
            <a:r>
              <a:rPr lang="en-US" smtClean="0"/>
              <a:t>Click to edit Master title style</a:t>
            </a:r>
            <a:endParaRPr lang="lv-LV"/>
          </a:p>
        </p:txBody>
      </p:sp>
      <p:sp>
        <p:nvSpPr>
          <p:cNvPr id="3" name="Vertikāls teksta vietturis 2"/>
          <p:cNvSpPr>
            <a:spLocks noGrp="1"/>
          </p:cNvSpPr>
          <p:nvPr>
            <p:ph type="body" orient="vert" idx="1"/>
          </p:nvPr>
        </p:nvSpPr>
        <p:spPr>
          <a:xfrm>
            <a:off x="457200" y="205980"/>
            <a:ext cx="6019800" cy="38778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7043378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Virsraksts un teksts virs satura">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91678"/>
            <a:ext cx="7543800" cy="971550"/>
          </a:xfrm>
        </p:spPr>
        <p:txBody>
          <a:bodyPr/>
          <a:lstStyle/>
          <a:p>
            <a:r>
              <a:rPr lang="en-US" smtClean="0"/>
              <a:t>Click to edit Master title style</a:t>
            </a:r>
            <a:endParaRPr lang="lv-LV"/>
          </a:p>
        </p:txBody>
      </p:sp>
      <p:sp>
        <p:nvSpPr>
          <p:cNvPr id="3" name="Teksta vietturis 2"/>
          <p:cNvSpPr>
            <a:spLocks noGrp="1"/>
          </p:cNvSpPr>
          <p:nvPr>
            <p:ph type="body" sz="half" idx="1"/>
          </p:nvPr>
        </p:nvSpPr>
        <p:spPr>
          <a:xfrm>
            <a:off x="457200" y="1289448"/>
            <a:ext cx="8229600" cy="15966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Satura vietturis 3"/>
          <p:cNvSpPr>
            <a:spLocks noGrp="1"/>
          </p:cNvSpPr>
          <p:nvPr>
            <p:ph sz="half" idx="2"/>
          </p:nvPr>
        </p:nvSpPr>
        <p:spPr>
          <a:xfrm>
            <a:off x="457200" y="3000376"/>
            <a:ext cx="8229600" cy="15978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5"/>
          <p:cNvSpPr>
            <a:spLocks noGrp="1" noChangeArrowheads="1"/>
          </p:cNvSpPr>
          <p:nvPr>
            <p:ph type="dt" sz="half" idx="10"/>
          </p:nvPr>
        </p:nvSpPr>
        <p:spPr>
          <a:xfrm>
            <a:off x="457200" y="4767264"/>
            <a:ext cx="2133600" cy="273844"/>
          </a:xfrm>
          <a:prstGeom prst="rect">
            <a:avLst/>
          </a:prstGeom>
          <a:ln/>
        </p:spPr>
        <p:txBody>
          <a:bodyPr lIns="68580" tIns="34290" rIns="68580" bIns="34290"/>
          <a:lstStyle>
            <a:lvl1pPr>
              <a:defRPr/>
            </a:lvl1pPr>
          </a:lstStyle>
          <a:p>
            <a:pPr fontAlgn="base">
              <a:spcBef>
                <a:spcPct val="0"/>
              </a:spcBef>
              <a:spcAft>
                <a:spcPct val="0"/>
              </a:spcAft>
              <a:defRPr/>
            </a:pPr>
            <a:endParaRPr lang="lv-LV" altLang="en-US">
              <a:solidFill>
                <a:srgbClr val="000000"/>
              </a:solidFill>
              <a:latin typeface="Arial" panose="020B0604020202020204" pitchFamily="34" charset="0"/>
            </a:endParaRPr>
          </a:p>
        </p:txBody>
      </p:sp>
      <p:sp>
        <p:nvSpPr>
          <p:cNvPr id="6" name="Rectangle 6"/>
          <p:cNvSpPr>
            <a:spLocks noGrp="1" noChangeArrowheads="1"/>
          </p:cNvSpPr>
          <p:nvPr>
            <p:ph type="ftr" sz="quarter" idx="11"/>
          </p:nvPr>
        </p:nvSpPr>
        <p:spPr>
          <a:xfrm>
            <a:off x="2667000" y="4767264"/>
            <a:ext cx="3352800" cy="273844"/>
          </a:xfrm>
          <a:prstGeom prst="rect">
            <a:avLst/>
          </a:prstGeom>
          <a:ln/>
        </p:spPr>
        <p:txBody>
          <a:bodyPr lIns="68580" tIns="34290" rIns="68580" bIns="34290"/>
          <a:lstStyle>
            <a:lvl1pPr>
              <a:defRPr/>
            </a:lvl1pPr>
          </a:lstStyle>
          <a:p>
            <a:pPr fontAlgn="base">
              <a:spcBef>
                <a:spcPct val="0"/>
              </a:spcBef>
              <a:spcAft>
                <a:spcPct val="0"/>
              </a:spcAft>
              <a:defRPr/>
            </a:pPr>
            <a:endParaRPr lang="lv-LV" altLang="en-US">
              <a:solidFill>
                <a:srgbClr val="000000"/>
              </a:solidFill>
              <a:latin typeface="Arial" panose="020B0604020202020204" pitchFamily="34" charset="0"/>
            </a:endParaRPr>
          </a:p>
        </p:txBody>
      </p:sp>
      <p:sp>
        <p:nvSpPr>
          <p:cNvPr id="7" name="Rectangle 7"/>
          <p:cNvSpPr>
            <a:spLocks noGrp="1" noChangeArrowheads="1"/>
          </p:cNvSpPr>
          <p:nvPr>
            <p:ph type="sldNum" sz="quarter" idx="12"/>
          </p:nvPr>
        </p:nvSpPr>
        <p:spPr>
          <a:xfrm>
            <a:off x="7924800" y="4767264"/>
            <a:ext cx="762000" cy="273844"/>
          </a:xfrm>
          <a:prstGeom prst="rect">
            <a:avLst/>
          </a:prstGeom>
          <a:ln/>
        </p:spPr>
        <p:txBody>
          <a:bodyPr lIns="68580" tIns="34290" rIns="68580" bIns="34290"/>
          <a:lstStyle>
            <a:lvl1pPr>
              <a:defRPr/>
            </a:lvl1pPr>
          </a:lstStyle>
          <a:p>
            <a:pPr fontAlgn="base">
              <a:spcBef>
                <a:spcPct val="0"/>
              </a:spcBef>
              <a:spcAft>
                <a:spcPct val="0"/>
              </a:spcAft>
              <a:defRPr/>
            </a:pPr>
            <a:fld id="{74467D60-E870-4B6F-94B3-BA56A36C6249}" type="slidenum">
              <a:rPr lang="lv-LV" altLang="en-US">
                <a:solidFill>
                  <a:srgbClr val="000000"/>
                </a:solidFill>
                <a:latin typeface="Arial" panose="020B0604020202020204" pitchFamily="34" charset="0"/>
              </a:rPr>
              <a:pPr fontAlgn="base">
                <a:spcBef>
                  <a:spcPct val="0"/>
                </a:spcBef>
                <a:spcAft>
                  <a:spcPct val="0"/>
                </a:spcAft>
                <a:defRPr/>
              </a:pPr>
              <a:t>‹#›</a:t>
            </a:fld>
            <a:endParaRPr lang="lv-LV"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7390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en-US" smtClean="0"/>
              <a:t>Click to edit Master title style</a:t>
            </a:r>
            <a:endParaRPr lang="lv-LV"/>
          </a:p>
        </p:txBody>
      </p:sp>
      <p:sp>
        <p:nvSpPr>
          <p:cNvPr id="3" name="Satura vietturis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2802210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lv-LV"/>
          </a:p>
        </p:txBody>
      </p:sp>
      <p:sp>
        <p:nvSpPr>
          <p:cNvPr id="3" name="Teksta vietturis 2"/>
          <p:cNvSpPr>
            <a:spLocks noGrp="1"/>
          </p:cNvSpPr>
          <p:nvPr>
            <p:ph type="body" idx="1"/>
          </p:nvPr>
        </p:nvSpPr>
        <p:spPr>
          <a:xfrm>
            <a:off x="623888" y="3442099"/>
            <a:ext cx="7886700" cy="1125140"/>
          </a:xfrm>
        </p:spPr>
        <p:txBody>
          <a:bodyPr/>
          <a:lstStyle>
            <a:lvl1pPr marL="0" indent="0">
              <a:buNone/>
              <a:defRPr sz="1800"/>
            </a:lvl1pPr>
            <a:lvl2pPr marL="342900" indent="0">
              <a:buNone/>
              <a:defRPr sz="1500"/>
            </a:lvl2pPr>
            <a:lvl3pPr marL="685800" indent="0">
              <a:buNone/>
              <a:defRPr sz="14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Tree>
    <p:extLst>
      <p:ext uri="{BB962C8B-B14F-4D97-AF65-F5344CB8AC3E}">
        <p14:creationId xmlns:p14="http://schemas.microsoft.com/office/powerpoint/2010/main" val="3299843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en-US" smtClean="0"/>
              <a:t>Click to edit Master title style</a:t>
            </a:r>
            <a:endParaRPr lang="lv-LV"/>
          </a:p>
        </p:txBody>
      </p:sp>
      <p:sp>
        <p:nvSpPr>
          <p:cNvPr id="3" name="Satura vietturis 2"/>
          <p:cNvSpPr>
            <a:spLocks noGrp="1"/>
          </p:cNvSpPr>
          <p:nvPr>
            <p:ph sz="half" idx="1"/>
          </p:nvPr>
        </p:nvSpPr>
        <p:spPr>
          <a:xfrm>
            <a:off x="457200" y="1146572"/>
            <a:ext cx="4038600" cy="2937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Satura vietturis 3"/>
          <p:cNvSpPr>
            <a:spLocks noGrp="1"/>
          </p:cNvSpPr>
          <p:nvPr>
            <p:ph sz="half" idx="2"/>
          </p:nvPr>
        </p:nvSpPr>
        <p:spPr>
          <a:xfrm>
            <a:off x="4648200" y="1146572"/>
            <a:ext cx="4038600" cy="2937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1999843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630238" y="273845"/>
            <a:ext cx="7886700" cy="994172"/>
          </a:xfrm>
        </p:spPr>
        <p:txBody>
          <a:bodyPr/>
          <a:lstStyle/>
          <a:p>
            <a:r>
              <a:rPr lang="en-US" smtClean="0"/>
              <a:t>Click to edit Master title style</a:t>
            </a:r>
            <a:endParaRPr lang="lv-LV"/>
          </a:p>
        </p:txBody>
      </p:sp>
      <p:sp>
        <p:nvSpPr>
          <p:cNvPr id="3" name="Teksta vietturis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Satura vietturis 3"/>
          <p:cNvSpPr>
            <a:spLocks noGrp="1"/>
          </p:cNvSpPr>
          <p:nvPr>
            <p:ph sz="half" idx="2"/>
          </p:nvPr>
        </p:nvSpPr>
        <p:spPr>
          <a:xfrm>
            <a:off x="630239"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ksta vietturis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Satura vietturis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334120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en-US" smtClean="0"/>
              <a:t>Click to edit Master title style</a:t>
            </a:r>
            <a:endParaRPr lang="lv-LV"/>
          </a:p>
        </p:txBody>
      </p:sp>
    </p:spTree>
    <p:extLst>
      <p:ext uri="{BB962C8B-B14F-4D97-AF65-F5344CB8AC3E}">
        <p14:creationId xmlns:p14="http://schemas.microsoft.com/office/powerpoint/2010/main" val="22278679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05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lv-LV"/>
          </a:p>
        </p:txBody>
      </p:sp>
      <p:sp>
        <p:nvSpPr>
          <p:cNvPr id="3" name="Satura vietturis 2"/>
          <p:cNvSpPr>
            <a:spLocks noGrp="1"/>
          </p:cNvSpPr>
          <p:nvPr>
            <p:ph idx="1"/>
          </p:nvPr>
        </p:nvSpPr>
        <p:spPr>
          <a:xfrm>
            <a:off x="3887788"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ksta vietturis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Tree>
    <p:extLst>
      <p:ext uri="{BB962C8B-B14F-4D97-AF65-F5344CB8AC3E}">
        <p14:creationId xmlns:p14="http://schemas.microsoft.com/office/powerpoint/2010/main" val="12146815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lv-LV"/>
          </a:p>
        </p:txBody>
      </p:sp>
      <p:sp>
        <p:nvSpPr>
          <p:cNvPr id="3" name="Attēla vietturis 2"/>
          <p:cNvSpPr>
            <a:spLocks noGrp="1"/>
          </p:cNvSpPr>
          <p:nvPr>
            <p:ph type="pic" idx="1"/>
          </p:nvPr>
        </p:nvSpPr>
        <p:spPr>
          <a:xfrm>
            <a:off x="3887788"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lv-LV"/>
          </a:p>
        </p:txBody>
      </p:sp>
      <p:sp>
        <p:nvSpPr>
          <p:cNvPr id="4" name="Teksta vietturis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Tree>
    <p:extLst>
      <p:ext uri="{BB962C8B-B14F-4D97-AF65-F5344CB8AC3E}">
        <p14:creationId xmlns:p14="http://schemas.microsoft.com/office/powerpoint/2010/main" val="26060036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5978"/>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lv-LV" smtClean="0"/>
              <a:t>Rediģēt šablona virsraksta stilu</a:t>
            </a:r>
          </a:p>
        </p:txBody>
      </p:sp>
      <p:sp>
        <p:nvSpPr>
          <p:cNvPr id="4099" name="Rectangle 3"/>
          <p:cNvSpPr>
            <a:spLocks noGrp="1" noChangeArrowheads="1"/>
          </p:cNvSpPr>
          <p:nvPr>
            <p:ph type="body" idx="1"/>
          </p:nvPr>
        </p:nvSpPr>
        <p:spPr bwMode="auto">
          <a:xfrm>
            <a:off x="457200" y="1146572"/>
            <a:ext cx="8229600" cy="293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p>
        </p:txBody>
      </p:sp>
      <p:pic>
        <p:nvPicPr>
          <p:cNvPr id="3" name="Attēls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50333" y="4041560"/>
            <a:ext cx="946220" cy="10428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6774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2700" kern="1200">
          <a:solidFill>
            <a:srgbClr val="003366"/>
          </a:solidFill>
          <a:latin typeface="+mj-lt"/>
          <a:ea typeface="+mj-ea"/>
          <a:cs typeface="+mj-cs"/>
        </a:defRPr>
      </a:lvl1pPr>
      <a:lvl2pPr algn="ctr" rtl="0" eaLnBrk="1" fontAlgn="base" hangingPunct="1">
        <a:spcBef>
          <a:spcPct val="0"/>
        </a:spcBef>
        <a:spcAft>
          <a:spcPct val="0"/>
        </a:spcAft>
        <a:defRPr sz="2700">
          <a:solidFill>
            <a:srgbClr val="003366"/>
          </a:solidFill>
          <a:latin typeface="Calibri" panose="020F0502020204030204" pitchFamily="34" charset="0"/>
        </a:defRPr>
      </a:lvl2pPr>
      <a:lvl3pPr algn="ctr" rtl="0" eaLnBrk="1" fontAlgn="base" hangingPunct="1">
        <a:spcBef>
          <a:spcPct val="0"/>
        </a:spcBef>
        <a:spcAft>
          <a:spcPct val="0"/>
        </a:spcAft>
        <a:defRPr sz="2700">
          <a:solidFill>
            <a:srgbClr val="003366"/>
          </a:solidFill>
          <a:latin typeface="Calibri" panose="020F0502020204030204" pitchFamily="34" charset="0"/>
        </a:defRPr>
      </a:lvl3pPr>
      <a:lvl4pPr algn="ctr" rtl="0" eaLnBrk="1" fontAlgn="base" hangingPunct="1">
        <a:spcBef>
          <a:spcPct val="0"/>
        </a:spcBef>
        <a:spcAft>
          <a:spcPct val="0"/>
        </a:spcAft>
        <a:defRPr sz="2700">
          <a:solidFill>
            <a:srgbClr val="003366"/>
          </a:solidFill>
          <a:latin typeface="Calibri" panose="020F0502020204030204" pitchFamily="34" charset="0"/>
        </a:defRPr>
      </a:lvl4pPr>
      <a:lvl5pPr algn="ctr" rtl="0" eaLnBrk="1" fontAlgn="base" hangingPunct="1">
        <a:spcBef>
          <a:spcPct val="0"/>
        </a:spcBef>
        <a:spcAft>
          <a:spcPct val="0"/>
        </a:spcAft>
        <a:defRPr sz="2700">
          <a:solidFill>
            <a:srgbClr val="003366"/>
          </a:solidFill>
          <a:latin typeface="Calibri" panose="020F0502020204030204" pitchFamily="34" charset="0"/>
        </a:defRPr>
      </a:lvl5pPr>
      <a:lvl6pPr marL="342900" algn="ctr" rtl="0" eaLnBrk="1" fontAlgn="base" hangingPunct="1">
        <a:spcBef>
          <a:spcPct val="0"/>
        </a:spcBef>
        <a:spcAft>
          <a:spcPct val="0"/>
        </a:spcAft>
        <a:defRPr sz="2700">
          <a:solidFill>
            <a:srgbClr val="003366"/>
          </a:solidFill>
          <a:latin typeface="Calibri" panose="020F0502020204030204" pitchFamily="34" charset="0"/>
        </a:defRPr>
      </a:lvl6pPr>
      <a:lvl7pPr marL="685800" algn="ctr" rtl="0" eaLnBrk="1" fontAlgn="base" hangingPunct="1">
        <a:spcBef>
          <a:spcPct val="0"/>
        </a:spcBef>
        <a:spcAft>
          <a:spcPct val="0"/>
        </a:spcAft>
        <a:defRPr sz="2700">
          <a:solidFill>
            <a:srgbClr val="003366"/>
          </a:solidFill>
          <a:latin typeface="Calibri" panose="020F0502020204030204" pitchFamily="34" charset="0"/>
        </a:defRPr>
      </a:lvl7pPr>
      <a:lvl8pPr marL="1028700" algn="ctr" rtl="0" eaLnBrk="1" fontAlgn="base" hangingPunct="1">
        <a:spcBef>
          <a:spcPct val="0"/>
        </a:spcBef>
        <a:spcAft>
          <a:spcPct val="0"/>
        </a:spcAft>
        <a:defRPr sz="2700">
          <a:solidFill>
            <a:srgbClr val="003366"/>
          </a:solidFill>
          <a:latin typeface="Calibri" panose="020F0502020204030204" pitchFamily="34" charset="0"/>
        </a:defRPr>
      </a:lvl8pPr>
      <a:lvl9pPr marL="1371600" algn="ctr" rtl="0" eaLnBrk="1" fontAlgn="base" hangingPunct="1">
        <a:spcBef>
          <a:spcPct val="0"/>
        </a:spcBef>
        <a:spcAft>
          <a:spcPct val="0"/>
        </a:spcAft>
        <a:defRPr sz="2700">
          <a:solidFill>
            <a:srgbClr val="003366"/>
          </a:solidFill>
          <a:latin typeface="Calibri" panose="020F0502020204030204" pitchFamily="34" charset="0"/>
        </a:defRPr>
      </a:lvl9pPr>
    </p:titleStyle>
    <p:bodyStyle>
      <a:lvl1pPr marL="257175" indent="-257175" algn="l" rtl="0" eaLnBrk="1" fontAlgn="base" hangingPunct="1">
        <a:spcBef>
          <a:spcPct val="20000"/>
        </a:spcBef>
        <a:spcAft>
          <a:spcPct val="0"/>
        </a:spcAft>
        <a:buFont typeface="Wingdings 3" panose="05040102010807070707" pitchFamily="18" charset="2"/>
        <a:buChar char="´"/>
        <a:defRPr sz="2400" kern="1200">
          <a:solidFill>
            <a:srgbClr val="003366"/>
          </a:solidFill>
          <a:latin typeface="+mn-lt"/>
          <a:ea typeface="+mn-ea"/>
          <a:cs typeface="+mn-cs"/>
        </a:defRPr>
      </a:lvl1pPr>
      <a:lvl2pPr marL="557213" indent="-214313" algn="l" rtl="0" eaLnBrk="1" fontAlgn="base" hangingPunct="1">
        <a:spcBef>
          <a:spcPct val="20000"/>
        </a:spcBef>
        <a:spcAft>
          <a:spcPct val="0"/>
        </a:spcAft>
        <a:buChar char="•"/>
        <a:defRPr sz="2100" kern="1200">
          <a:solidFill>
            <a:srgbClr val="003366"/>
          </a:solidFill>
          <a:latin typeface="+mn-lt"/>
          <a:ea typeface="+mn-ea"/>
          <a:cs typeface="+mn-cs"/>
        </a:defRPr>
      </a:lvl2pPr>
      <a:lvl3pPr marL="857250" indent="-171450" algn="l" rtl="0" eaLnBrk="1" fontAlgn="base" hangingPunct="1">
        <a:spcBef>
          <a:spcPct val="20000"/>
        </a:spcBef>
        <a:spcAft>
          <a:spcPct val="0"/>
        </a:spcAft>
        <a:buChar char="•"/>
        <a:defRPr sz="1800" kern="1200">
          <a:solidFill>
            <a:srgbClr val="003366"/>
          </a:solidFill>
          <a:latin typeface="+mn-lt"/>
          <a:ea typeface="+mn-ea"/>
          <a:cs typeface="+mn-cs"/>
        </a:defRPr>
      </a:lvl3pPr>
      <a:lvl4pPr marL="1200150" indent="-171450" algn="l" rtl="0" eaLnBrk="1" fontAlgn="base" hangingPunct="1">
        <a:spcBef>
          <a:spcPct val="20000"/>
        </a:spcBef>
        <a:spcAft>
          <a:spcPct val="0"/>
        </a:spcAft>
        <a:buChar char="•"/>
        <a:defRPr sz="1500" kern="1200">
          <a:solidFill>
            <a:srgbClr val="003366"/>
          </a:solidFill>
          <a:latin typeface="+mn-lt"/>
          <a:ea typeface="+mn-ea"/>
          <a:cs typeface="+mn-cs"/>
        </a:defRPr>
      </a:lvl4pPr>
      <a:lvl5pPr marL="1543050" indent="-171450" algn="l" rtl="0" eaLnBrk="1" fontAlgn="base" hangingPunct="1">
        <a:spcBef>
          <a:spcPct val="20000"/>
        </a:spcBef>
        <a:spcAft>
          <a:spcPct val="0"/>
        </a:spcAft>
        <a:buChar char="•"/>
        <a:defRPr sz="1500" kern="1200">
          <a:solidFill>
            <a:srgbClr val="00336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lv-LV"/>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18"/>
          <p:cNvSpPr>
            <a:spLocks noGrp="1" noChangeArrowheads="1"/>
          </p:cNvSpPr>
          <p:nvPr>
            <p:ph type="title"/>
          </p:nvPr>
        </p:nvSpPr>
        <p:spPr>
          <a:xfrm>
            <a:off x="1385646" y="1005576"/>
            <a:ext cx="6178332" cy="2322258"/>
          </a:xfrm>
        </p:spPr>
        <p:txBody>
          <a:bodyPr/>
          <a:lstStyle/>
          <a:p>
            <a:r>
              <a:rPr lang="es-E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s-ES" sz="2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Policijas</a:t>
            </a:r>
            <a:r>
              <a:rPr lang="es-E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sz="2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tiesības</a:t>
            </a:r>
            <a:r>
              <a:rPr lang="es-E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 „</a:t>
            </a:r>
            <a:r>
              <a:rPr lang="es-ES" sz="2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Policijas</a:t>
            </a:r>
            <a:r>
              <a:rPr lang="es-E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sz="2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taktika</a:t>
            </a:r>
            <a:r>
              <a:rPr lang="es-E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lv-LV"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67" name="Rectangle 19"/>
          <p:cNvSpPr>
            <a:spLocks noGrp="1" noChangeArrowheads="1"/>
          </p:cNvSpPr>
          <p:nvPr>
            <p:ph type="body" idx="1"/>
          </p:nvPr>
        </p:nvSpPr>
        <p:spPr>
          <a:xfrm>
            <a:off x="1277634" y="3759882"/>
            <a:ext cx="6172200" cy="939050"/>
          </a:xfrm>
        </p:spPr>
        <p:txBody>
          <a:bodyPr/>
          <a:lstStyle/>
          <a:p>
            <a:pPr algn="ctr">
              <a:buNone/>
            </a:pPr>
            <a:r>
              <a:rPr lang="lv-LV" sz="1200" dirty="0">
                <a:latin typeface="Times New Roman" panose="02020603050405020304" pitchFamily="18" charset="0"/>
                <a:cs typeface="Times New Roman" panose="02020603050405020304" pitchFamily="18" charset="0"/>
              </a:rPr>
              <a:t>Atkārtojuma jautājumi Nr.11-20</a:t>
            </a:r>
          </a:p>
        </p:txBody>
      </p:sp>
    </p:spTree>
    <p:extLst>
      <p:ext uri="{BB962C8B-B14F-4D97-AF65-F5344CB8AC3E}">
        <p14:creationId xmlns:p14="http://schemas.microsoft.com/office/powerpoint/2010/main" val="2301804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1494224" y="411510"/>
            <a:ext cx="6172200" cy="4320480"/>
          </a:xfrm>
        </p:spPr>
        <p:txBody>
          <a:bodyPr/>
          <a:lstStyle/>
          <a:p>
            <a:pPr>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Disciplinārsodu — piezīme — nepiemēro, ja konstatēti apstākļi, kas pastiprina atbildību par </a:t>
            </a:r>
            <a:r>
              <a:rPr lang="lv-LV" sz="1500" dirty="0" err="1">
                <a:latin typeface="Times New Roman" panose="02020603050405020304" pitchFamily="18" charset="0"/>
                <a:cs typeface="Times New Roman" panose="02020603050405020304" pitchFamily="18" charset="0"/>
              </a:rPr>
              <a:t>disciplinārpārkāpumu</a:t>
            </a:r>
            <a:r>
              <a:rPr lang="lv-LV" sz="1500" dirty="0">
                <a:latin typeface="Times New Roman" panose="02020603050405020304" pitchFamily="18" charset="0"/>
                <a:cs typeface="Times New Roman" panose="02020603050405020304" pitchFamily="18" charset="0"/>
              </a:rPr>
              <a:t>, izņemot, ja  amatpersona </a:t>
            </a:r>
            <a:r>
              <a:rPr lang="lv-LV" sz="1500" dirty="0" err="1">
                <a:latin typeface="Times New Roman" panose="02020603050405020304" pitchFamily="18" charset="0"/>
                <a:cs typeface="Times New Roman" panose="02020603050405020304" pitchFamily="18" charset="0"/>
              </a:rPr>
              <a:t>disciplinārpārkāpumu</a:t>
            </a:r>
            <a:r>
              <a:rPr lang="lv-LV" sz="1500" dirty="0">
                <a:latin typeface="Times New Roman" panose="02020603050405020304" pitchFamily="18" charset="0"/>
                <a:cs typeface="Times New Roman" panose="02020603050405020304" pitchFamily="18" charset="0"/>
              </a:rPr>
              <a:t> izdarījusi, jau būdama disciplināri sodīta un amatpersona izdarījusi tādu </a:t>
            </a:r>
            <a:r>
              <a:rPr lang="lv-LV" sz="1500" dirty="0" err="1">
                <a:latin typeface="Times New Roman" panose="02020603050405020304" pitchFamily="18" charset="0"/>
                <a:cs typeface="Times New Roman" panose="02020603050405020304" pitchFamily="18" charset="0"/>
              </a:rPr>
              <a:t>disciplinārpārkāpumu</a:t>
            </a:r>
            <a:r>
              <a:rPr lang="lv-LV" sz="1500" dirty="0">
                <a:latin typeface="Times New Roman" panose="02020603050405020304" pitchFamily="18" charset="0"/>
                <a:cs typeface="Times New Roman" panose="02020603050405020304" pitchFamily="18" charset="0"/>
              </a:rPr>
              <a:t>, par kuru pēdējā gada laikā tai jau ir izteikts aizrādījums. </a:t>
            </a:r>
          </a:p>
          <a:p>
            <a:pPr>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Disciplinārsodu — rājiens — nepiemēro, ja ir konstatēts vairāk nekā viens paredzētais apstāklis, kas pastiprina atbildību par </a:t>
            </a:r>
            <a:r>
              <a:rPr lang="lv-LV" sz="1500" dirty="0" err="1">
                <a:latin typeface="Times New Roman" panose="02020603050405020304" pitchFamily="18" charset="0"/>
                <a:cs typeface="Times New Roman" panose="02020603050405020304" pitchFamily="18" charset="0"/>
              </a:rPr>
              <a:t>disciplinārpārkāpumu</a:t>
            </a:r>
            <a:r>
              <a:rPr lang="lv-LV" sz="1500" dirty="0">
                <a:latin typeface="Times New Roman" panose="02020603050405020304" pitchFamily="18" charset="0"/>
                <a:cs typeface="Times New Roman" panose="02020603050405020304" pitchFamily="18" charset="0"/>
              </a:rPr>
              <a:t>:</a:t>
            </a:r>
          </a:p>
          <a:p>
            <a:pPr lvl="1">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amatpersona turpinājusi prettiesisko rīcību, neņemot vērā prasību to izbeigt;</a:t>
            </a:r>
          </a:p>
          <a:p>
            <a:pPr lvl="1">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amatpersona </a:t>
            </a:r>
            <a:r>
              <a:rPr lang="lv-LV" sz="1500" dirty="0" err="1">
                <a:latin typeface="Times New Roman" panose="02020603050405020304" pitchFamily="18" charset="0"/>
                <a:cs typeface="Times New Roman" panose="02020603050405020304" pitchFamily="18" charset="0"/>
              </a:rPr>
              <a:t>disciplinārpārkāpumu</a:t>
            </a:r>
            <a:r>
              <a:rPr lang="lv-LV" sz="1500" dirty="0">
                <a:latin typeface="Times New Roman" panose="02020603050405020304" pitchFamily="18" charset="0"/>
                <a:cs typeface="Times New Roman" panose="02020603050405020304" pitchFamily="18" charset="0"/>
              </a:rPr>
              <a:t> izdarījusi, izmantojot stihisku nelaimi vai citus ārkārtējus apstākļus;</a:t>
            </a:r>
          </a:p>
          <a:p>
            <a:pPr lvl="1">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amatpersona </a:t>
            </a:r>
            <a:r>
              <a:rPr lang="lv-LV" sz="1500" dirty="0" err="1">
                <a:latin typeface="Times New Roman" panose="02020603050405020304" pitchFamily="18" charset="0"/>
                <a:cs typeface="Times New Roman" panose="02020603050405020304" pitchFamily="18" charset="0"/>
              </a:rPr>
              <a:t>disciplinārpārkāpumu</a:t>
            </a:r>
            <a:r>
              <a:rPr lang="lv-LV" sz="1500" dirty="0">
                <a:latin typeface="Times New Roman" panose="02020603050405020304" pitchFamily="18" charset="0"/>
                <a:cs typeface="Times New Roman" panose="02020603050405020304" pitchFamily="18" charset="0"/>
              </a:rPr>
              <a:t> izdarījusi, jau būdama disciplināri sodīta</a:t>
            </a:r>
          </a:p>
          <a:p>
            <a:pPr>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vai ir izdarīts tīšs </a:t>
            </a:r>
            <a:r>
              <a:rPr lang="lv-LV" sz="1500" dirty="0" err="1">
                <a:latin typeface="Times New Roman" panose="02020603050405020304" pitchFamily="18" charset="0"/>
                <a:cs typeface="Times New Roman" panose="02020603050405020304" pitchFamily="18" charset="0"/>
              </a:rPr>
              <a:t>disciplinārpārkāpums</a:t>
            </a:r>
            <a:r>
              <a:rPr lang="lv-LV" sz="1500" dirty="0">
                <a:latin typeface="Times New Roman" panose="02020603050405020304" pitchFamily="18" charset="0"/>
                <a:cs typeface="Times New Roman" panose="02020603050405020304" pitchFamily="18" charset="0"/>
              </a:rPr>
              <a:t>, kura rezultātā radīts būtisks mantisks zaudējums vai būtisks kaitējums.</a:t>
            </a:r>
          </a:p>
          <a:p>
            <a:endParaRPr lang="lv-LV"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9932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1137346" y="830621"/>
            <a:ext cx="6453188" cy="3348038"/>
          </a:xfrm>
        </p:spPr>
        <p:txBody>
          <a:bodyPr/>
          <a:lstStyle/>
          <a:p>
            <a:pPr marL="0" indent="0">
              <a:lnSpc>
                <a:spcPct val="170000"/>
              </a:lnSpc>
              <a:buNone/>
            </a:pPr>
            <a:r>
              <a:rPr lang="lv-LV" altLang="lv-LV" b="1" dirty="0" smtClean="0">
                <a:latin typeface="Times New Roman" panose="02020603050405020304" pitchFamily="18" charset="0"/>
                <a:cs typeface="Times New Roman" panose="02020603050405020304" pitchFamily="18" charset="0"/>
              </a:rPr>
              <a:t>3. Iegūtās informācijas novērtēšana </a:t>
            </a:r>
          </a:p>
          <a:p>
            <a:pPr marL="0" indent="0">
              <a:lnSpc>
                <a:spcPct val="170000"/>
              </a:lnSpc>
              <a:buNone/>
            </a:pPr>
            <a:r>
              <a:rPr lang="lv-LV" altLang="lv-LV" sz="1350" dirty="0">
                <a:latin typeface="Times New Roman" panose="02020603050405020304" pitchFamily="18" charset="0"/>
                <a:cs typeface="Times New Roman" panose="02020603050405020304" pitchFamily="18" charset="0"/>
              </a:rPr>
              <a:t>Process norit paralēli arī citos informācijas apstrādes etapos, kad informācija tiek vērtēta, izmantojot informācijas novērtēšanas 4x4 sistēmas metodiku – vērtējot informācijas saturu un informācijas avotu, kā rezultātā informācija iegūst novērtējumu atbilstoši vienam no ticamības līmeņiem.</a:t>
            </a:r>
          </a:p>
          <a:p>
            <a:pPr marL="0" indent="0">
              <a:lnSpc>
                <a:spcPct val="170000"/>
              </a:lnSpc>
              <a:buNone/>
            </a:pPr>
            <a:r>
              <a:rPr lang="lv-LV" altLang="lv-LV" b="1" dirty="0" smtClean="0">
                <a:latin typeface="Times New Roman" panose="02020603050405020304" pitchFamily="18" charset="0"/>
                <a:cs typeface="Times New Roman" panose="02020603050405020304" pitchFamily="18" charset="0"/>
              </a:rPr>
              <a:t>4. Informācijas apkopošana / apstrāde</a:t>
            </a:r>
          </a:p>
          <a:p>
            <a:pPr marL="0" indent="0">
              <a:lnSpc>
                <a:spcPct val="170000"/>
              </a:lnSpc>
              <a:buNone/>
            </a:pPr>
            <a:r>
              <a:rPr lang="lv-LV" altLang="lv-LV" sz="1350" dirty="0">
                <a:latin typeface="Times New Roman" panose="02020603050405020304" pitchFamily="18" charset="0"/>
                <a:cs typeface="Times New Roman" panose="02020603050405020304" pitchFamily="18" charset="0"/>
              </a:rPr>
              <a:t>Notiek informācijas strukturēšana un sakārtošana tā, lai dažādu avotu informācija varētu tikt salīdzināta.</a:t>
            </a:r>
            <a:endParaRPr lang="ru-RU" altLang="lv-LV" sz="1200" dirty="0">
              <a:latin typeface="Times New Roman" panose="02020603050405020304" pitchFamily="18" charset="0"/>
              <a:cs typeface="Times New Roman" panose="02020603050405020304" pitchFamily="18" charset="0"/>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030162" y="20531"/>
            <a:ext cx="2106234" cy="1620180"/>
          </a:xfrm>
          <a:prstGeom prst="rect">
            <a:avLst/>
          </a:prstGeom>
          <a:noFill/>
        </p:spPr>
      </p:pic>
    </p:spTree>
    <p:extLst>
      <p:ext uri="{BB962C8B-B14F-4D97-AF65-F5344CB8AC3E}">
        <p14:creationId xmlns:p14="http://schemas.microsoft.com/office/powerpoint/2010/main" val="2757287503"/>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1223628" y="830622"/>
            <a:ext cx="6426994" cy="3618310"/>
          </a:xfrm>
        </p:spPr>
        <p:txBody>
          <a:bodyPr/>
          <a:lstStyle/>
          <a:p>
            <a:pPr marL="0" indent="0">
              <a:lnSpc>
                <a:spcPct val="170000"/>
              </a:lnSpc>
              <a:buNone/>
            </a:pPr>
            <a:r>
              <a:rPr lang="lv-LV" altLang="lv-LV" b="1" dirty="0" smtClean="0">
                <a:solidFill>
                  <a:srgbClr val="990000"/>
                </a:solidFill>
                <a:latin typeface="Times New Roman" panose="02020603050405020304" pitchFamily="18" charset="0"/>
                <a:cs typeface="Times New Roman" panose="02020603050405020304" pitchFamily="18" charset="0"/>
              </a:rPr>
              <a:t>5. Informācijas analīze</a:t>
            </a:r>
            <a:endParaRPr lang="lv-LV" altLang="lv-LV" i="1" u="sng" dirty="0" smtClean="0">
              <a:latin typeface="Times New Roman" panose="02020603050405020304" pitchFamily="18" charset="0"/>
              <a:cs typeface="Times New Roman" panose="02020603050405020304" pitchFamily="18" charset="0"/>
            </a:endParaRPr>
          </a:p>
          <a:p>
            <a:pPr marL="0" indent="0">
              <a:lnSpc>
                <a:spcPct val="170000"/>
              </a:lnSpc>
              <a:buNone/>
            </a:pPr>
            <a:r>
              <a:rPr lang="lv-LV" altLang="lv-LV" sz="1350" dirty="0">
                <a:latin typeface="Times New Roman" panose="02020603050405020304" pitchFamily="18" charset="0"/>
                <a:cs typeface="Times New Roman" panose="02020603050405020304" pitchFamily="18" charset="0"/>
              </a:rPr>
              <a:t>Sarežģītākais un centrālais informācijas apstrādes etaps, kad savāktā informācija tiek apstrādāta ar mērķi nonākt pie jaunām atziņām vai zināšanām. Etaps, kuru realizē analītiķi, kuri ir apguvuši speciālu metodiku un darbu ar speciālajām un analītiskajām programmatūrām. Tiek īstenota </a:t>
            </a:r>
            <a:r>
              <a:rPr lang="lv-LV" altLang="lv-LV" sz="1350" b="1" dirty="0">
                <a:solidFill>
                  <a:srgbClr val="C00000"/>
                </a:solidFill>
                <a:latin typeface="Times New Roman" panose="02020603050405020304" pitchFamily="18" charset="0"/>
                <a:cs typeface="Times New Roman" panose="02020603050405020304" pitchFamily="18" charset="0"/>
              </a:rPr>
              <a:t>operatīvā vai stratēģiskā analīze</a:t>
            </a:r>
          </a:p>
          <a:p>
            <a:pPr marL="0" indent="0">
              <a:lnSpc>
                <a:spcPct val="170000"/>
              </a:lnSpc>
              <a:buNone/>
            </a:pPr>
            <a:r>
              <a:rPr lang="lv-LV" altLang="lv-LV" b="1" dirty="0" smtClean="0">
                <a:latin typeface="Times New Roman" panose="02020603050405020304" pitchFamily="18" charset="0"/>
                <a:cs typeface="Times New Roman" panose="02020603050405020304" pitchFamily="18" charset="0"/>
              </a:rPr>
              <a:t>6. Rezultātu izplatīšana / realizēšana</a:t>
            </a:r>
            <a:endParaRPr lang="lv-LV" altLang="lv-LV" sz="2100" b="1" dirty="0">
              <a:latin typeface="Times New Roman" panose="02020603050405020304" pitchFamily="18" charset="0"/>
              <a:cs typeface="Times New Roman" panose="02020603050405020304" pitchFamily="18" charset="0"/>
            </a:endParaRPr>
          </a:p>
          <a:p>
            <a:pPr marL="0" indent="0">
              <a:lnSpc>
                <a:spcPct val="170000"/>
              </a:lnSpc>
              <a:buNone/>
            </a:pPr>
            <a:r>
              <a:rPr lang="lv-LV" altLang="lv-LV" sz="1350" dirty="0">
                <a:latin typeface="Times New Roman" panose="02020603050405020304" pitchFamily="18" charset="0"/>
                <a:cs typeface="Times New Roman" panose="02020603050405020304" pitchFamily="18" charset="0"/>
              </a:rPr>
              <a:t>Analītiķi prezentē savu sagatavoto produktu, saskaņā ar kuru var tikt plānotas tālākās darbības vai konkrētas izmeklēšanas darbības, sastādīts rīcības plāns u.c.</a:t>
            </a:r>
            <a:endParaRPr lang="ru-RU" altLang="lv-LV" sz="1350" dirty="0">
              <a:latin typeface="Times New Roman" panose="02020603050405020304" pitchFamily="18" charset="0"/>
              <a:cs typeface="Times New Roman" panose="02020603050405020304" pitchFamily="18" charset="0"/>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030162" y="20531"/>
            <a:ext cx="2106234" cy="1620180"/>
          </a:xfrm>
          <a:prstGeom prst="rect">
            <a:avLst/>
          </a:prstGeom>
          <a:noFill/>
        </p:spPr>
      </p:pic>
    </p:spTree>
    <p:extLst>
      <p:ext uri="{BB962C8B-B14F-4D97-AF65-F5344CB8AC3E}">
        <p14:creationId xmlns:p14="http://schemas.microsoft.com/office/powerpoint/2010/main" val="500947957"/>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1485900" y="951570"/>
            <a:ext cx="6172200" cy="3888432"/>
          </a:xfrm>
        </p:spPr>
        <p:txBody>
          <a:bodyPr>
            <a:normAutofit fontScale="92500" lnSpcReduction="10000"/>
          </a:bodyPr>
          <a:lstStyle/>
          <a:p>
            <a:pPr>
              <a:buFont typeface="Wingdings 2" panose="05020102010507070707" pitchFamily="18" charset="2"/>
              <a:buChar char="P"/>
            </a:pPr>
            <a:r>
              <a:rPr lang="lv-LV" dirty="0" smtClean="0"/>
              <a:t>IeM Informācijas centra informācijas sistēmas</a:t>
            </a:r>
          </a:p>
          <a:p>
            <a:pPr>
              <a:buFont typeface="Wingdings 2" panose="05020102010507070707" pitchFamily="18" charset="2"/>
              <a:buChar char="P"/>
            </a:pPr>
            <a:r>
              <a:rPr lang="lv-LV" dirty="0" smtClean="0"/>
              <a:t>citas valsts informācijas sistēmas</a:t>
            </a:r>
          </a:p>
          <a:p>
            <a:pPr>
              <a:buFont typeface="Wingdings 2" panose="05020102010507070707" pitchFamily="18" charset="2"/>
              <a:buChar char="P"/>
            </a:pPr>
            <a:r>
              <a:rPr lang="lv-LV" dirty="0"/>
              <a:t>Kriminālpolicijas elektroniskā informācijas </a:t>
            </a:r>
            <a:r>
              <a:rPr lang="lv-LV" dirty="0" smtClean="0"/>
              <a:t>sistēma (KEIS)</a:t>
            </a:r>
            <a:endParaRPr lang="lv-LV" dirty="0"/>
          </a:p>
          <a:p>
            <a:pPr>
              <a:buFont typeface="Wingdings 2" panose="05020102010507070707" pitchFamily="18" charset="2"/>
              <a:buChar char="P"/>
            </a:pPr>
            <a:r>
              <a:rPr lang="lv-LV" dirty="0" smtClean="0"/>
              <a:t>starptautiskās </a:t>
            </a:r>
            <a:r>
              <a:rPr lang="lv-LV" dirty="0"/>
              <a:t>informācijas sistēmas – Eiropola informācijas sistēma, Interpola informācijas sistēmas</a:t>
            </a:r>
          </a:p>
          <a:p>
            <a:pPr>
              <a:buFont typeface="Wingdings 2" panose="05020102010507070707" pitchFamily="18" charset="2"/>
              <a:buChar char="P"/>
            </a:pPr>
            <a:r>
              <a:rPr lang="lv-LV" dirty="0" smtClean="0"/>
              <a:t>kriminālizlūkošanas </a:t>
            </a:r>
            <a:r>
              <a:rPr lang="lv-LV" dirty="0"/>
              <a:t>produkti (analītiskie ziņojumi)</a:t>
            </a:r>
          </a:p>
          <a:p>
            <a:pPr>
              <a:buFont typeface="Wingdings 2" panose="05020102010507070707" pitchFamily="18" charset="2"/>
              <a:buChar char="P"/>
            </a:pPr>
            <a:r>
              <a:rPr lang="lv-LV" dirty="0" smtClean="0"/>
              <a:t>operatīvās </a:t>
            </a:r>
            <a:r>
              <a:rPr lang="lv-LV" dirty="0"/>
              <a:t>darbības procesā iegūtā informācija</a:t>
            </a:r>
          </a:p>
          <a:p>
            <a:pPr>
              <a:buFont typeface="Wingdings 2" panose="05020102010507070707" pitchFamily="18" charset="2"/>
              <a:buChar char="P"/>
            </a:pPr>
            <a:r>
              <a:rPr lang="lv-LV" dirty="0" smtClean="0"/>
              <a:t>izmeklēšanās </a:t>
            </a:r>
            <a:r>
              <a:rPr lang="lv-LV" dirty="0"/>
              <a:t>iegūtā informācija</a:t>
            </a:r>
          </a:p>
          <a:p>
            <a:pPr>
              <a:buFont typeface="Wingdings 2" panose="05020102010507070707" pitchFamily="18" charset="2"/>
              <a:buChar char="P"/>
            </a:pPr>
            <a:r>
              <a:rPr lang="lv-LV" dirty="0" smtClean="0"/>
              <a:t>citi </a:t>
            </a:r>
            <a:r>
              <a:rPr lang="lv-LV" dirty="0"/>
              <a:t>informācijas avoti – valdības lēmumi, prese u.c.</a:t>
            </a:r>
          </a:p>
          <a:p>
            <a:pPr marL="82296" indent="0">
              <a:buNone/>
            </a:pPr>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p:txBody>
      </p:sp>
      <p:sp>
        <p:nvSpPr>
          <p:cNvPr id="3" name="Virsraksts 2"/>
          <p:cNvSpPr>
            <a:spLocks noGrp="1"/>
          </p:cNvSpPr>
          <p:nvPr>
            <p:ph type="title"/>
          </p:nvPr>
        </p:nvSpPr>
        <p:spPr>
          <a:xfrm>
            <a:off x="1485900" y="303498"/>
            <a:ext cx="6172200" cy="486054"/>
          </a:xfrm>
        </p:spPr>
        <p:txBody>
          <a:bodyPr>
            <a:normAutofit/>
          </a:bodyPr>
          <a:lstStyle/>
          <a:p>
            <a:pPr algn="ctr"/>
            <a:r>
              <a:rPr lang="lv-LV" dirty="0"/>
              <a:t>KIM informācijas avoti</a:t>
            </a:r>
          </a:p>
        </p:txBody>
      </p:sp>
    </p:spTree>
    <p:extLst>
      <p:ext uri="{BB962C8B-B14F-4D97-AF65-F5344CB8AC3E}">
        <p14:creationId xmlns:p14="http://schemas.microsoft.com/office/powerpoint/2010/main" val="12746194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1485900" y="303498"/>
            <a:ext cx="6172200" cy="540060"/>
          </a:xfrm>
        </p:spPr>
        <p:txBody>
          <a:bodyPr>
            <a:normAutofit/>
          </a:bodyPr>
          <a:lstStyle/>
          <a:p>
            <a:pPr algn="ctr"/>
            <a:r>
              <a:rPr lang="lv-LV" alt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Informācijas novērtēšana:</a:t>
            </a:r>
            <a:endParaRPr lang="ru-RU" alt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02787" name="Rectangle 3"/>
          <p:cNvSpPr>
            <a:spLocks noGrp="1" noChangeArrowheads="1"/>
          </p:cNvSpPr>
          <p:nvPr>
            <p:ph type="body" idx="1"/>
          </p:nvPr>
        </p:nvSpPr>
        <p:spPr>
          <a:xfrm>
            <a:off x="1223628" y="798474"/>
            <a:ext cx="6172200" cy="3294366"/>
          </a:xfrm>
        </p:spPr>
        <p:txBody>
          <a:bodyPr/>
          <a:lstStyle/>
          <a:p>
            <a:pPr marL="0" indent="0" algn="ctr">
              <a:lnSpc>
                <a:spcPct val="200000"/>
              </a:lnSpc>
              <a:spcBef>
                <a:spcPts val="0"/>
              </a:spcBef>
              <a:buNone/>
            </a:pPr>
            <a:r>
              <a:rPr lang="lv-LV" altLang="lv-LV" b="1" dirty="0" smtClean="0">
                <a:latin typeface="Times New Roman" panose="02020603050405020304" pitchFamily="18" charset="0"/>
                <a:cs typeface="Times New Roman" panose="02020603050405020304" pitchFamily="18" charset="0"/>
              </a:rPr>
              <a:t>Informācijas novērtēšanas sistēma «4 X 4»</a:t>
            </a:r>
          </a:p>
          <a:p>
            <a:pPr marL="0" indent="0" algn="ctr">
              <a:lnSpc>
                <a:spcPct val="200000"/>
              </a:lnSpc>
              <a:spcBef>
                <a:spcPts val="0"/>
              </a:spcBef>
              <a:buNone/>
            </a:pPr>
            <a:r>
              <a:rPr lang="lv-LV" altLang="lv-LV" b="1" dirty="0" smtClean="0">
                <a:latin typeface="Times New Roman" panose="02020603050405020304" pitchFamily="18" charset="0"/>
                <a:cs typeface="Times New Roman" panose="02020603050405020304" pitchFamily="18" charset="0"/>
              </a:rPr>
              <a:t>“4 x 4 sistēma“</a:t>
            </a:r>
            <a:r>
              <a:rPr lang="lv-LV" altLang="lv-LV" dirty="0" smtClean="0">
                <a:latin typeface="Times New Roman" panose="02020603050405020304" pitchFamily="18" charset="0"/>
                <a:cs typeface="Times New Roman" panose="02020603050405020304" pitchFamily="18" charset="0"/>
              </a:rPr>
              <a:t> paredz informācijas novērtēšanu saskaņā ar šādiem kritērijiem: </a:t>
            </a:r>
          </a:p>
          <a:p>
            <a:pPr marL="0" indent="0" algn="ctr">
              <a:lnSpc>
                <a:spcPct val="200000"/>
              </a:lnSpc>
              <a:spcBef>
                <a:spcPts val="0"/>
              </a:spcBef>
              <a:buNone/>
            </a:pPr>
            <a:r>
              <a:rPr lang="lv-LV" altLang="lv-LV" dirty="0" smtClean="0">
                <a:latin typeface="Times New Roman" panose="02020603050405020304" pitchFamily="18" charset="0"/>
                <a:cs typeface="Times New Roman" panose="02020603050405020304" pitchFamily="18" charset="0"/>
              </a:rPr>
              <a:t>avota kods - avota uzticamība</a:t>
            </a:r>
          </a:p>
          <a:p>
            <a:pPr lvl="1">
              <a:spcBef>
                <a:spcPts val="0"/>
              </a:spcBef>
              <a:buClr>
                <a:schemeClr val="accent3"/>
              </a:buClr>
              <a:buFont typeface="Wingdings 2" panose="05020102010507070707" pitchFamily="18" charset="2"/>
              <a:buChar char="P"/>
            </a:pPr>
            <a:r>
              <a:rPr lang="lv-LV" altLang="lv-LV" dirty="0" smtClean="0">
                <a:latin typeface="Times New Roman" panose="02020603050405020304" pitchFamily="18" charset="0"/>
                <a:cs typeface="Times New Roman" panose="02020603050405020304" pitchFamily="18" charset="0"/>
              </a:rPr>
              <a:t>informācijas kods - avota pieejas tiešums informācijai (informācijas drošums, precizitāte)</a:t>
            </a:r>
            <a:endParaRPr lang="ru-RU" altLang="lv-LV"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476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85900" y="303498"/>
            <a:ext cx="6172200" cy="486054"/>
          </a:xfrm>
        </p:spPr>
        <p:txBody>
          <a:bodyPr>
            <a:normAutofit/>
          </a:bodyPr>
          <a:lstStyle/>
          <a:p>
            <a:pPr algn="ctr"/>
            <a:r>
              <a:rPr lang="lv-LV" alt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Informācijas novērtēšana</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a:xfrm>
            <a:off x="1331640" y="897564"/>
            <a:ext cx="6326460" cy="3683868"/>
          </a:xfrm>
        </p:spPr>
        <p:txBody>
          <a:bodyPr>
            <a:normAutofit fontScale="85000" lnSpcReduction="10000"/>
          </a:bodyPr>
          <a:lstStyle/>
          <a:p>
            <a:pPr>
              <a:buFont typeface="Arial" panose="020B0604020202020204" pitchFamily="34" charset="0"/>
              <a:buChar char="•"/>
            </a:pPr>
            <a:r>
              <a:rPr lang="lv-LV" b="1" dirty="0">
                <a:latin typeface="Times New Roman" panose="02020603050405020304" pitchFamily="18" charset="0"/>
                <a:cs typeface="Times New Roman" panose="02020603050405020304" pitchFamily="18" charset="0"/>
              </a:rPr>
              <a:t>Avota kods </a:t>
            </a:r>
            <a:r>
              <a:rPr lang="lv-LV" dirty="0">
                <a:latin typeface="Times New Roman" panose="02020603050405020304" pitchFamily="18" charset="0"/>
                <a:cs typeface="Times New Roman" panose="02020603050405020304" pitchFamily="18" charset="0"/>
              </a:rPr>
              <a:t>raksturo uzticamību informācijas avotam, ko apzīmē ar vienu no sekojošiem burtiem</a:t>
            </a:r>
            <a:r>
              <a:rPr lang="lv-LV" dirty="0" smtClean="0">
                <a:latin typeface="Times New Roman" panose="02020603050405020304" pitchFamily="18" charset="0"/>
                <a:cs typeface="Times New Roman" panose="02020603050405020304" pitchFamily="18" charset="0"/>
              </a:rPr>
              <a:t>:</a:t>
            </a:r>
          </a:p>
          <a:p>
            <a:pPr marL="0" indent="0">
              <a:buNone/>
            </a:pPr>
            <a:endParaRPr lang="lv-LV"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lv-LV" b="1" dirty="0">
                <a:latin typeface="Times New Roman" panose="02020603050405020304" pitchFamily="18" charset="0"/>
                <a:cs typeface="Times New Roman" panose="02020603050405020304" pitchFamily="18" charset="0"/>
              </a:rPr>
              <a:t>„A”</a:t>
            </a:r>
            <a:r>
              <a:rPr lang="lv-LV" dirty="0">
                <a:latin typeface="Times New Roman" panose="02020603050405020304" pitchFamily="18" charset="0"/>
                <a:cs typeface="Times New Roman" panose="02020603050405020304" pitchFamily="18" charset="0"/>
              </a:rPr>
              <a:t> – personīgi iegūta </a:t>
            </a:r>
            <a:r>
              <a:rPr lang="lv-LV" dirty="0" smtClean="0">
                <a:latin typeface="Times New Roman" panose="02020603050405020304" pitchFamily="18" charset="0"/>
                <a:cs typeface="Times New Roman" panose="02020603050405020304" pitchFamily="18" charset="0"/>
              </a:rPr>
              <a:t>informācija vai nav </a:t>
            </a:r>
            <a:r>
              <a:rPr lang="lv-LV" dirty="0">
                <a:latin typeface="Times New Roman" panose="02020603050405020304" pitchFamily="18" charset="0"/>
                <a:cs typeface="Times New Roman" panose="02020603050405020304" pitchFamily="18" charset="0"/>
              </a:rPr>
              <a:t>šaubu par informācijas avota autentiskumu, uzticamību un kompetenci vai arī, ja informāciju sniedz avots, kas agrāk pierādījis uzticamību visos </a:t>
            </a:r>
            <a:r>
              <a:rPr lang="lv-LV" dirty="0" smtClean="0">
                <a:latin typeface="Times New Roman" panose="02020603050405020304" pitchFamily="18" charset="0"/>
                <a:cs typeface="Times New Roman" panose="02020603050405020304" pitchFamily="18" charset="0"/>
              </a:rPr>
              <a:t>gadījumos;</a:t>
            </a:r>
            <a:endParaRPr lang="lv-LV"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lv-LV" b="1" dirty="0">
                <a:latin typeface="Times New Roman" panose="02020603050405020304" pitchFamily="18" charset="0"/>
                <a:cs typeface="Times New Roman" panose="02020603050405020304" pitchFamily="18" charset="0"/>
              </a:rPr>
              <a:t>„B”</a:t>
            </a:r>
            <a:r>
              <a:rPr lang="lv-LV" dirty="0">
                <a:latin typeface="Times New Roman" panose="02020603050405020304" pitchFamily="18" charset="0"/>
                <a:cs typeface="Times New Roman" panose="02020603050405020304" pitchFamily="18" charset="0"/>
              </a:rPr>
              <a:t> – informāciju sniedz avots, no kura saņemtā informācija vairumā gadījumu iepriekš izrādījusies </a:t>
            </a:r>
            <a:r>
              <a:rPr lang="lv-LV" dirty="0" smtClean="0">
                <a:latin typeface="Times New Roman" panose="02020603050405020304" pitchFamily="18" charset="0"/>
                <a:cs typeface="Times New Roman" panose="02020603050405020304" pitchFamily="18" charset="0"/>
              </a:rPr>
              <a:t>patiesa;</a:t>
            </a:r>
            <a:endParaRPr lang="lv-LV"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lv-LV" b="1" dirty="0">
                <a:latin typeface="Times New Roman" panose="02020603050405020304" pitchFamily="18" charset="0"/>
                <a:cs typeface="Times New Roman" panose="02020603050405020304" pitchFamily="18" charset="0"/>
              </a:rPr>
              <a:t>„C”</a:t>
            </a:r>
            <a:r>
              <a:rPr lang="lv-LV" dirty="0">
                <a:latin typeface="Times New Roman" panose="02020603050405020304" pitchFamily="18" charset="0"/>
                <a:cs typeface="Times New Roman" panose="02020603050405020304" pitchFamily="18" charset="0"/>
              </a:rPr>
              <a:t> – informāciju sniedz avots, no kura saņemtā informācija vairumā gadījumu iepriekš nav izrādījusies </a:t>
            </a:r>
            <a:r>
              <a:rPr lang="lv-LV" dirty="0" smtClean="0">
                <a:latin typeface="Times New Roman" panose="02020603050405020304" pitchFamily="18" charset="0"/>
                <a:cs typeface="Times New Roman" panose="02020603050405020304" pitchFamily="18" charset="0"/>
              </a:rPr>
              <a:t>patiesa;</a:t>
            </a:r>
            <a:endParaRPr lang="lv-LV"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lv-LV" b="1" dirty="0">
                <a:latin typeface="Times New Roman" panose="02020603050405020304" pitchFamily="18" charset="0"/>
                <a:cs typeface="Times New Roman" panose="02020603050405020304" pitchFamily="18" charset="0"/>
              </a:rPr>
              <a:t>„X”</a:t>
            </a:r>
            <a:r>
              <a:rPr lang="lv-LV" dirty="0">
                <a:latin typeface="Times New Roman" panose="02020603050405020304" pitchFamily="18" charset="0"/>
                <a:cs typeface="Times New Roman" panose="02020603050405020304" pitchFamily="18" charset="0"/>
              </a:rPr>
              <a:t> – avota uzticamību nav iespējams </a:t>
            </a:r>
            <a:r>
              <a:rPr lang="lv-LV" dirty="0" smtClean="0">
                <a:latin typeface="Times New Roman" panose="02020603050405020304" pitchFamily="18" charset="0"/>
                <a:cs typeface="Times New Roman" panose="02020603050405020304" pitchFamily="18" charset="0"/>
              </a:rPr>
              <a:t>novērtēt.</a:t>
            </a:r>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68875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85900" y="249492"/>
            <a:ext cx="6172200" cy="486054"/>
          </a:xfrm>
        </p:spPr>
        <p:txBody>
          <a:bodyPr>
            <a:normAutofit/>
          </a:bodyPr>
          <a:lstStyle/>
          <a:p>
            <a:pPr algn="ctr"/>
            <a:endParaRPr lang="lv-LV" dirty="0"/>
          </a:p>
        </p:txBody>
      </p:sp>
      <p:sp>
        <p:nvSpPr>
          <p:cNvPr id="3" name="Satura vietturis 2"/>
          <p:cNvSpPr>
            <a:spLocks noGrp="1"/>
          </p:cNvSpPr>
          <p:nvPr>
            <p:ph idx="1"/>
          </p:nvPr>
        </p:nvSpPr>
        <p:spPr>
          <a:xfrm>
            <a:off x="1385646" y="492519"/>
            <a:ext cx="6272454" cy="3996444"/>
          </a:xfrm>
        </p:spPr>
        <p:txBody>
          <a:bodyPr>
            <a:normAutofit/>
          </a:bodyPr>
          <a:lstStyle/>
          <a:p>
            <a:pPr>
              <a:buFont typeface="Arial" panose="020B0604020202020204" pitchFamily="34" charset="0"/>
              <a:buChar char="•"/>
            </a:pPr>
            <a:r>
              <a:rPr lang="lv-LV" b="1" dirty="0">
                <a:latin typeface="Times New Roman" panose="02020603050405020304" pitchFamily="18" charset="0"/>
                <a:cs typeface="Times New Roman" panose="02020603050405020304" pitchFamily="18" charset="0"/>
              </a:rPr>
              <a:t>Informācijas kods </a:t>
            </a:r>
            <a:r>
              <a:rPr lang="lv-LV" dirty="0">
                <a:latin typeface="Times New Roman" panose="02020603050405020304" pitchFamily="18" charset="0"/>
                <a:cs typeface="Times New Roman" panose="02020603050405020304" pitchFamily="18" charset="0"/>
              </a:rPr>
              <a:t>raksturo informācijas avota pieejas tiešumu informācijai, ko apzīmē ar vienu no sekojošiem cipariem</a:t>
            </a:r>
            <a:r>
              <a:rPr lang="lv-LV" dirty="0" smtClean="0">
                <a:latin typeface="Times New Roman" panose="02020603050405020304" pitchFamily="18" charset="0"/>
                <a:cs typeface="Times New Roman" panose="02020603050405020304" pitchFamily="18" charset="0"/>
              </a:rPr>
              <a:t>:</a:t>
            </a:r>
            <a:endParaRPr lang="lv-LV"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lv-LV" sz="1650" dirty="0">
                <a:latin typeface="Times New Roman" panose="02020603050405020304" pitchFamily="18" charset="0"/>
                <a:cs typeface="Times New Roman" panose="02020603050405020304" pitchFamily="18" charset="0"/>
              </a:rPr>
              <a:t>„1” – informācija par kuras precizitāti nav nekādu šaubu, t.sk. amatpersonas personīgie novērojumi vai arī informācija ir reģistrēta oficiālās datu bāzēs;</a:t>
            </a:r>
          </a:p>
          <a:p>
            <a:pPr lvl="1">
              <a:buFont typeface="Arial" panose="020B0604020202020204" pitchFamily="34" charset="0"/>
              <a:buChar char="•"/>
            </a:pPr>
            <a:r>
              <a:rPr lang="lv-LV" sz="1650" dirty="0">
                <a:latin typeface="Times New Roman" panose="02020603050405020304" pitchFamily="18" charset="0"/>
                <a:cs typeface="Times New Roman" panose="02020603050405020304" pitchFamily="18" charset="0"/>
              </a:rPr>
              <a:t>„2” – informācija ir personiski zināma to sniedzošajai personai;</a:t>
            </a:r>
          </a:p>
          <a:p>
            <a:pPr lvl="1">
              <a:buFont typeface="Arial" panose="020B0604020202020204" pitchFamily="34" charset="0"/>
              <a:buChar char="•"/>
            </a:pPr>
            <a:r>
              <a:rPr lang="lv-LV" sz="1650" dirty="0">
                <a:latin typeface="Times New Roman" panose="02020603050405020304" pitchFamily="18" charset="0"/>
                <a:cs typeface="Times New Roman" panose="02020603050405020304" pitchFamily="18" charset="0"/>
              </a:rPr>
              <a:t>„3” – informācija to sniedzošajai personai personiski nav zināma un tā ir iegūta pastarpinātā veidā no citas personas, bet šo informāciju apstiprina cita amatpersonas vai darbinieka rīcībā esošā informācija ;</a:t>
            </a:r>
          </a:p>
          <a:p>
            <a:pPr lvl="1">
              <a:buFont typeface="Arial" panose="020B0604020202020204" pitchFamily="34" charset="0"/>
              <a:buChar char="•"/>
            </a:pPr>
            <a:r>
              <a:rPr lang="lv-LV" sz="1650" dirty="0">
                <a:latin typeface="Times New Roman" panose="02020603050405020304" pitchFamily="18" charset="0"/>
                <a:cs typeface="Times New Roman" panose="02020603050405020304" pitchFamily="18" charset="0"/>
              </a:rPr>
              <a:t>„4” – informācija nav personiski zināma avotam un tās ticamību nevar novērtēt.</a:t>
            </a:r>
          </a:p>
          <a:p>
            <a:endParaRPr lang="lv-LV" dirty="0"/>
          </a:p>
        </p:txBody>
      </p:sp>
    </p:spTree>
    <p:extLst>
      <p:ext uri="{BB962C8B-B14F-4D97-AF65-F5344CB8AC3E}">
        <p14:creationId xmlns:p14="http://schemas.microsoft.com/office/powerpoint/2010/main" val="15883225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1485900" y="573528"/>
            <a:ext cx="6172200" cy="811788"/>
          </a:xfrm>
        </p:spPr>
        <p:txBody>
          <a:bodyPr/>
          <a:lstStyle/>
          <a:p>
            <a:r>
              <a:rPr lang="lv-LV" altLang="lv-LV"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Dažādās kombinācijas nosaka attiecīgās informācijas izmantošanas iespēju tālākajā apstrādes procesā</a:t>
            </a:r>
            <a:endParaRPr lang="ru-RU" altLang="lv-LV"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08933" name="Rectangle 5"/>
          <p:cNvSpPr>
            <a:spLocks noChangeArrowheads="1"/>
          </p:cNvSpPr>
          <p:nvPr/>
        </p:nvSpPr>
        <p:spPr bwMode="auto">
          <a:xfrm>
            <a:off x="1143001" y="1976877"/>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lv-LV" sz="1050"/>
          </a:p>
        </p:txBody>
      </p:sp>
      <p:graphicFrame>
        <p:nvGraphicFramePr>
          <p:cNvPr id="508932" name="Object 4"/>
          <p:cNvGraphicFramePr>
            <a:graphicFrameLocks noChangeAspect="1"/>
          </p:cNvGraphicFramePr>
          <p:nvPr/>
        </p:nvGraphicFramePr>
        <p:xfrm>
          <a:off x="1871663" y="1707357"/>
          <a:ext cx="2972991" cy="1837135"/>
        </p:xfrm>
        <a:graphic>
          <a:graphicData uri="http://schemas.openxmlformats.org/presentationml/2006/ole">
            <mc:AlternateContent xmlns:mc="http://schemas.openxmlformats.org/markup-compatibility/2006">
              <mc:Choice xmlns:v="urn:schemas-microsoft-com:vml" Requires="v">
                <p:oleObj spid="_x0000_s1027" name="Лист" r:id="rId4" imgW="1914525" imgH="1247775" progId="Excel.Sheet.8">
                  <p:embed/>
                </p:oleObj>
              </mc:Choice>
              <mc:Fallback>
                <p:oleObj name="Лист" r:id="rId4" imgW="1914525" imgH="124777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663" y="1707357"/>
                        <a:ext cx="2972991" cy="18371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8934" name="Rectangle 6"/>
          <p:cNvSpPr>
            <a:spLocks noChangeArrowheads="1"/>
          </p:cNvSpPr>
          <p:nvPr/>
        </p:nvSpPr>
        <p:spPr bwMode="auto">
          <a:xfrm>
            <a:off x="5112544" y="1168004"/>
            <a:ext cx="2483644"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lv-LV" altLang="lv-LV" sz="1500"/>
              <a:t>kombinācijas:</a:t>
            </a:r>
            <a:endParaRPr lang="ru-RU" altLang="lv-LV" sz="1500"/>
          </a:p>
        </p:txBody>
      </p:sp>
      <p:sp>
        <p:nvSpPr>
          <p:cNvPr id="508935" name="Rectangle 7"/>
          <p:cNvSpPr>
            <a:spLocks noChangeArrowheads="1"/>
          </p:cNvSpPr>
          <p:nvPr/>
        </p:nvSpPr>
        <p:spPr bwMode="auto">
          <a:xfrm>
            <a:off x="5328048" y="1869281"/>
            <a:ext cx="378619" cy="486966"/>
          </a:xfrm>
          <a:prstGeom prst="rect">
            <a:avLst/>
          </a:prstGeom>
          <a:solidFill>
            <a:srgbClr val="3333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lv-LV" sz="1050"/>
          </a:p>
        </p:txBody>
      </p:sp>
      <p:sp>
        <p:nvSpPr>
          <p:cNvPr id="508936" name="Rectangle 8"/>
          <p:cNvSpPr>
            <a:spLocks noChangeArrowheads="1"/>
          </p:cNvSpPr>
          <p:nvPr/>
        </p:nvSpPr>
        <p:spPr bwMode="auto">
          <a:xfrm>
            <a:off x="6165057" y="1869281"/>
            <a:ext cx="1835944" cy="48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lv-LV" altLang="lv-LV" sz="1050" dirty="0"/>
              <a:t>apstiprināta jeb iespējami </a:t>
            </a:r>
          </a:p>
          <a:p>
            <a:pPr algn="r"/>
            <a:r>
              <a:rPr lang="lv-LV" altLang="lv-LV" sz="1050" dirty="0"/>
              <a:t>patiesa informācija</a:t>
            </a:r>
            <a:r>
              <a:rPr lang="ru-RU" altLang="lv-LV" sz="1050" dirty="0"/>
              <a:t> </a:t>
            </a:r>
          </a:p>
        </p:txBody>
      </p:sp>
      <p:sp>
        <p:nvSpPr>
          <p:cNvPr id="508937" name="Rectangle 9"/>
          <p:cNvSpPr>
            <a:spLocks noChangeArrowheads="1"/>
          </p:cNvSpPr>
          <p:nvPr/>
        </p:nvSpPr>
        <p:spPr bwMode="auto">
          <a:xfrm>
            <a:off x="5328048" y="2842023"/>
            <a:ext cx="378619" cy="486965"/>
          </a:xfrm>
          <a:prstGeom prst="rect">
            <a:avLst/>
          </a:prstGeom>
          <a:solidFill>
            <a:srgbClr val="96969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lv-LV" sz="1050"/>
          </a:p>
        </p:txBody>
      </p:sp>
      <p:sp>
        <p:nvSpPr>
          <p:cNvPr id="508938" name="Rectangle 10"/>
          <p:cNvSpPr>
            <a:spLocks noChangeArrowheads="1"/>
          </p:cNvSpPr>
          <p:nvPr/>
        </p:nvSpPr>
        <p:spPr bwMode="auto">
          <a:xfrm>
            <a:off x="6165057" y="2842023"/>
            <a:ext cx="1835944" cy="48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lv-LV" altLang="lv-LV" sz="1050"/>
              <a:t>neapstiprināta informācija </a:t>
            </a:r>
            <a:endParaRPr lang="ru-RU" altLang="lv-LV" sz="1050"/>
          </a:p>
        </p:txBody>
      </p:sp>
    </p:spTree>
    <p:extLst>
      <p:ext uri="{BB962C8B-B14F-4D97-AF65-F5344CB8AC3E}">
        <p14:creationId xmlns:p14="http://schemas.microsoft.com/office/powerpoint/2010/main" val="106715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85900" y="357504"/>
            <a:ext cx="6172200" cy="594066"/>
          </a:xfrm>
        </p:spPr>
        <p:txBody>
          <a:bodyPr>
            <a:normAutofit/>
          </a:bodyPr>
          <a:lstStyle/>
          <a:p>
            <a:pPr algn="ct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Informācijas analīze</a:t>
            </a:r>
          </a:p>
        </p:txBody>
      </p:sp>
      <p:sp>
        <p:nvSpPr>
          <p:cNvPr id="3" name="Satura vietturis 2"/>
          <p:cNvSpPr>
            <a:spLocks noGrp="1"/>
          </p:cNvSpPr>
          <p:nvPr>
            <p:ph idx="1"/>
          </p:nvPr>
        </p:nvSpPr>
        <p:spPr>
          <a:xfrm>
            <a:off x="1485900" y="1167594"/>
            <a:ext cx="6434472" cy="3456384"/>
          </a:xfrm>
        </p:spPr>
        <p:txBody>
          <a:bodyPr>
            <a:normAutofit/>
          </a:bodyPr>
          <a:lstStyle/>
          <a:p>
            <a:pPr>
              <a:buFont typeface="Arial" panose="020B0604020202020204" pitchFamily="34" charset="0"/>
              <a:buChar char="•"/>
            </a:pPr>
            <a:r>
              <a:rPr lang="lv-LV" altLang="lv-LV" sz="2100" dirty="0">
                <a:latin typeface="Times New Roman" panose="02020603050405020304" pitchFamily="18" charset="0"/>
                <a:cs typeface="Times New Roman" panose="02020603050405020304" pitchFamily="18" charset="0"/>
              </a:rPr>
              <a:t>Sarežģītākais un centrālais informācijas apstrādes (kriminālizlūkošanas procesa) etaps, kad savāktā informācija tiek apstrādāta ar mērķi nonākt pie jaunām atziņām vai zināšanām: </a:t>
            </a:r>
          </a:p>
          <a:p>
            <a:pPr lvl="1">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etaps, kuru realizē </a:t>
            </a:r>
            <a:r>
              <a:rPr lang="lv-LV" altLang="lv-LV" sz="1800" b="1" dirty="0">
                <a:latin typeface="Times New Roman" panose="02020603050405020304" pitchFamily="18" charset="0"/>
                <a:cs typeface="Times New Roman" panose="02020603050405020304" pitchFamily="18" charset="0"/>
              </a:rPr>
              <a:t>analītiķi</a:t>
            </a:r>
            <a:r>
              <a:rPr lang="lv-LV" altLang="lv-LV" sz="1800" dirty="0">
                <a:latin typeface="Times New Roman" panose="02020603050405020304" pitchFamily="18" charset="0"/>
                <a:cs typeface="Times New Roman" panose="02020603050405020304" pitchFamily="18" charset="0"/>
              </a:rPr>
              <a:t>, kuri ir </a:t>
            </a:r>
            <a:r>
              <a:rPr lang="lv-LV" altLang="lv-LV" sz="1800" b="1" dirty="0">
                <a:latin typeface="Times New Roman" panose="02020603050405020304" pitchFamily="18" charset="0"/>
                <a:cs typeface="Times New Roman" panose="02020603050405020304" pitchFamily="18" charset="0"/>
              </a:rPr>
              <a:t>apguvuši</a:t>
            </a:r>
            <a:r>
              <a:rPr lang="lv-LV" altLang="lv-LV" sz="1800" dirty="0">
                <a:latin typeface="Times New Roman" panose="02020603050405020304" pitchFamily="18" charset="0"/>
                <a:cs typeface="Times New Roman" panose="02020603050405020304" pitchFamily="18" charset="0"/>
              </a:rPr>
              <a:t> speciālu </a:t>
            </a:r>
            <a:r>
              <a:rPr lang="lv-LV" altLang="lv-LV" sz="1800" b="1" dirty="0">
                <a:latin typeface="Times New Roman" panose="02020603050405020304" pitchFamily="18" charset="0"/>
                <a:cs typeface="Times New Roman" panose="02020603050405020304" pitchFamily="18" charset="0"/>
              </a:rPr>
              <a:t>metodiku</a:t>
            </a:r>
            <a:r>
              <a:rPr lang="lv-LV" altLang="lv-LV" sz="1800" dirty="0">
                <a:latin typeface="Times New Roman" panose="02020603050405020304" pitchFamily="18" charset="0"/>
                <a:cs typeface="Times New Roman" panose="02020603050405020304" pitchFamily="18" charset="0"/>
              </a:rPr>
              <a:t> un </a:t>
            </a:r>
            <a:r>
              <a:rPr lang="lv-LV" altLang="lv-LV" sz="1800" b="1" dirty="0">
                <a:latin typeface="Times New Roman" panose="02020603050405020304" pitchFamily="18" charset="0"/>
                <a:cs typeface="Times New Roman" panose="02020603050405020304" pitchFamily="18" charset="0"/>
              </a:rPr>
              <a:t>darbu ar speciālajām un analītiskajām programmatūrām</a:t>
            </a:r>
            <a:endParaRPr lang="lv-LV" altLang="lv-LV"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v-LV" altLang="lv-LV" sz="2100" dirty="0">
                <a:latin typeface="Times New Roman" panose="02020603050405020304" pitchFamily="18" charset="0"/>
                <a:cs typeface="Times New Roman" panose="02020603050405020304" pitchFamily="18" charset="0"/>
              </a:rPr>
              <a:t> Tiek īstenota:</a:t>
            </a:r>
          </a:p>
          <a:p>
            <a:pPr lvl="1">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operatīvā analīze;</a:t>
            </a:r>
          </a:p>
          <a:p>
            <a:pPr lvl="1">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stratēģiskā analīze.</a:t>
            </a: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09315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1059582"/>
            <a:ext cx="6172200" cy="3683868"/>
          </a:xfrm>
        </p:spPr>
        <p:txBody>
          <a:bodyPr>
            <a:normAutofit fontScale="77500" lnSpcReduction="20000"/>
          </a:bodyPr>
          <a:lstStyle/>
          <a:p>
            <a:pPr algn="ctr">
              <a:buNone/>
            </a:pPr>
            <a:r>
              <a:rPr lang="lv-LV" b="1" dirty="0" smtClean="0"/>
              <a:t>Operatīvā analīze</a:t>
            </a:r>
          </a:p>
          <a:p>
            <a:pPr algn="ctr">
              <a:buNone/>
            </a:pPr>
            <a:endParaRPr lang="lv-LV" dirty="0" smtClean="0"/>
          </a:p>
          <a:p>
            <a:r>
              <a:rPr lang="lv-LV" dirty="0" smtClean="0"/>
              <a:t>Koncentrējas uz:</a:t>
            </a:r>
          </a:p>
          <a:p>
            <a:pPr>
              <a:buFont typeface="Wingdings" panose="05000000000000000000" pitchFamily="2" charset="2"/>
              <a:buChar char="ü"/>
            </a:pPr>
            <a:r>
              <a:rPr lang="lv-LV" dirty="0" smtClean="0"/>
              <a:t>atsevišķu noziegumu/notikumu gaitas rekonstruēšanu</a:t>
            </a:r>
          </a:p>
          <a:p>
            <a:pPr>
              <a:buFont typeface="Wingdings" panose="05000000000000000000" pitchFamily="2" charset="2"/>
              <a:buChar char="ü"/>
            </a:pPr>
            <a:r>
              <a:rPr lang="lv-LV" dirty="0" smtClean="0"/>
              <a:t>noziegumu/notikumu sērijas identificēšanu</a:t>
            </a:r>
          </a:p>
          <a:p>
            <a:pPr>
              <a:buFont typeface="Wingdings" panose="05000000000000000000" pitchFamily="2" charset="2"/>
              <a:buChar char="ü"/>
            </a:pPr>
            <a:r>
              <a:rPr lang="lv-LV" dirty="0" smtClean="0"/>
              <a:t>konkrētu noziedznieku vai noziedzīgo grupu struktūras, pielietoto metožu, noziedzīgo aktivitāšu izpēti</a:t>
            </a:r>
          </a:p>
          <a:p>
            <a:pPr>
              <a:buFont typeface="Wingdings" panose="05000000000000000000" pitchFamily="2" charset="2"/>
              <a:buChar char="ü"/>
            </a:pPr>
            <a:r>
              <a:rPr lang="lv-LV" dirty="0" smtClean="0"/>
              <a:t>noziedznieka profila sastādīšanu u.c.</a:t>
            </a:r>
          </a:p>
          <a:p>
            <a:pPr>
              <a:buNone/>
            </a:pPr>
            <a:endParaRPr lang="lv-LV" dirty="0" smtClean="0"/>
          </a:p>
          <a:p>
            <a:r>
              <a:rPr lang="lv-LV" dirty="0" smtClean="0"/>
              <a:t>Vērsta uz:</a:t>
            </a:r>
          </a:p>
          <a:p>
            <a:pPr>
              <a:buFont typeface="Wingdings" panose="05000000000000000000" pitchFamily="2" charset="2"/>
              <a:buChar char="ü"/>
            </a:pPr>
            <a:r>
              <a:rPr lang="lv-LV" dirty="0" smtClean="0"/>
              <a:t>īstermiņa mērķiem ar tūlītēju iedarbību (noziedznieka aizturēšana, notikuma norises pārtraukšana, kriminālprocesa ierosināšana u.tml.)</a:t>
            </a:r>
            <a:endParaRPr lang="en-US" dirty="0"/>
          </a:p>
        </p:txBody>
      </p:sp>
      <p:sp>
        <p:nvSpPr>
          <p:cNvPr id="3" name="Title 2"/>
          <p:cNvSpPr>
            <a:spLocks noGrp="1"/>
          </p:cNvSpPr>
          <p:nvPr>
            <p:ph type="title"/>
          </p:nvPr>
        </p:nvSpPr>
        <p:spPr>
          <a:xfrm>
            <a:off x="1485900" y="357504"/>
            <a:ext cx="6172200" cy="540060"/>
          </a:xfrm>
        </p:spPr>
        <p:txBody>
          <a:bodyPr>
            <a:normAutofit/>
          </a:bodyPr>
          <a:lstStyle/>
          <a:p>
            <a:pPr algn="ctr"/>
            <a:r>
              <a:rPr lang="lv-LV" dirty="0"/>
              <a:t>Analīzes</a:t>
            </a:r>
            <a:r>
              <a:rPr lang="lv-LV" b="0" dirty="0" smtClean="0"/>
              <a:t> </a:t>
            </a:r>
            <a:r>
              <a:rPr lang="lv-LV" dirty="0"/>
              <a:t>veidi</a:t>
            </a:r>
            <a:endParaRPr lang="en-US" dirty="0"/>
          </a:p>
        </p:txBody>
      </p:sp>
    </p:spTree>
    <p:extLst>
      <p:ext uri="{BB962C8B-B14F-4D97-AF65-F5344CB8AC3E}">
        <p14:creationId xmlns:p14="http://schemas.microsoft.com/office/powerpoint/2010/main" val="38217756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81767" y="648303"/>
            <a:ext cx="6380466" cy="3489622"/>
          </a:xfrm>
        </p:spPr>
        <p:txBody>
          <a:bodyPr>
            <a:normAutofit fontScale="77500" lnSpcReduction="20000"/>
          </a:bodyPr>
          <a:lstStyle/>
          <a:p>
            <a:pPr algn="ctr">
              <a:buNone/>
            </a:pP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Stratēģiskā analīze</a:t>
            </a:r>
          </a:p>
          <a:p>
            <a:pPr>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Koncentrējas uz:</a:t>
            </a:r>
          </a:p>
          <a:p>
            <a:pPr lvl="1">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pašreizējās noziedzības situācijas un tās attīstības tendenču izpēti;</a:t>
            </a:r>
          </a:p>
          <a:p>
            <a:pPr lvl="1">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noziedzības situācijas attīstības prognozēšanu;</a:t>
            </a:r>
          </a:p>
          <a:p>
            <a:pPr lvl="1">
              <a:buFont typeface="Arial" panose="020B0604020202020204" pitchFamily="34" charset="0"/>
              <a:buChar char="•"/>
            </a:pPr>
            <a:r>
              <a:rPr lang="lv-LV" dirty="0">
                <a:latin typeface="Times New Roman" panose="02020603050405020304" pitchFamily="18" charset="0"/>
                <a:cs typeface="Times New Roman" panose="02020603050405020304" pitchFamily="18" charset="0"/>
              </a:rPr>
              <a:t>s</a:t>
            </a:r>
            <a:r>
              <a:rPr lang="lv-LV" dirty="0" smtClean="0">
                <a:latin typeface="Times New Roman" panose="02020603050405020304" pitchFamily="18" charset="0"/>
                <a:cs typeface="Times New Roman" panose="02020603050405020304" pitchFamily="18" charset="0"/>
              </a:rPr>
              <a:t>abiedriskās drošības un kārtības apdraudējumu konstatēšanu;</a:t>
            </a:r>
          </a:p>
          <a:p>
            <a:pPr lvl="1">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neaizsargāto valsts / sabiedrības sfēru noskaidrošanu, kuras var apdraudēt noziedzība; </a:t>
            </a:r>
          </a:p>
          <a:p>
            <a:pPr lvl="1">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iespējām noziedzības kontrolēšanai;</a:t>
            </a:r>
          </a:p>
          <a:p>
            <a:pPr lvl="1">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noziedzības draudu samazināšanas, apkarošanas un novēršanas programmu, stratēģiska rakstura pretpasākumu izstrādi.</a:t>
            </a:r>
          </a:p>
          <a:p>
            <a:pPr>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Vērsta uz:</a:t>
            </a:r>
          </a:p>
          <a:p>
            <a:pPr lvl="1">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informācijas radīšanu, kuru var izmantot vadības lēmumu pieņemšanai vidēja termiņa un ilgtermiņa plānošanā, prioritāšu noteikšanā un resursu sadalē</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1485900" y="195486"/>
            <a:ext cx="6172200" cy="486054"/>
          </a:xfrm>
        </p:spPr>
        <p:txBody>
          <a:bodyPr>
            <a:normAutofit/>
          </a:bodyPr>
          <a:lstStyle/>
          <a:p>
            <a:pPr algn="ct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Analīzes veidi</a:t>
            </a:r>
            <a:endPar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739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Ja ir konstatēts, ka amatpersona </a:t>
            </a:r>
            <a:r>
              <a:rPr lang="lv-LV" sz="1500" dirty="0" err="1">
                <a:latin typeface="Times New Roman" panose="02020603050405020304" pitchFamily="18" charset="0"/>
                <a:cs typeface="Times New Roman" panose="02020603050405020304" pitchFamily="18" charset="0"/>
              </a:rPr>
              <a:t>disciplinārpārkāpumu</a:t>
            </a:r>
            <a:r>
              <a:rPr lang="lv-LV" sz="1500" dirty="0">
                <a:latin typeface="Times New Roman" panose="02020603050405020304" pitchFamily="18" charset="0"/>
                <a:cs typeface="Times New Roman" panose="02020603050405020304" pitchFamily="18" charset="0"/>
              </a:rPr>
              <a:t> izdarījusi alkohola, narkotisko, psihotropo, toksisko vai citu apreibinošu vielu ietekmē vai reibumā, vai amatpersona savlaicīgi nav izpildījusi rīkojumu par medicīnisko pārbaudi, lai konstatētu alkohola, narkotisko, psihotropo, toksisko vai citu apreibinošo vielu ietekmi vai </a:t>
            </a:r>
            <a:r>
              <a:rPr lang="lv-LV" sz="1500" dirty="0" err="1">
                <a:latin typeface="Times New Roman" panose="02020603050405020304" pitchFamily="18" charset="0"/>
                <a:cs typeface="Times New Roman" panose="02020603050405020304" pitchFamily="18" charset="0"/>
              </a:rPr>
              <a:t>reibumušā</a:t>
            </a:r>
            <a:r>
              <a:rPr lang="lv-LV" sz="1500" dirty="0">
                <a:latin typeface="Times New Roman" panose="02020603050405020304" pitchFamily="18" charset="0"/>
                <a:cs typeface="Times New Roman" panose="02020603050405020304" pitchFamily="18" charset="0"/>
              </a:rPr>
              <a:t>, piemēro disciplinārsodu — atvaļināšana no dienesta.</a:t>
            </a:r>
          </a:p>
          <a:p>
            <a:endParaRPr lang="lv-LV" dirty="0"/>
          </a:p>
        </p:txBody>
      </p:sp>
    </p:spTree>
    <p:extLst>
      <p:ext uri="{BB962C8B-B14F-4D97-AF65-F5344CB8AC3E}">
        <p14:creationId xmlns:p14="http://schemas.microsoft.com/office/powerpoint/2010/main" val="188421237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p:cNvSpPr>
            <a:spLocks noGrp="1"/>
          </p:cNvSpPr>
          <p:nvPr>
            <p:ph type="title"/>
          </p:nvPr>
        </p:nvSpPr>
        <p:spPr>
          <a:xfrm>
            <a:off x="1485900" y="528066"/>
            <a:ext cx="6229350" cy="3015792"/>
          </a:xfrm>
        </p:spPr>
        <p:txBody>
          <a:bodyPr>
            <a:normAutofit/>
          </a:bodyPr>
          <a:lstStyle/>
          <a:p>
            <a:pPr algn="ct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Kriminālizlūkošanas rezultātu nozīme noziedzības apkarošanā, sabiedriskās kārtības nodrošināšanā un </a:t>
            </a:r>
            <a:b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iestādes darba plānošanā</a:t>
            </a:r>
            <a:r>
              <a:rPr lang="lv-LV" dirty="0"/>
              <a:t/>
            </a:r>
            <a:br>
              <a:rPr lang="lv-LV" dirty="0"/>
            </a:br>
            <a:endParaRPr lang="lv-LV" dirty="0"/>
          </a:p>
        </p:txBody>
      </p:sp>
    </p:spTree>
    <p:extLst>
      <p:ext uri="{BB962C8B-B14F-4D97-AF65-F5344CB8AC3E}">
        <p14:creationId xmlns:p14="http://schemas.microsoft.com/office/powerpoint/2010/main" val="26261763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1485900" y="843558"/>
            <a:ext cx="6272454" cy="4104456"/>
          </a:xfrm>
        </p:spPr>
        <p:txBody>
          <a:bodyPr>
            <a:normAutofit fontScale="77500" lnSpcReduction="20000"/>
          </a:bodyPr>
          <a:lstStyle/>
          <a:p>
            <a:endParaRPr lang="lv-LV" dirty="0" smtClean="0"/>
          </a:p>
          <a:p>
            <a:pPr>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uz zināšanām balstīta noziedzības apkarošana un novēršana;</a:t>
            </a:r>
          </a:p>
          <a:p>
            <a:pPr>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vadības lēmumu pieņemšana uz izvērtētas informācijas pamata;</a:t>
            </a:r>
          </a:p>
          <a:p>
            <a:pPr>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efektīvāka un koordinētāka Valsts policijas darbība;</a:t>
            </a:r>
          </a:p>
          <a:p>
            <a:pPr>
              <a:buFont typeface="Arial" panose="020B0604020202020204" pitchFamily="34" charset="0"/>
              <a:buChar char="•"/>
            </a:pPr>
            <a:r>
              <a:rPr lang="lv-LV" dirty="0" err="1" smtClean="0">
                <a:latin typeface="Times New Roman" panose="02020603050405020304" pitchFamily="18" charset="0"/>
                <a:cs typeface="Times New Roman" panose="02020603050405020304" pitchFamily="18" charset="0"/>
              </a:rPr>
              <a:t>Proaktivitāte</a:t>
            </a:r>
            <a:r>
              <a:rPr lang="lv-LV"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mērķtiecīgāka un lietderīgāka resursu izmantošana;</a:t>
            </a:r>
          </a:p>
          <a:p>
            <a:pPr>
              <a:buFont typeface="Arial" panose="020B0604020202020204" pitchFamily="34" charset="0"/>
              <a:buChar char="•"/>
            </a:pPr>
            <a:r>
              <a:rPr lang="lv-LV" dirty="0">
                <a:latin typeface="Times New Roman" panose="02020603050405020304" pitchFamily="18" charset="0"/>
                <a:cs typeface="Times New Roman" panose="02020603050405020304" pitchFamily="18" charset="0"/>
              </a:rPr>
              <a:t>labāka sadarbība starp VP </a:t>
            </a:r>
            <a:r>
              <a:rPr lang="lv-LV" dirty="0" smtClean="0">
                <a:latin typeface="Times New Roman" panose="02020603050405020304" pitchFamily="18" charset="0"/>
                <a:cs typeface="Times New Roman" panose="02020603050405020304" pitchFamily="18" charset="0"/>
              </a:rPr>
              <a:t>struktūrvienībām;</a:t>
            </a:r>
            <a:endParaRPr lang="lv-LV"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personāla </a:t>
            </a:r>
            <a:r>
              <a:rPr lang="lv-LV" dirty="0">
                <a:latin typeface="Times New Roman" panose="02020603050405020304" pitchFamily="18" charset="0"/>
                <a:cs typeface="Times New Roman" panose="02020603050405020304" pitchFamily="18" charset="0"/>
              </a:rPr>
              <a:t>skaidrāka </a:t>
            </a:r>
            <a:r>
              <a:rPr lang="lv-LV" dirty="0" smtClean="0">
                <a:latin typeface="Times New Roman" panose="02020603050405020304" pitchFamily="18" charset="0"/>
                <a:cs typeface="Times New Roman" panose="02020603050405020304" pitchFamily="18" charset="0"/>
              </a:rPr>
              <a:t>izpratne </a:t>
            </a:r>
            <a:r>
              <a:rPr lang="lv-LV" dirty="0">
                <a:latin typeface="Times New Roman" panose="02020603050405020304" pitchFamily="18" charset="0"/>
                <a:cs typeface="Times New Roman" panose="02020603050405020304" pitchFamily="18" charset="0"/>
              </a:rPr>
              <a:t>par Valsts policijas darbības mērķiem un </a:t>
            </a:r>
            <a:r>
              <a:rPr lang="lv-LV" dirty="0" smtClean="0">
                <a:latin typeface="Times New Roman" panose="02020603050405020304" pitchFamily="18" charset="0"/>
                <a:cs typeface="Times New Roman" panose="02020603050405020304" pitchFamily="18" charset="0"/>
              </a:rPr>
              <a:t>uzdevumiem.</a:t>
            </a:r>
          </a:p>
          <a:p>
            <a:pPr marL="0" indent="0">
              <a:buNone/>
            </a:pPr>
            <a:endParaRPr lang="lv-LV"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efektivitāte – pūles, kur nepieciešams</a:t>
            </a:r>
          </a:p>
          <a:p>
            <a:pPr>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iedarbīgums – ietekme, kur nepieciešams</a:t>
            </a:r>
          </a:p>
          <a:p>
            <a:pPr>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mazāk pārsteigumu</a:t>
            </a:r>
            <a:endParaRPr lang="lv-LV" dirty="0">
              <a:latin typeface="Times New Roman" panose="02020603050405020304" pitchFamily="18" charset="0"/>
              <a:cs typeface="Times New Roman" panose="02020603050405020304" pitchFamily="18" charset="0"/>
            </a:endParaRPr>
          </a:p>
        </p:txBody>
      </p:sp>
      <p:sp>
        <p:nvSpPr>
          <p:cNvPr id="3" name="Virsraksts 2"/>
          <p:cNvSpPr>
            <a:spLocks noGrp="1"/>
          </p:cNvSpPr>
          <p:nvPr>
            <p:ph type="title"/>
          </p:nvPr>
        </p:nvSpPr>
        <p:spPr>
          <a:xfrm>
            <a:off x="1485900" y="195486"/>
            <a:ext cx="6172200" cy="540060"/>
          </a:xfrm>
        </p:spPr>
        <p:txBody>
          <a:bodyPr>
            <a:normAutofit/>
          </a:bodyPr>
          <a:lstStyle/>
          <a:p>
            <a:pPr algn="ct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 ieviešanas ieguvumi:</a:t>
            </a:r>
          </a:p>
        </p:txBody>
      </p:sp>
    </p:spTree>
    <p:extLst>
      <p:ext uri="{BB962C8B-B14F-4D97-AF65-F5344CB8AC3E}">
        <p14:creationId xmlns:p14="http://schemas.microsoft.com/office/powerpoint/2010/main" val="338747838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p:cNvSpPr>
            <a:spLocks noGrp="1"/>
          </p:cNvSpPr>
          <p:nvPr>
            <p:ph type="title"/>
          </p:nvPr>
        </p:nvSpPr>
        <p:spPr>
          <a:xfrm>
            <a:off x="1485900" y="195486"/>
            <a:ext cx="6229350" cy="540060"/>
          </a:xfrm>
        </p:spPr>
        <p:txBody>
          <a:bodyPr>
            <a:normAutofit/>
          </a:bodyPr>
          <a:lstStyle/>
          <a:p>
            <a:pPr algn="ct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Kriminālizlūkošanas modelis</a:t>
            </a:r>
          </a:p>
        </p:txBody>
      </p:sp>
      <p:sp>
        <p:nvSpPr>
          <p:cNvPr id="5" name="AutoShape 4"/>
          <p:cNvSpPr>
            <a:spLocks noChangeArrowheads="1"/>
          </p:cNvSpPr>
          <p:nvPr/>
        </p:nvSpPr>
        <p:spPr bwMode="auto">
          <a:xfrm>
            <a:off x="2867488" y="1950244"/>
            <a:ext cx="3771900" cy="1971675"/>
          </a:xfrm>
          <a:prstGeom prst="rightArrow">
            <a:avLst>
              <a:gd name="adj1" fmla="val 50000"/>
              <a:gd name="adj2" fmla="val 47826"/>
            </a:avLst>
          </a:prstGeom>
          <a:solidFill>
            <a:srgbClr val="FFFFFF"/>
          </a:solidFill>
          <a:ln w="9525">
            <a:solidFill>
              <a:srgbClr val="000000"/>
            </a:solidFill>
            <a:miter lim="800000"/>
            <a:headEnd/>
            <a:tailEnd/>
          </a:ln>
        </p:spPr>
        <p:txBody>
          <a:bodyPr/>
          <a:lstStyle/>
          <a:p>
            <a:endParaRPr lang="lv-LV" sz="900" dirty="0"/>
          </a:p>
          <a:p>
            <a:r>
              <a:rPr lang="lv-LV" sz="975" b="1" dirty="0"/>
              <a:t>Uzdevumu un koordinācijas process</a:t>
            </a:r>
          </a:p>
          <a:p>
            <a:r>
              <a:rPr lang="lv-LV" sz="750" dirty="0"/>
              <a:t>- uzdevumu un koordinācijas grupa</a:t>
            </a:r>
          </a:p>
          <a:p>
            <a:r>
              <a:rPr lang="lv-LV" sz="750" dirty="0"/>
              <a:t>- kriminālizlūkošanas produkti</a:t>
            </a:r>
          </a:p>
          <a:p>
            <a:r>
              <a:rPr lang="lv-LV" sz="750" dirty="0"/>
              <a:t>- lēmumu kontroles stratēģija</a:t>
            </a:r>
            <a:endParaRPr lang="lv-LV" sz="1050" dirty="0"/>
          </a:p>
        </p:txBody>
      </p:sp>
      <p:sp>
        <p:nvSpPr>
          <p:cNvPr id="6" name="AutoShape 5"/>
          <p:cNvSpPr>
            <a:spLocks noChangeArrowheads="1"/>
          </p:cNvSpPr>
          <p:nvPr/>
        </p:nvSpPr>
        <p:spPr bwMode="auto">
          <a:xfrm>
            <a:off x="3600450" y="1366838"/>
            <a:ext cx="1714500" cy="771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000000"/>
            </a:solidFill>
            <a:miter lim="800000"/>
            <a:headEnd/>
            <a:tailEnd/>
          </a:ln>
        </p:spPr>
        <p:txBody>
          <a:bodyPr/>
          <a:lstStyle/>
          <a:p>
            <a:pPr algn="ctr"/>
            <a:r>
              <a:rPr lang="lv-LV" sz="900" b="1" dirty="0"/>
              <a:t>ārējā vide</a:t>
            </a:r>
            <a:endParaRPr lang="lv-LV" sz="1050" dirty="0"/>
          </a:p>
        </p:txBody>
      </p:sp>
      <p:sp>
        <p:nvSpPr>
          <p:cNvPr id="7" name="Rectangle 6"/>
          <p:cNvSpPr>
            <a:spLocks noChangeArrowheads="1"/>
          </p:cNvSpPr>
          <p:nvPr/>
        </p:nvSpPr>
        <p:spPr bwMode="auto">
          <a:xfrm>
            <a:off x="1314450" y="888801"/>
            <a:ext cx="1543050" cy="3442098"/>
          </a:xfrm>
          <a:prstGeom prst="rect">
            <a:avLst/>
          </a:prstGeom>
          <a:solidFill>
            <a:srgbClr val="FFFFFF"/>
          </a:solidFill>
          <a:ln w="9525">
            <a:solidFill>
              <a:srgbClr val="000000"/>
            </a:solidFill>
            <a:miter lim="800000"/>
            <a:headEnd/>
            <a:tailEnd/>
          </a:ln>
        </p:spPr>
        <p:txBody>
          <a:bodyPr/>
          <a:lstStyle/>
          <a:p>
            <a:pPr algn="ctr"/>
            <a:r>
              <a:rPr lang="lv-LV" sz="900" b="1"/>
              <a:t>PROBLĒMAS</a:t>
            </a:r>
            <a:endParaRPr lang="lv-LV" sz="1050"/>
          </a:p>
        </p:txBody>
      </p:sp>
      <p:sp>
        <p:nvSpPr>
          <p:cNvPr id="8" name="Rectangle 7"/>
          <p:cNvSpPr>
            <a:spLocks noChangeArrowheads="1"/>
          </p:cNvSpPr>
          <p:nvPr/>
        </p:nvSpPr>
        <p:spPr bwMode="auto">
          <a:xfrm>
            <a:off x="1402108" y="1366838"/>
            <a:ext cx="1314450" cy="342900"/>
          </a:xfrm>
          <a:prstGeom prst="rect">
            <a:avLst/>
          </a:prstGeom>
          <a:solidFill>
            <a:srgbClr val="FFFFFF"/>
          </a:solidFill>
          <a:ln w="9525">
            <a:solidFill>
              <a:srgbClr val="000000"/>
            </a:solidFill>
            <a:miter lim="800000"/>
            <a:headEnd/>
            <a:tailEnd/>
          </a:ln>
        </p:spPr>
        <p:txBody>
          <a:bodyPr/>
          <a:lstStyle/>
          <a:p>
            <a:r>
              <a:rPr lang="lv-LV" sz="750" dirty="0"/>
              <a:t>nestabila kriminogēnā situācija, „karstie” punkti</a:t>
            </a:r>
            <a:endParaRPr lang="lv-LV" sz="1050" dirty="0"/>
          </a:p>
        </p:txBody>
      </p:sp>
      <p:sp>
        <p:nvSpPr>
          <p:cNvPr id="9" name="Rectangle 8"/>
          <p:cNvSpPr>
            <a:spLocks noChangeArrowheads="1"/>
          </p:cNvSpPr>
          <p:nvPr/>
        </p:nvSpPr>
        <p:spPr bwMode="auto">
          <a:xfrm>
            <a:off x="1402108" y="2148998"/>
            <a:ext cx="1314450" cy="600075"/>
          </a:xfrm>
          <a:prstGeom prst="rect">
            <a:avLst/>
          </a:prstGeom>
          <a:solidFill>
            <a:srgbClr val="FFFFFF"/>
          </a:solidFill>
          <a:ln w="9525">
            <a:solidFill>
              <a:srgbClr val="000000"/>
            </a:solidFill>
            <a:miter lim="800000"/>
            <a:headEnd/>
            <a:tailEnd/>
          </a:ln>
        </p:spPr>
        <p:txBody>
          <a:bodyPr/>
          <a:lstStyle/>
          <a:p>
            <a:r>
              <a:rPr lang="lv-LV" sz="750" dirty="0"/>
              <a:t>likumpārkāpēju, noziedznieku, organizētās noziedzības grupu aktīvā darbība</a:t>
            </a:r>
            <a:endParaRPr lang="lv-LV" sz="1050" dirty="0"/>
          </a:p>
        </p:txBody>
      </p:sp>
      <p:sp>
        <p:nvSpPr>
          <p:cNvPr id="10" name="Rectangle 9"/>
          <p:cNvSpPr>
            <a:spLocks noChangeArrowheads="1"/>
          </p:cNvSpPr>
          <p:nvPr/>
        </p:nvSpPr>
        <p:spPr bwMode="auto">
          <a:xfrm>
            <a:off x="1408020" y="3233731"/>
            <a:ext cx="1314450" cy="428625"/>
          </a:xfrm>
          <a:prstGeom prst="rect">
            <a:avLst/>
          </a:prstGeom>
          <a:solidFill>
            <a:srgbClr val="FFFFFF"/>
          </a:solidFill>
          <a:ln w="9525">
            <a:solidFill>
              <a:srgbClr val="000000"/>
            </a:solidFill>
            <a:miter lim="800000"/>
            <a:headEnd/>
            <a:tailEnd/>
          </a:ln>
        </p:spPr>
        <p:txBody>
          <a:bodyPr/>
          <a:lstStyle/>
          <a:p>
            <a:r>
              <a:rPr lang="lv-LV" sz="750" dirty="0"/>
              <a:t>plašas noziegumu izdarīšanas iespējas</a:t>
            </a:r>
            <a:endParaRPr lang="lv-LV" sz="1050" dirty="0"/>
          </a:p>
        </p:txBody>
      </p:sp>
      <p:sp>
        <p:nvSpPr>
          <p:cNvPr id="11" name="Rectangle 10"/>
          <p:cNvSpPr>
            <a:spLocks noChangeArrowheads="1"/>
          </p:cNvSpPr>
          <p:nvPr/>
        </p:nvSpPr>
        <p:spPr bwMode="auto">
          <a:xfrm>
            <a:off x="6156623" y="888801"/>
            <a:ext cx="1690688" cy="3442098"/>
          </a:xfrm>
          <a:prstGeom prst="rect">
            <a:avLst/>
          </a:prstGeom>
          <a:solidFill>
            <a:srgbClr val="FFFFFF"/>
          </a:solidFill>
          <a:ln w="9525">
            <a:solidFill>
              <a:srgbClr val="000000"/>
            </a:solidFill>
            <a:miter lim="800000"/>
            <a:headEnd/>
            <a:tailEnd/>
          </a:ln>
        </p:spPr>
        <p:txBody>
          <a:bodyPr/>
          <a:lstStyle/>
          <a:p>
            <a:pPr algn="ctr"/>
            <a:r>
              <a:rPr lang="lv-LV" sz="900" b="1" dirty="0">
                <a:solidFill>
                  <a:srgbClr val="FF0000"/>
                </a:solidFill>
              </a:rPr>
              <a:t>RISINĀJUMI</a:t>
            </a:r>
            <a:endParaRPr lang="lv-LV" sz="1050" dirty="0">
              <a:solidFill>
                <a:srgbClr val="FF0000"/>
              </a:solidFill>
            </a:endParaRPr>
          </a:p>
        </p:txBody>
      </p:sp>
      <p:sp>
        <p:nvSpPr>
          <p:cNvPr id="12" name="AutoShape 11"/>
          <p:cNvSpPr>
            <a:spLocks noChangeArrowheads="1"/>
          </p:cNvSpPr>
          <p:nvPr/>
        </p:nvSpPr>
        <p:spPr bwMode="auto">
          <a:xfrm rot="10800000">
            <a:off x="3575793" y="3418633"/>
            <a:ext cx="1714500" cy="74533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000000"/>
            </a:solidFill>
            <a:miter lim="800000"/>
            <a:headEnd/>
            <a:tailEnd/>
          </a:ln>
        </p:spPr>
        <p:txBody>
          <a:bodyPr rot="10800000"/>
          <a:lstStyle/>
          <a:p>
            <a:pPr algn="ctr"/>
            <a:r>
              <a:rPr lang="lv-LV" sz="900" b="1" dirty="0"/>
              <a:t>iekšējā vide</a:t>
            </a:r>
          </a:p>
        </p:txBody>
      </p:sp>
      <p:sp>
        <p:nvSpPr>
          <p:cNvPr id="13" name="Rectangle 12"/>
          <p:cNvSpPr>
            <a:spLocks noChangeArrowheads="1"/>
          </p:cNvSpPr>
          <p:nvPr/>
        </p:nvSpPr>
        <p:spPr bwMode="auto">
          <a:xfrm>
            <a:off x="6287592" y="1238250"/>
            <a:ext cx="1428750" cy="257175"/>
          </a:xfrm>
          <a:prstGeom prst="rect">
            <a:avLst/>
          </a:prstGeom>
          <a:solidFill>
            <a:srgbClr val="FFFFFF"/>
          </a:solidFill>
          <a:ln w="9525">
            <a:solidFill>
              <a:srgbClr val="000000"/>
            </a:solidFill>
            <a:miter lim="800000"/>
            <a:headEnd/>
            <a:tailEnd/>
          </a:ln>
        </p:spPr>
        <p:txBody>
          <a:bodyPr/>
          <a:lstStyle/>
          <a:p>
            <a:r>
              <a:rPr lang="lv-LV" sz="750" dirty="0"/>
              <a:t>sabiedrības drošība</a:t>
            </a:r>
            <a:endParaRPr lang="lv-LV" sz="1050" dirty="0"/>
          </a:p>
        </p:txBody>
      </p:sp>
      <p:sp>
        <p:nvSpPr>
          <p:cNvPr id="14" name="Rectangle 13"/>
          <p:cNvSpPr>
            <a:spLocks noChangeArrowheads="1"/>
          </p:cNvSpPr>
          <p:nvPr/>
        </p:nvSpPr>
        <p:spPr bwMode="auto">
          <a:xfrm>
            <a:off x="6287592" y="1727677"/>
            <a:ext cx="1428750" cy="257175"/>
          </a:xfrm>
          <a:prstGeom prst="rect">
            <a:avLst/>
          </a:prstGeom>
          <a:solidFill>
            <a:srgbClr val="FFFFFF"/>
          </a:solidFill>
          <a:ln w="9525">
            <a:solidFill>
              <a:srgbClr val="000000"/>
            </a:solidFill>
            <a:miter lim="800000"/>
            <a:headEnd/>
            <a:tailEnd/>
          </a:ln>
        </p:spPr>
        <p:txBody>
          <a:bodyPr/>
          <a:lstStyle/>
          <a:p>
            <a:r>
              <a:rPr lang="lv-LV" sz="750" dirty="0"/>
              <a:t>samazināta noziedzība</a:t>
            </a:r>
            <a:endParaRPr lang="lv-LV" sz="1050" dirty="0"/>
          </a:p>
        </p:txBody>
      </p:sp>
      <p:sp>
        <p:nvSpPr>
          <p:cNvPr id="15" name="Rectangle 14"/>
          <p:cNvSpPr>
            <a:spLocks noChangeArrowheads="1"/>
          </p:cNvSpPr>
          <p:nvPr/>
        </p:nvSpPr>
        <p:spPr bwMode="auto">
          <a:xfrm>
            <a:off x="6287592" y="2224088"/>
            <a:ext cx="1428750" cy="257175"/>
          </a:xfrm>
          <a:prstGeom prst="rect">
            <a:avLst/>
          </a:prstGeom>
          <a:solidFill>
            <a:srgbClr val="FFFFFF"/>
          </a:solidFill>
          <a:ln w="9525">
            <a:solidFill>
              <a:srgbClr val="000000"/>
            </a:solidFill>
            <a:miter lim="800000"/>
            <a:headEnd/>
            <a:tailEnd/>
          </a:ln>
        </p:spPr>
        <p:txBody>
          <a:bodyPr/>
          <a:lstStyle/>
          <a:p>
            <a:r>
              <a:rPr lang="lv-LV" sz="750" dirty="0"/>
              <a:t>aizturēti likumpārkāpēji</a:t>
            </a:r>
            <a:endParaRPr lang="lv-LV" sz="1050" dirty="0"/>
          </a:p>
        </p:txBody>
      </p:sp>
      <p:sp>
        <p:nvSpPr>
          <p:cNvPr id="16" name="Rectangle 15"/>
          <p:cNvSpPr>
            <a:spLocks noChangeArrowheads="1"/>
          </p:cNvSpPr>
          <p:nvPr/>
        </p:nvSpPr>
        <p:spPr bwMode="auto">
          <a:xfrm>
            <a:off x="6287592" y="2695575"/>
            <a:ext cx="1428750" cy="342900"/>
          </a:xfrm>
          <a:prstGeom prst="rect">
            <a:avLst/>
          </a:prstGeom>
          <a:solidFill>
            <a:srgbClr val="FFFFFF"/>
          </a:solidFill>
          <a:ln w="9525">
            <a:solidFill>
              <a:srgbClr val="000000"/>
            </a:solidFill>
            <a:miter lim="800000"/>
            <a:headEnd/>
            <a:tailEnd/>
          </a:ln>
        </p:spPr>
        <p:txBody>
          <a:bodyPr/>
          <a:lstStyle/>
          <a:p>
            <a:r>
              <a:rPr lang="lv-LV" sz="750" dirty="0"/>
              <a:t>izjauktas organizētās noziedzības grupas</a:t>
            </a:r>
            <a:endParaRPr lang="lv-LV" sz="1050" dirty="0"/>
          </a:p>
        </p:txBody>
      </p:sp>
      <p:sp>
        <p:nvSpPr>
          <p:cNvPr id="17" name="Rectangle 16"/>
          <p:cNvSpPr>
            <a:spLocks noChangeArrowheads="1"/>
          </p:cNvSpPr>
          <p:nvPr/>
        </p:nvSpPr>
        <p:spPr bwMode="auto">
          <a:xfrm>
            <a:off x="6292037" y="3263204"/>
            <a:ext cx="1428750" cy="257175"/>
          </a:xfrm>
          <a:prstGeom prst="rect">
            <a:avLst/>
          </a:prstGeom>
          <a:solidFill>
            <a:srgbClr val="FFFFFF"/>
          </a:solidFill>
          <a:ln w="9525">
            <a:solidFill>
              <a:srgbClr val="000000"/>
            </a:solidFill>
            <a:miter lim="800000"/>
            <a:headEnd/>
            <a:tailEnd/>
          </a:ln>
        </p:spPr>
        <p:txBody>
          <a:bodyPr/>
          <a:lstStyle/>
          <a:p>
            <a:r>
              <a:rPr lang="lv-LV" sz="750" dirty="0"/>
              <a:t>novērsti „karstie” punkti</a:t>
            </a:r>
            <a:endParaRPr lang="lv-LV" sz="1050" dirty="0"/>
          </a:p>
        </p:txBody>
      </p:sp>
      <p:sp>
        <p:nvSpPr>
          <p:cNvPr id="18" name="Rectangle 17"/>
          <p:cNvSpPr>
            <a:spLocks noChangeArrowheads="1"/>
          </p:cNvSpPr>
          <p:nvPr/>
        </p:nvSpPr>
        <p:spPr bwMode="auto">
          <a:xfrm>
            <a:off x="6287592" y="3750469"/>
            <a:ext cx="1428750" cy="342900"/>
          </a:xfrm>
          <a:prstGeom prst="rect">
            <a:avLst/>
          </a:prstGeom>
          <a:solidFill>
            <a:srgbClr val="FFFFFF"/>
          </a:solidFill>
          <a:ln w="9525">
            <a:solidFill>
              <a:srgbClr val="000000"/>
            </a:solidFill>
            <a:miter lim="800000"/>
            <a:headEnd/>
            <a:tailEnd/>
          </a:ln>
        </p:spPr>
        <p:txBody>
          <a:bodyPr/>
          <a:lstStyle/>
          <a:p>
            <a:r>
              <a:rPr lang="lv-LV" sz="750" dirty="0"/>
              <a:t>kontrolēti potenciāli bīstamie noziedznieki</a:t>
            </a:r>
            <a:endParaRPr lang="lv-LV" sz="1050" dirty="0"/>
          </a:p>
        </p:txBody>
      </p:sp>
      <p:sp>
        <p:nvSpPr>
          <p:cNvPr id="19" name="AutoShape 18"/>
          <p:cNvSpPr>
            <a:spLocks noChangeArrowheads="1"/>
          </p:cNvSpPr>
          <p:nvPr/>
        </p:nvSpPr>
        <p:spPr bwMode="auto">
          <a:xfrm>
            <a:off x="4400550" y="2171605"/>
            <a:ext cx="114300" cy="257175"/>
          </a:xfrm>
          <a:prstGeom prst="downArrow">
            <a:avLst>
              <a:gd name="adj1" fmla="val 50000"/>
              <a:gd name="adj2" fmla="val 56250"/>
            </a:avLst>
          </a:prstGeom>
          <a:solidFill>
            <a:srgbClr val="FFFFFF"/>
          </a:solidFill>
          <a:ln w="9525">
            <a:solidFill>
              <a:srgbClr val="000000"/>
            </a:solidFill>
            <a:miter lim="800000"/>
            <a:headEnd/>
            <a:tailEnd/>
          </a:ln>
        </p:spPr>
        <p:txBody>
          <a:bodyPr/>
          <a:lstStyle/>
          <a:p>
            <a:endParaRPr lang="lv-LV" sz="1050"/>
          </a:p>
        </p:txBody>
      </p:sp>
      <p:sp>
        <p:nvSpPr>
          <p:cNvPr id="20" name="TextBox 19"/>
          <p:cNvSpPr txBox="1"/>
          <p:nvPr/>
        </p:nvSpPr>
        <p:spPr>
          <a:xfrm>
            <a:off x="5290294" y="2624870"/>
            <a:ext cx="791396" cy="784830"/>
          </a:xfrm>
          <a:prstGeom prst="rect">
            <a:avLst/>
          </a:prstGeom>
          <a:noFill/>
        </p:spPr>
        <p:txBody>
          <a:bodyPr wrap="square" rtlCol="0">
            <a:spAutoFit/>
          </a:bodyPr>
          <a:lstStyle/>
          <a:p>
            <a:r>
              <a:rPr lang="lv-LV" sz="900" b="1" dirty="0">
                <a:solidFill>
                  <a:srgbClr val="FF0000"/>
                </a:solidFill>
              </a:rPr>
              <a:t>Prioritizēts un mērķtiecīgs  policijas darbs</a:t>
            </a:r>
          </a:p>
        </p:txBody>
      </p:sp>
    </p:spTree>
    <p:extLst>
      <p:ext uri="{BB962C8B-B14F-4D97-AF65-F5344CB8AC3E}">
        <p14:creationId xmlns:p14="http://schemas.microsoft.com/office/powerpoint/2010/main" val="88165752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lv-LV"/>
          </a:p>
        </p:txBody>
      </p:sp>
      <p:sp>
        <p:nvSpPr>
          <p:cNvPr id="4" name="Content Placeholder 3"/>
          <p:cNvSpPr>
            <a:spLocks noGrp="1"/>
          </p:cNvSpPr>
          <p:nvPr>
            <p:ph idx="1"/>
          </p:nvPr>
        </p:nvSpPr>
        <p:spPr/>
        <p:txBody>
          <a:bodyPr/>
          <a:lstStyle/>
          <a:p>
            <a:pPr marL="0" indent="0" algn="ctr">
              <a:buNone/>
            </a:pP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 Policijas darbinieka tiesības apturēt transportlīdzekli.</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8999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656160" y="141685"/>
            <a:ext cx="5831681" cy="432197"/>
          </a:xfrm>
        </p:spPr>
        <p:txBody>
          <a:bodyPr/>
          <a:lstStyle/>
          <a:p>
            <a:r>
              <a:rPr lang="lv-LV" altLang="lv-LV" sz="30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Likums “Par policiju” 12.pants:</a:t>
            </a:r>
          </a:p>
        </p:txBody>
      </p:sp>
      <p:sp>
        <p:nvSpPr>
          <p:cNvPr id="124931" name="Rectangle 3"/>
          <p:cNvSpPr>
            <a:spLocks noGrp="1" noChangeArrowheads="1"/>
          </p:cNvSpPr>
          <p:nvPr>
            <p:ph type="body" idx="1"/>
          </p:nvPr>
        </p:nvSpPr>
        <p:spPr>
          <a:xfrm>
            <a:off x="1485900" y="735807"/>
            <a:ext cx="6218635" cy="4050506"/>
          </a:xfrm>
        </p:spPr>
        <p:txBody>
          <a:bodyPr/>
          <a:lstStyle/>
          <a:p>
            <a:pPr>
              <a:lnSpc>
                <a:spcPct val="80000"/>
              </a:lnSpc>
              <a:buFontTx/>
              <a:buNone/>
            </a:pPr>
            <a:r>
              <a:rPr lang="lv-LV" altLang="lv-LV" sz="1800" dirty="0">
                <a:latin typeface="Times New Roman" panose="02020603050405020304" pitchFamily="18" charset="0"/>
                <a:cs typeface="Times New Roman" panose="02020603050405020304" pitchFamily="18" charset="0"/>
              </a:rPr>
              <a:t>Policijas darbiniekam, pildot viņam uzliktos pienākumus atbilstoši dienesta kompetencei, ir tiesības:</a:t>
            </a:r>
          </a:p>
          <a:p>
            <a:pPr>
              <a:lnSpc>
                <a:spcPct val="80000"/>
              </a:lnSpc>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pēc Valsts policijas vai teritoriālās policijas pārvaldes priekšnieka norādījuma plānotu pasākumu izpildes laikā </a:t>
            </a:r>
            <a:r>
              <a:rPr lang="lv-LV" altLang="lv-LV" sz="1800" dirty="0">
                <a:solidFill>
                  <a:srgbClr val="CC0000"/>
                </a:solidFill>
                <a:latin typeface="Times New Roman" panose="02020603050405020304" pitchFamily="18" charset="0"/>
                <a:cs typeface="Times New Roman" panose="02020603050405020304" pitchFamily="18" charset="0"/>
              </a:rPr>
              <a:t>apturēt transportlīdzekļus</a:t>
            </a:r>
            <a:r>
              <a:rPr lang="lv-LV" altLang="lv-LV" sz="1800" dirty="0">
                <a:latin typeface="Times New Roman" panose="02020603050405020304" pitchFamily="18" charset="0"/>
                <a:cs typeface="Times New Roman" panose="02020603050405020304" pitchFamily="18" charset="0"/>
              </a:rPr>
              <a:t> un izdarīt to apskati (izņemot diplomātisko un konsulāro pārstāvju transportlīdzekļus), lai aizturētu meklēšanā izsludinātas personas un transportlīdzekļus vai atklātu transportlīdzekļu vadītājus, kuri vada transportlīdzekli alkohola reibumā, narkotisko vai citu apreibinošu vielu ietekmē vai bez transportlīdzekļu vadīšanas tiesībām;</a:t>
            </a:r>
          </a:p>
        </p:txBody>
      </p:sp>
    </p:spTree>
    <p:extLst>
      <p:ext uri="{BB962C8B-B14F-4D97-AF65-F5344CB8AC3E}">
        <p14:creationId xmlns:p14="http://schemas.microsoft.com/office/powerpoint/2010/main" val="109912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1485900" y="573528"/>
            <a:ext cx="6172200" cy="3510316"/>
          </a:xfrm>
        </p:spPr>
        <p:txBody>
          <a:bodyPr/>
          <a:lstStyle/>
          <a:p>
            <a:pPr algn="just">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apturēt transportlīdzekli un izdarīt tā apskati, ja ir pamats domāt, ka transportlīdzekļa vadītājs pārkāpis ceļu satiksmi reglamentējošo normatīvo aktu prasības vai transportlīdzeklis tiek izmantots likumpārkāpuma izdarīšanā; aizliegt lietot transportlīdzekļus, kuru tehniskais stāvoklis apdraud transporta kustības drošību; atstādināt no transportlīdzekļu vadīšanas personas, kuras ir alkohola reibumā, narkotisko vai citu apreibinošu vielu iespaidā, kā arī personas, kurām nav dokumentu par konkrētā transportlīdzekļa lietošanas vai attiecīgās kategorijas transportlīdzekļa vadīšanas tiesībām; nogādāt transportlīdzekli policijas iestādē nepieciešamās pārbaudes veikšanai, ja ir izsludināta tā meklēšana vai ir pamats domāt, ka ir nelikumīgi nomainīti vai viltoti transportlīdzekļa reģistrācijas dokumenti, valsts reģistrācijas numura zīme vai transportlīdzekļa agregātu numuri, vai nav transportlīdzekļa reģistrācijas vai īpašuma tiesības apliecinoša dokumenta un citādi nav iespējams konstatēt transportlīdzekļa lietošanas likumību.</a:t>
            </a:r>
          </a:p>
          <a:p>
            <a:pPr algn="just"/>
            <a:endParaRPr lang="lv-LV" dirty="0"/>
          </a:p>
        </p:txBody>
      </p:sp>
    </p:spTree>
    <p:extLst>
      <p:ext uri="{BB962C8B-B14F-4D97-AF65-F5344CB8AC3E}">
        <p14:creationId xmlns:p14="http://schemas.microsoft.com/office/powerpoint/2010/main" val="408268212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656160" y="141685"/>
            <a:ext cx="5831681" cy="432197"/>
          </a:xfrm>
        </p:spPr>
        <p:txBody>
          <a:bodyPr/>
          <a:lstStyle/>
          <a:p>
            <a:endParaRPr lang="lv-LV" altLang="lv-LV" sz="3000" b="1" dirty="0">
              <a:solidFill>
                <a:srgbClr val="0099FF"/>
              </a:solidFill>
            </a:endParaRPr>
          </a:p>
        </p:txBody>
      </p:sp>
      <p:sp>
        <p:nvSpPr>
          <p:cNvPr id="120835" name="Rectangle 3"/>
          <p:cNvSpPr>
            <a:spLocks noGrp="1" noChangeArrowheads="1"/>
          </p:cNvSpPr>
          <p:nvPr>
            <p:ph type="body" idx="1"/>
          </p:nvPr>
        </p:nvSpPr>
        <p:spPr>
          <a:xfrm>
            <a:off x="1485900" y="735807"/>
            <a:ext cx="6218635" cy="4050506"/>
          </a:xfrm>
        </p:spPr>
        <p:txBody>
          <a:bodyPr/>
          <a:lstStyle/>
          <a:p>
            <a:pPr>
              <a:lnSpc>
                <a:spcPct val="80000"/>
              </a:lnSpc>
              <a:buFontTx/>
              <a:buNone/>
            </a:pPr>
            <a:endParaRPr lang="lv-LV" altLang="lv-LV" sz="2100" dirty="0">
              <a:latin typeface="Times New Roman" panose="02020603050405020304" pitchFamily="18" charset="0"/>
              <a:cs typeface="Times New Roman" panose="02020603050405020304" pitchFamily="18" charset="0"/>
            </a:endParaRPr>
          </a:p>
          <a:p>
            <a:pPr>
              <a:lnSpc>
                <a:spcPct val="80000"/>
              </a:lnSpc>
              <a:buFontTx/>
              <a:buNone/>
            </a:pPr>
            <a:endParaRPr lang="lv-LV" altLang="lv-LV" sz="2100" dirty="0">
              <a:latin typeface="Times New Roman" panose="02020603050405020304" pitchFamily="18" charset="0"/>
              <a:cs typeface="Times New Roman" panose="02020603050405020304" pitchFamily="18" charset="0"/>
            </a:endParaRPr>
          </a:p>
          <a:p>
            <a:pPr>
              <a:lnSpc>
                <a:spcPct val="80000"/>
              </a:lnSpc>
              <a:buFontTx/>
              <a:buNone/>
            </a:pPr>
            <a:r>
              <a:rPr lang="lv-LV" altLang="lv-LV" sz="2100" dirty="0">
                <a:latin typeface="Times New Roman" panose="02020603050405020304" pitchFamily="18" charset="0"/>
                <a:cs typeface="Times New Roman" panose="02020603050405020304" pitchFamily="18" charset="0"/>
              </a:rPr>
              <a:t>Policijas darbiniekam, pildot viņam uzliktos pienākumus atbilstoši dienesta kompetencei, ir tiesības:</a:t>
            </a:r>
          </a:p>
          <a:p>
            <a:pPr lvl="1">
              <a:lnSpc>
                <a:spcPct val="80000"/>
              </a:lnSpc>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veikt autopārvadājumu uzraudzību un kontroli.</a:t>
            </a:r>
          </a:p>
        </p:txBody>
      </p:sp>
    </p:spTree>
    <p:extLst>
      <p:ext uri="{BB962C8B-B14F-4D97-AF65-F5344CB8AC3E}">
        <p14:creationId xmlns:p14="http://schemas.microsoft.com/office/powerpoint/2010/main" val="1981022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lgn="ctr">
              <a:buNone/>
            </a:pP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19.Policijas darbinieka pamatpienākumi sabiedriskās kārtības nodrošināšanas jomā</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80834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656160" y="141685"/>
            <a:ext cx="5831681" cy="432197"/>
          </a:xfrm>
        </p:spPr>
        <p:txBody>
          <a:bodyPr/>
          <a:lstStyle/>
          <a:p>
            <a:r>
              <a:rPr lang="lv-LV" altLang="lv-LV"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Likums “Par policiju” </a:t>
            </a:r>
            <a:r>
              <a:rPr lang="lv-LV" altLang="lv-LV" b="1" i="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9.pants:</a:t>
            </a:r>
            <a:endParaRPr lang="lv-LV" altLang="lv-LV"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9091" name="Rectangle 3"/>
          <p:cNvSpPr>
            <a:spLocks noGrp="1" noChangeArrowheads="1"/>
          </p:cNvSpPr>
          <p:nvPr>
            <p:ph type="body" idx="1"/>
          </p:nvPr>
        </p:nvSpPr>
        <p:spPr>
          <a:xfrm>
            <a:off x="1485900" y="735806"/>
            <a:ext cx="6172200" cy="3858816"/>
          </a:xfrm>
        </p:spPr>
        <p:txBody>
          <a:bodyPr/>
          <a:lstStyle/>
          <a:p>
            <a:pPr algn="just">
              <a:buFontTx/>
              <a:buNone/>
            </a:pPr>
            <a:r>
              <a:rPr lang="lv-LV" altLang="lv-LV" sz="1800" b="1" dirty="0"/>
              <a:t>	</a:t>
            </a:r>
            <a:r>
              <a:rPr lang="lv-LV" altLang="lv-LV" sz="1800" dirty="0">
                <a:latin typeface="Times New Roman" panose="02020603050405020304" pitchFamily="18" charset="0"/>
                <a:cs typeface="Times New Roman" panose="02020603050405020304" pitchFamily="18" charset="0"/>
              </a:rPr>
              <a:t>Jebkura policijas darbinieka pienākums ir visā Latvijas Republikas teritorijā neatkarīgi no viņa ieņemamā amata, atrašanās vietas un laika gadījumā, ja pie viņa griežas personas ar pieteikumu vai ziņojumu par notikumu, kurš apdraud personu un sabiedrības drošību, kā arī pašam konstatējot tādu notikumu, veikt iespējamos pasākumus, lai novērstu likumpārkāpumu, glābtu cilvēkus un sniegtu viņiem palīdzību likumpārkāpumu izdarījušo personu konstatēšanā un aizturēšanā, noskaidrot aculieciniekus, apsargāt notikuma vietu, kā arī paziņot par notikušo tuvākajai policijas iestādei.</a:t>
            </a:r>
          </a:p>
        </p:txBody>
      </p:sp>
    </p:spTree>
    <p:extLst>
      <p:ext uri="{BB962C8B-B14F-4D97-AF65-F5344CB8AC3E}">
        <p14:creationId xmlns:p14="http://schemas.microsoft.com/office/powerpoint/2010/main" val="23493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656160" y="141685"/>
            <a:ext cx="6156722" cy="432197"/>
          </a:xfrm>
        </p:spPr>
        <p:txBody>
          <a:bodyPr/>
          <a:lstStyle/>
          <a:p>
            <a:r>
              <a:rPr lang="lv-LV" altLang="lv-LV"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Likums “Par policiju” </a:t>
            </a:r>
            <a:r>
              <a:rPr lang="lv-LV" altLang="lv-LV" b="1" i="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10.pants: </a:t>
            </a:r>
            <a:endParaRPr lang="lv-LV" altLang="lv-LV"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0115" name="Rectangle 3"/>
          <p:cNvSpPr>
            <a:spLocks noGrp="1" noChangeArrowheads="1"/>
          </p:cNvSpPr>
          <p:nvPr>
            <p:ph type="body" idx="1"/>
          </p:nvPr>
        </p:nvSpPr>
        <p:spPr>
          <a:xfrm>
            <a:off x="1485900" y="735806"/>
            <a:ext cx="6172200" cy="3858816"/>
          </a:xfrm>
        </p:spPr>
        <p:txBody>
          <a:bodyPr/>
          <a:lstStyle/>
          <a:p>
            <a:pPr>
              <a:buFontTx/>
              <a:buNone/>
            </a:pPr>
            <a:r>
              <a:rPr lang="lv-LV" altLang="lv-LV" b="1" dirty="0"/>
              <a:t>	</a:t>
            </a:r>
            <a:r>
              <a:rPr lang="lv-LV" altLang="lv-LV"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Policijas darbinieka </a:t>
            </a:r>
            <a:r>
              <a:rPr lang="lv-LV" altLang="lv-LV" b="1" i="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pamatpienākumi:</a:t>
            </a:r>
            <a:endParaRPr lang="lv-LV" altLang="lv-LV"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buFontTx/>
              <a:buNone/>
            </a:pPr>
            <a:r>
              <a:rPr lang="lv-LV" altLang="lv-LV" sz="1800" dirty="0">
                <a:latin typeface="Times New Roman" panose="02020603050405020304" pitchFamily="18" charset="0"/>
                <a:cs typeface="Times New Roman" panose="02020603050405020304" pitchFamily="18" charset="0"/>
              </a:rPr>
              <a:t>Saskaņā ar policijas uzdevumiem policijas darbinieka pamatpienākumi </a:t>
            </a:r>
            <a:r>
              <a:rPr lang="lv-LV" altLang="lv-LV" sz="1800" u="sng" dirty="0">
                <a:latin typeface="Times New Roman" panose="02020603050405020304" pitchFamily="18" charset="0"/>
                <a:cs typeface="Times New Roman" panose="02020603050405020304" pitchFamily="18" charset="0"/>
              </a:rPr>
              <a:t>atbilstoši dienesta kompetencei</a:t>
            </a:r>
            <a:r>
              <a:rPr lang="lv-LV" altLang="lv-LV" sz="1800" dirty="0">
                <a:latin typeface="Times New Roman" panose="02020603050405020304" pitchFamily="18" charset="0"/>
                <a:cs typeface="Times New Roman" panose="02020603050405020304" pitchFamily="18" charset="0"/>
              </a:rPr>
              <a:t> ir:</a:t>
            </a:r>
          </a:p>
          <a:p>
            <a:pPr lvl="1" algn="just">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nodrošināt kārtību uz ceļiem, ielās, laukumos, parkos, sabiedriskā transporta līdzekļos, lidostās, ostās, stacijās un citās publiskās vietās, lai garantētu personu un sabiedrības drošību;</a:t>
            </a:r>
          </a:p>
          <a:p>
            <a:pPr lvl="1" algn="just">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reģistrēt iesniegumus un informāciju par noziedzīgiem nodarījumiem un citiem likumpārkāpumiem, par notikumiem, kuri apdraud personu vai sabiedrības drošību, un par tajos iesaistītajām personām, savlaicīgi reaģēt uz sniegto informāciju, kā arī nodot kompetentām amatpersonām un institūcijām saņemto informāciju par personu vai sabiedrības drošību apdraudošiem notikumiem (avārijām, ugunsgrēkiem, katastrofām, stihiskām nelaimēm un citiem gadījumiem);</a:t>
            </a:r>
          </a:p>
          <a:p>
            <a:pPr marL="342900" lvl="1" indent="0" algn="just">
              <a:buNone/>
            </a:pPr>
            <a:endParaRPr lang="lv-LV" altLang="lv-LV" sz="15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lv-LV" altLang="lv-LV"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236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lgn="ctr">
              <a:buNone/>
            </a:pPr>
            <a:r>
              <a:rPr lang="lv-LV" sz="21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12.Policijas darbinieka profesionālā ētika un uzvedība. Valsts policijas darbinieku profesionālās ētikas un uzvedības pamatprincipi.</a:t>
            </a:r>
          </a:p>
        </p:txBody>
      </p:sp>
    </p:spTree>
    <p:extLst>
      <p:ext uri="{BB962C8B-B14F-4D97-AF65-F5344CB8AC3E}">
        <p14:creationId xmlns:p14="http://schemas.microsoft.com/office/powerpoint/2010/main" val="67490545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656160" y="141685"/>
            <a:ext cx="6156722" cy="432197"/>
          </a:xfrm>
        </p:spPr>
        <p:txBody>
          <a:bodyPr/>
          <a:lstStyle/>
          <a:p>
            <a:endParaRPr lang="lv-LV" altLang="lv-LV" sz="2400" b="1" dirty="0">
              <a:solidFill>
                <a:srgbClr val="0099FF"/>
              </a:solidFill>
            </a:endParaRPr>
          </a:p>
        </p:txBody>
      </p:sp>
      <p:sp>
        <p:nvSpPr>
          <p:cNvPr id="92163" name="Rectangle 3"/>
          <p:cNvSpPr>
            <a:spLocks noGrp="1" noChangeArrowheads="1"/>
          </p:cNvSpPr>
          <p:nvPr>
            <p:ph type="body" idx="1"/>
          </p:nvPr>
        </p:nvSpPr>
        <p:spPr>
          <a:xfrm>
            <a:off x="1485900" y="735806"/>
            <a:ext cx="6172200" cy="3858816"/>
          </a:xfrm>
        </p:spPr>
        <p:txBody>
          <a:bodyPr/>
          <a:lstStyle/>
          <a:p>
            <a:pPr lvl="1">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sniegt neatliekamo palīdzību personām, kuras cietušas likumpārkāpumu rezultātā, nelaimes gadījumos vai atrodas bezpalīdzības stāvoklī, arī tad, ja tās reibuma stāvoklī zaudējušas spēju patstāvīgi pārvietoties vai var nodarīt kaitējumu apkārtējiem vai pašas sev, kā arī sniegt palīdzību nepilngadīgām personām, kas palikušas bez vecāku vai viņu aizstājēju uzraudzības;</a:t>
            </a:r>
          </a:p>
          <a:p>
            <a:pPr lvl="1">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saskaņā ar likuma prasībām veikt izmeklēšanu, nodrošināt noteiktā kārtībā kriminālistikas speciālistu piedalīšanos izmeklēšanas darbībās, veikt nepieciešamos operatīvās meklēšanas un citus likumā noteiktos pasākumus, lai atklātu, pārtrauktu un novērstu noziedzīgus nodarījumus, konstatētu un meklētu personas, kuras tos izdarījušas vai kuras slēpjas no izmeklēšanas un tiesas, izvairās no kriminālsoda izciešanas vai ir bezvēsts prombūtnē, kā arī lai konstatētu cilvēku personību un identificētu līķus;</a:t>
            </a:r>
          </a:p>
          <a:p>
            <a:pPr lvl="1">
              <a:buFont typeface="Arial" panose="020B0604020202020204" pitchFamily="34" charset="0"/>
              <a:buChar char="•"/>
            </a:pPr>
            <a:endParaRPr lang="lv-LV" altLang="lv-LV"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772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656160" y="141685"/>
            <a:ext cx="6156722" cy="432197"/>
          </a:xfrm>
        </p:spPr>
        <p:txBody>
          <a:bodyPr/>
          <a:lstStyle/>
          <a:p>
            <a:endParaRPr lang="lv-LV" altLang="lv-LV" sz="2400" b="1" dirty="0">
              <a:solidFill>
                <a:srgbClr val="0099FF"/>
              </a:solidFill>
            </a:endParaRPr>
          </a:p>
        </p:txBody>
      </p:sp>
      <p:sp>
        <p:nvSpPr>
          <p:cNvPr id="94211" name="Rectangle 3"/>
          <p:cNvSpPr>
            <a:spLocks noGrp="1" noChangeArrowheads="1"/>
          </p:cNvSpPr>
          <p:nvPr>
            <p:ph type="body" idx="1"/>
          </p:nvPr>
        </p:nvSpPr>
        <p:spPr>
          <a:xfrm>
            <a:off x="1485900" y="465517"/>
            <a:ext cx="6172200" cy="4129106"/>
          </a:xfrm>
        </p:spPr>
        <p:txBody>
          <a:bodyPr/>
          <a:lstStyle/>
          <a:p>
            <a:pPr lvl="2">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izpildīt tiesas nolēmumus, prokurora lēmumus un norādījumus, kas saistīti ar meklēšanas un izmeklēšanas darbību veikšanu;</a:t>
            </a:r>
          </a:p>
          <a:p>
            <a:pPr lvl="2">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novērst un pārtraukt administratīvos pārkāpumus, noskaidrot vainīgos, savas kompetences ietvaros sastādīt protokolus, izskatīt lietas par šiem pārkāpumiem vai arī nodot tās izskatīšanai pēc pakļautības;</a:t>
            </a:r>
          </a:p>
          <a:p>
            <a:pPr lvl="2">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savu pilnvaru ietvaros atklāt noziedzīgu nodarījumu un administratīvo pārkāpumu cēloņus un tos veicinošos apstākļus un veikt pasākumus to novēršanai; piedalīties personu tiesiskajā audzināšanā;</a:t>
            </a:r>
          </a:p>
          <a:p>
            <a:pPr lvl="2">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apsargāt, konvojēt un uzturēt aizturētās un apcietinātās personas, savas kompetences ietvaros izpildīt kriminālsodus un administratīvos sodus, kā arī konvojēt un apsargāt ar brīvības atņemšanu notiesātās personas izmeklēšanas darbību veikšanai, sakarā ar lietas izskatīšanu tiesā un starp ieslodzījuma vietām;</a:t>
            </a:r>
          </a:p>
          <a:p>
            <a:pPr lvl="2">
              <a:buFont typeface="Arial" panose="020B0604020202020204" pitchFamily="34" charset="0"/>
              <a:buChar char="•"/>
            </a:pPr>
            <a:endParaRPr lang="lv-LV" altLang="lv-LV" sz="1500"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pPr>
            <a:endParaRPr lang="lv-LV" altLang="lv-LV" sz="1500"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pPr>
            <a:endParaRPr lang="lv-LV" altLang="lv-LV"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36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656160" y="141685"/>
            <a:ext cx="6156722" cy="432197"/>
          </a:xfrm>
        </p:spPr>
        <p:txBody>
          <a:bodyPr/>
          <a:lstStyle/>
          <a:p>
            <a:endParaRPr lang="lv-LV" altLang="lv-LV" sz="2400" b="1" dirty="0">
              <a:solidFill>
                <a:srgbClr val="0099FF"/>
              </a:solidFill>
            </a:endParaRPr>
          </a:p>
        </p:txBody>
      </p:sp>
      <p:sp>
        <p:nvSpPr>
          <p:cNvPr id="97283" name="Rectangle 3"/>
          <p:cNvSpPr>
            <a:spLocks noGrp="1" noChangeArrowheads="1"/>
          </p:cNvSpPr>
          <p:nvPr>
            <p:ph type="body" idx="1"/>
          </p:nvPr>
        </p:nvSpPr>
        <p:spPr>
          <a:xfrm>
            <a:off x="1485900" y="303499"/>
            <a:ext cx="6172200" cy="4291124"/>
          </a:xfrm>
        </p:spPr>
        <p:txBody>
          <a:bodyPr/>
          <a:lstStyle/>
          <a:p>
            <a:pPr lvl="1">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īstenot Ministru kabineta noteikto objektu un kritiskās infrastruktūras fiziskās drošības pasākumus;</a:t>
            </a:r>
          </a:p>
          <a:p>
            <a:pPr lvl="1">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veikt pasākumus bezsaimnieka vai atrastās apslēptās mantas saglabāšanai līdz tās nodošanai kompetentas valsts iestādes vai amatpersonas pārziņā; nodrošināt atrasto un policijai nodoto dokumentu, mantu, vērtspapīru un cita īpašuma saglabāšanu līdz tā nodošanai īpašniekam;</a:t>
            </a:r>
          </a:p>
          <a:p>
            <a:pPr lvl="1">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regulēt transportlīdzekļu un gājēju kustību, veikt satiksmes un satiksmes līdzekļu uzraudzību;</a:t>
            </a:r>
          </a:p>
          <a:p>
            <a:pPr lvl="1">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kontrolēt noteikumu ievērošanu ieroču aprites, apsardzes darbības un detektīvdarbības jomā;</a:t>
            </a:r>
          </a:p>
          <a:p>
            <a:pPr lvl="1">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gādāt par liecinieku, cietušo, citu personu un to ģimenes locekļu drošību, kā arī par viņu mantas apsardzību, ja apdraudēta šo personu dzīvība, veselība vai manta sakarā ar palīdzību, ko tās sniegušas tiesībaizsardzības iestādēm noziedzīgu nodarījumu atklāšanā un novēršanā;</a:t>
            </a:r>
          </a:p>
          <a:p>
            <a:pPr lvl="1">
              <a:buFont typeface="Arial" panose="020B0604020202020204" pitchFamily="34" charset="0"/>
              <a:buChar char="•"/>
            </a:pPr>
            <a:endParaRPr lang="lv-LV" altLang="lv-LV" sz="15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lv-LV" altLang="lv-LV" sz="15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lv-LV" altLang="lv-LV" sz="15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lv-LV" altLang="lv-LV"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16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656160" y="141685"/>
            <a:ext cx="6156722" cy="432197"/>
          </a:xfrm>
        </p:spPr>
        <p:txBody>
          <a:bodyPr/>
          <a:lstStyle/>
          <a:p>
            <a:endParaRPr lang="lv-LV" altLang="lv-LV" sz="2400" b="1" dirty="0">
              <a:solidFill>
                <a:srgbClr val="0099FF"/>
              </a:solidFill>
            </a:endParaRPr>
          </a:p>
        </p:txBody>
      </p:sp>
      <p:sp>
        <p:nvSpPr>
          <p:cNvPr id="101379" name="Rectangle 3"/>
          <p:cNvSpPr>
            <a:spLocks noGrp="1" noChangeArrowheads="1"/>
          </p:cNvSpPr>
          <p:nvPr>
            <p:ph type="body" idx="1"/>
          </p:nvPr>
        </p:nvSpPr>
        <p:spPr>
          <a:xfrm>
            <a:off x="1485900" y="735806"/>
            <a:ext cx="6172200" cy="3858816"/>
          </a:xfrm>
        </p:spPr>
        <p:txBody>
          <a:bodyPr/>
          <a:lstStyle/>
          <a:p>
            <a:pPr lvl="1">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izpildīt tiesu (tiesnešu), prokuroru lēmumus par to personu piespiedu atvešanu, kuras izvairās no ierašanās pēc izsaukuma, kā arī izpildīt tiesu lēmumus par apcietinājumu;</a:t>
            </a:r>
          </a:p>
          <a:p>
            <a:pPr lvl="1">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reģistrēt un uzskaitīt ceļu satiksmes negadījumus, kurus dokumentāri noformē Valsts policijas darbinieki;</a:t>
            </a:r>
          </a:p>
          <a:p>
            <a:pPr lvl="1">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kontrolēt ūdens satiksmes drošības noteikumu ievērošanu iekšējos ūdeņos, kā arī atpūtas kuģu reģistrācijas noteikumu ievērošanu;</a:t>
            </a:r>
          </a:p>
          <a:p>
            <a:pPr lvl="1">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reģistrēt un uzskaitīt ūdens satiksmes negadījumus iekšējos ūdeņos, kā arī personas, kuras uzskatāmas par cietušām un bojā gājušām ūdens satiksmes negadījumos</a:t>
            </a:r>
          </a:p>
        </p:txBody>
      </p:sp>
    </p:spTree>
    <p:extLst>
      <p:ext uri="{BB962C8B-B14F-4D97-AF65-F5344CB8AC3E}">
        <p14:creationId xmlns:p14="http://schemas.microsoft.com/office/powerpoint/2010/main" val="83106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lgn="ctr">
              <a:buNone/>
            </a:pP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20.Speciālo </a:t>
            </a: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līdzekļu veidi, kurus atļauts lietot policijas </a:t>
            </a: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darbiniekam.</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05545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buFont typeface="Arial" panose="020B0604020202020204" pitchFamily="34" charset="0"/>
              <a:buChar char="•"/>
            </a:pPr>
            <a:r>
              <a:rPr lang="lv-LV" dirty="0" smtClean="0"/>
              <a:t> </a:t>
            </a:r>
            <a:r>
              <a:rPr lang="lv-LV" dirty="0">
                <a:latin typeface="Times New Roman" panose="02020603050405020304" pitchFamily="18" charset="0"/>
                <a:cs typeface="Times New Roman" panose="02020603050405020304" pitchFamily="18" charset="0"/>
              </a:rPr>
              <a:t>Ministru </a:t>
            </a:r>
            <a:r>
              <a:rPr lang="lv-LV" dirty="0" smtClean="0">
                <a:latin typeface="Times New Roman" panose="02020603050405020304" pitchFamily="18" charset="0"/>
                <a:cs typeface="Times New Roman" panose="02020603050405020304" pitchFamily="18" charset="0"/>
              </a:rPr>
              <a:t>kabineta 2011.gada 18.janvāra  </a:t>
            </a:r>
            <a:r>
              <a:rPr lang="lv-LV" dirty="0">
                <a:latin typeface="Times New Roman" panose="02020603050405020304" pitchFamily="18" charset="0"/>
                <a:cs typeface="Times New Roman" panose="02020603050405020304" pitchFamily="18" charset="0"/>
              </a:rPr>
              <a:t>noteikumi Nr.55 «Noteikumi par speciālo līdzekļu veidiem un to lietošanas </a:t>
            </a:r>
            <a:r>
              <a:rPr lang="lv-LV" dirty="0" smtClean="0">
                <a:latin typeface="Times New Roman" panose="02020603050405020304" pitchFamily="18" charset="0"/>
                <a:cs typeface="Times New Roman" panose="02020603050405020304" pitchFamily="18" charset="0"/>
              </a:rPr>
              <a:t>kārtību» </a:t>
            </a:r>
            <a:endParaRPr lang="lv-LV" dirty="0">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29846843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Policijas darbiniekam atļauts lietot šādus speciālos līdzekļus:</a:t>
            </a:r>
            <a:r>
              <a:rPr lang="lv-LV" dirty="0"/>
              <a:t/>
            </a:r>
            <a:br>
              <a:rPr lang="lv-LV" dirty="0"/>
            </a:br>
            <a:endParaRPr lang="lv-LV" dirty="0"/>
          </a:p>
        </p:txBody>
      </p:sp>
      <p:sp>
        <p:nvSpPr>
          <p:cNvPr id="3" name="Content Placeholder 2"/>
          <p:cNvSpPr>
            <a:spLocks noGrp="1"/>
          </p:cNvSpPr>
          <p:nvPr>
            <p:ph idx="1"/>
          </p:nvPr>
        </p:nvSpPr>
        <p:spPr/>
        <p:txBody>
          <a:bodyPr/>
          <a:lstStyle/>
          <a:p>
            <a:pPr marL="0" indent="0">
              <a:buNone/>
            </a:pPr>
            <a:r>
              <a:rPr lang="lv-LV" sz="1500" dirty="0">
                <a:latin typeface="Times New Roman" panose="02020603050405020304" pitchFamily="18" charset="0"/>
                <a:cs typeface="Times New Roman" panose="02020603050405020304" pitchFamily="18" charset="0"/>
              </a:rPr>
              <a:t>1. sasiešanas līdzekļus;</a:t>
            </a:r>
          </a:p>
          <a:p>
            <a:pPr marL="0" indent="0">
              <a:buNone/>
            </a:pPr>
            <a:r>
              <a:rPr lang="lv-LV" sz="1500" dirty="0">
                <a:latin typeface="Times New Roman" panose="02020603050405020304" pitchFamily="18" charset="0"/>
                <a:cs typeface="Times New Roman" panose="02020603050405020304" pitchFamily="18" charset="0"/>
              </a:rPr>
              <a:t>2. roku dzelžus;</a:t>
            </a:r>
          </a:p>
          <a:p>
            <a:pPr marL="0" indent="0">
              <a:buNone/>
            </a:pPr>
            <a:r>
              <a:rPr lang="lv-LV" sz="1500" dirty="0">
                <a:latin typeface="Times New Roman" panose="02020603050405020304" pitchFamily="18" charset="0"/>
                <a:cs typeface="Times New Roman" panose="02020603050405020304" pitchFamily="18" charset="0"/>
              </a:rPr>
              <a:t>3. roku un kāju dzelžus;</a:t>
            </a:r>
          </a:p>
          <a:p>
            <a:pPr marL="0" indent="0">
              <a:buNone/>
            </a:pPr>
            <a:r>
              <a:rPr lang="lv-LV" sz="1500" dirty="0">
                <a:latin typeface="Times New Roman" panose="02020603050405020304" pitchFamily="18" charset="0"/>
                <a:cs typeface="Times New Roman" panose="02020603050405020304" pitchFamily="18" charset="0"/>
              </a:rPr>
              <a:t>4. stekus;</a:t>
            </a:r>
          </a:p>
          <a:p>
            <a:pPr marL="0" indent="0">
              <a:buNone/>
            </a:pPr>
            <a:r>
              <a:rPr lang="lv-LV" sz="1500" dirty="0">
                <a:latin typeface="Times New Roman" panose="02020603050405020304" pitchFamily="18" charset="0"/>
                <a:cs typeface="Times New Roman" panose="02020603050405020304" pitchFamily="18" charset="0"/>
              </a:rPr>
              <a:t>5. elektrošoka ierīces;</a:t>
            </a:r>
          </a:p>
          <a:p>
            <a:pPr marL="0" indent="0">
              <a:buNone/>
            </a:pPr>
            <a:r>
              <a:rPr lang="lv-LV" sz="1500" dirty="0">
                <a:latin typeface="Times New Roman" panose="02020603050405020304" pitchFamily="18" charset="0"/>
                <a:cs typeface="Times New Roman" panose="02020603050405020304" pitchFamily="18" charset="0"/>
              </a:rPr>
              <a:t>6. gāzes baloniņus;</a:t>
            </a:r>
          </a:p>
          <a:p>
            <a:pPr marL="0" indent="0">
              <a:buNone/>
            </a:pPr>
            <a:r>
              <a:rPr lang="lv-LV" sz="1500" dirty="0">
                <a:latin typeface="Times New Roman" panose="02020603050405020304" pitchFamily="18" charset="0"/>
                <a:cs typeface="Times New Roman" panose="02020603050405020304" pitchFamily="18" charset="0"/>
              </a:rPr>
              <a:t>7. redzi ierobežojošus līdzekļus;</a:t>
            </a:r>
          </a:p>
          <a:p>
            <a:pPr marL="0" indent="0">
              <a:buNone/>
            </a:pPr>
            <a:r>
              <a:rPr lang="lv-LV" sz="1500" dirty="0">
                <a:latin typeface="Times New Roman" panose="02020603050405020304" pitchFamily="18" charset="0"/>
                <a:cs typeface="Times New Roman" panose="02020603050405020304" pitchFamily="18" charset="0"/>
              </a:rPr>
              <a:t>8. kairinošu vai paralizējošu vielu izsmidzināšanas vai izšaušanas ierīces;</a:t>
            </a:r>
          </a:p>
          <a:p>
            <a:pPr marL="0" indent="0">
              <a:buNone/>
            </a:pPr>
            <a:r>
              <a:rPr lang="lv-LV" sz="1500" dirty="0">
                <a:latin typeface="Times New Roman" panose="02020603050405020304" pitchFamily="18" charset="0"/>
                <a:cs typeface="Times New Roman" panose="02020603050405020304" pitchFamily="18" charset="0"/>
              </a:rPr>
              <a:t>9. personu kustību ierobežojošus līdzekļus;</a:t>
            </a:r>
          </a:p>
          <a:p>
            <a:pPr marL="0" indent="0">
              <a:buNone/>
            </a:pPr>
            <a:r>
              <a:rPr lang="lv-LV" sz="1500" dirty="0">
                <a:latin typeface="Times New Roman" panose="02020603050405020304" pitchFamily="18" charset="0"/>
                <a:cs typeface="Times New Roman" panose="02020603050405020304" pitchFamily="18" charset="0"/>
              </a:rPr>
              <a:t>10. transportlīdzekļu piespiedu apstādināšanas līdzekļus;</a:t>
            </a:r>
          </a:p>
        </p:txBody>
      </p:sp>
    </p:spTree>
    <p:extLst>
      <p:ext uri="{BB962C8B-B14F-4D97-AF65-F5344CB8AC3E}">
        <p14:creationId xmlns:p14="http://schemas.microsoft.com/office/powerpoint/2010/main" val="292655188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1485900" y="681540"/>
            <a:ext cx="6172200" cy="3402304"/>
          </a:xfrm>
        </p:spPr>
        <p:txBody>
          <a:bodyPr/>
          <a:lstStyle/>
          <a:p>
            <a:pPr marL="0" indent="0">
              <a:buNone/>
            </a:pPr>
            <a:r>
              <a:rPr lang="lv-LV" sz="1500" dirty="0">
                <a:latin typeface="Times New Roman" panose="02020603050405020304" pitchFamily="18" charset="0"/>
                <a:cs typeface="Times New Roman" panose="02020603050405020304" pitchFamily="18" charset="0"/>
              </a:rPr>
              <a:t>11. tādu elementu izšaušanas ierīces, kuri nav paredzēti letālu seku radīšanai (piemēram, gāzes, krāsas, gumijas izšaušanas ierīces);</a:t>
            </a:r>
          </a:p>
          <a:p>
            <a:pPr marL="0" indent="0">
              <a:buNone/>
            </a:pPr>
            <a:r>
              <a:rPr lang="lv-LV" sz="1500" dirty="0">
                <a:latin typeface="Times New Roman" panose="02020603050405020304" pitchFamily="18" charset="0"/>
                <a:cs typeface="Times New Roman" panose="02020603050405020304" pitchFamily="18" charset="0"/>
              </a:rPr>
              <a:t>12. dūmu sveces;</a:t>
            </a:r>
          </a:p>
          <a:p>
            <a:pPr marL="0" indent="0">
              <a:buNone/>
            </a:pPr>
            <a:r>
              <a:rPr lang="lv-LV" sz="1500" dirty="0">
                <a:latin typeface="Times New Roman" panose="02020603050405020304" pitchFamily="18" charset="0"/>
                <a:cs typeface="Times New Roman" panose="02020603050405020304" pitchFamily="18" charset="0"/>
              </a:rPr>
              <a:t>13. dūmu granātas;</a:t>
            </a:r>
          </a:p>
          <a:p>
            <a:pPr marL="0" indent="0">
              <a:buNone/>
            </a:pPr>
            <a:r>
              <a:rPr lang="lv-LV" sz="1500" dirty="0">
                <a:latin typeface="Times New Roman" panose="02020603050405020304" pitchFamily="18" charset="0"/>
                <a:cs typeface="Times New Roman" panose="02020603050405020304" pitchFamily="18" charset="0"/>
              </a:rPr>
              <a:t>14. gāzes granātas;</a:t>
            </a:r>
          </a:p>
          <a:p>
            <a:pPr marL="0" indent="0">
              <a:buNone/>
            </a:pPr>
            <a:r>
              <a:rPr lang="lv-LV" sz="1500" dirty="0">
                <a:latin typeface="Times New Roman" panose="02020603050405020304" pitchFamily="18" charset="0"/>
                <a:cs typeface="Times New Roman" panose="02020603050405020304" pitchFamily="18" charset="0"/>
              </a:rPr>
              <a:t>15. gaismas un trokšņa granātas;</a:t>
            </a:r>
          </a:p>
          <a:p>
            <a:pPr marL="0" indent="0">
              <a:buNone/>
            </a:pPr>
            <a:r>
              <a:rPr lang="lv-LV" sz="1500" dirty="0">
                <a:latin typeface="Times New Roman" panose="02020603050405020304" pitchFamily="18" charset="0"/>
                <a:cs typeface="Times New Roman" panose="02020603050405020304" pitchFamily="18" charset="0"/>
              </a:rPr>
              <a:t>16. gumijas lādiņu granātas;</a:t>
            </a:r>
          </a:p>
          <a:p>
            <a:pPr marL="0" indent="0">
              <a:buNone/>
            </a:pPr>
            <a:r>
              <a:rPr lang="lv-LV" sz="1500" dirty="0">
                <a:latin typeface="Times New Roman" panose="02020603050405020304" pitchFamily="18" charset="0"/>
                <a:cs typeface="Times New Roman" panose="02020603050405020304" pitchFamily="18" charset="0"/>
              </a:rPr>
              <a:t>17. psiholoģiskās iedarbības skaņu ierīces;</a:t>
            </a:r>
          </a:p>
          <a:p>
            <a:pPr marL="0" indent="0">
              <a:buNone/>
            </a:pPr>
            <a:r>
              <a:rPr lang="lv-LV" sz="1500" dirty="0">
                <a:latin typeface="Times New Roman" panose="02020603050405020304" pitchFamily="18" charset="0"/>
                <a:cs typeface="Times New Roman" panose="02020603050405020304" pitchFamily="18" charset="0"/>
              </a:rPr>
              <a:t>18. telpu atvēršanas līdzekļus;</a:t>
            </a:r>
          </a:p>
          <a:p>
            <a:pPr marL="0" indent="0">
              <a:buNone/>
            </a:pPr>
            <a:r>
              <a:rPr lang="lv-LV" sz="1500" dirty="0">
                <a:latin typeface="Times New Roman" panose="02020603050405020304" pitchFamily="18" charset="0"/>
                <a:cs typeface="Times New Roman" panose="02020603050405020304" pitchFamily="18" charset="0"/>
              </a:rPr>
              <a:t>19. šķēršļu sagraušanas līdzekļus;</a:t>
            </a:r>
          </a:p>
          <a:p>
            <a:pPr marL="0" indent="0">
              <a:buNone/>
            </a:pPr>
            <a:r>
              <a:rPr lang="lv-LV" sz="1500" dirty="0">
                <a:latin typeface="Times New Roman" panose="02020603050405020304" pitchFamily="18" charset="0"/>
                <a:cs typeface="Times New Roman" panose="02020603050405020304" pitchFamily="18" charset="0"/>
              </a:rPr>
              <a:t>20. pārnēsājamās ūdens izsmidzināšanas ierīces;</a:t>
            </a:r>
          </a:p>
          <a:p>
            <a:pPr marL="0" indent="0">
              <a:buNone/>
            </a:pPr>
            <a:r>
              <a:rPr lang="lv-LV" sz="1500" dirty="0">
                <a:latin typeface="Times New Roman" panose="02020603050405020304" pitchFamily="18" charset="0"/>
                <a:cs typeface="Times New Roman" panose="02020603050405020304" pitchFamily="18" charset="0"/>
              </a:rPr>
              <a:t>21. improvizētu </a:t>
            </a:r>
            <a:r>
              <a:rPr lang="lv-LV" sz="1500" dirty="0" err="1">
                <a:latin typeface="Times New Roman" panose="02020603050405020304" pitchFamily="18" charset="0"/>
                <a:cs typeface="Times New Roman" panose="02020603050405020304" pitchFamily="18" charset="0"/>
              </a:rPr>
              <a:t>sprāgstierīču</a:t>
            </a:r>
            <a:r>
              <a:rPr lang="lv-LV" sz="1500" dirty="0">
                <a:latin typeface="Times New Roman" panose="02020603050405020304" pitchFamily="18" charset="0"/>
                <a:cs typeface="Times New Roman" panose="02020603050405020304" pitchFamily="18" charset="0"/>
              </a:rPr>
              <a:t> neitralizēšanas līdzekļus;</a:t>
            </a:r>
          </a:p>
          <a:p>
            <a:pPr marL="0" indent="0">
              <a:buNone/>
            </a:pPr>
            <a:r>
              <a:rPr lang="lv-LV" sz="1500" dirty="0">
                <a:latin typeface="Times New Roman" panose="02020603050405020304" pitchFamily="18" charset="0"/>
                <a:cs typeface="Times New Roman" panose="02020603050405020304" pitchFamily="18" charset="0"/>
              </a:rPr>
              <a:t>22. ūdens lielgabalus;</a:t>
            </a:r>
          </a:p>
          <a:p>
            <a:pPr marL="0" indent="0">
              <a:buNone/>
            </a:pPr>
            <a:r>
              <a:rPr lang="lv-LV" sz="1500" dirty="0">
                <a:latin typeface="Times New Roman" panose="02020603050405020304" pitchFamily="18" charset="0"/>
                <a:cs typeface="Times New Roman" panose="02020603050405020304" pitchFamily="18" charset="0"/>
              </a:rPr>
              <a:t>23. ar ūdensmetējiem speciāli aprīkotus transportlīdzekļus.</a:t>
            </a:r>
          </a:p>
          <a:p>
            <a:pPr marL="0" indent="0">
              <a:buNone/>
            </a:pPr>
            <a:endParaRPr lang="lv-LV" dirty="0"/>
          </a:p>
        </p:txBody>
      </p:sp>
    </p:spTree>
    <p:extLst>
      <p:ext uri="{BB962C8B-B14F-4D97-AF65-F5344CB8AC3E}">
        <p14:creationId xmlns:p14="http://schemas.microsoft.com/office/powerpoint/2010/main" val="2796495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lgn="ctr">
              <a:buFont typeface="Arial" panose="020B0604020202020204" pitchFamily="34" charset="0"/>
              <a:buChar char="•"/>
            </a:pPr>
            <a:r>
              <a:rPr lang="lv-LV" b="1" u="sng" dirty="0">
                <a:latin typeface="Times New Roman" panose="02020603050405020304" pitchFamily="18" charset="0"/>
                <a:cs typeface="Times New Roman" panose="02020603050405020304" pitchFamily="18" charset="0"/>
              </a:rPr>
              <a:t>Valsts policijas iekšējie noteikumi nr.36, 16.09.2014. ”Valsts policijas ētikas kodekss”</a:t>
            </a:r>
          </a:p>
          <a:p>
            <a:pPr marL="0" indent="0">
              <a:buNone/>
            </a:pPr>
            <a:endParaRPr lang="lv-LV" dirty="0"/>
          </a:p>
        </p:txBody>
      </p:sp>
    </p:spTree>
    <p:extLst>
      <p:ext uri="{BB962C8B-B14F-4D97-AF65-F5344CB8AC3E}">
        <p14:creationId xmlns:p14="http://schemas.microsoft.com/office/powerpoint/2010/main" val="3263755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Valsts policijas ētikas kodekss </a:t>
            </a:r>
            <a:b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nosaka: </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lv-LV" sz="2100" dirty="0">
                <a:latin typeface="Times New Roman" panose="02020603050405020304" pitchFamily="18" charset="0"/>
                <a:cs typeface="Times New Roman" panose="02020603050405020304" pitchFamily="18" charset="0"/>
              </a:rPr>
              <a:t>ētikas pamatprincipus;</a:t>
            </a:r>
          </a:p>
          <a:p>
            <a:pPr>
              <a:buFont typeface="Arial" panose="020B0604020202020204" pitchFamily="34" charset="0"/>
              <a:buChar char="•"/>
            </a:pPr>
            <a:r>
              <a:rPr lang="lv-LV" sz="2100" dirty="0">
                <a:latin typeface="Times New Roman" panose="02020603050405020304" pitchFamily="18" charset="0"/>
                <a:cs typeface="Times New Roman" panose="02020603050405020304" pitchFamily="18" charset="0"/>
              </a:rPr>
              <a:t>vispārējās uzvedības normas</a:t>
            </a:r>
          </a:p>
          <a:p>
            <a:pPr>
              <a:buFont typeface="Arial" panose="020B0604020202020204" pitchFamily="34" charset="0"/>
              <a:buChar char="•"/>
            </a:pPr>
            <a:r>
              <a:rPr lang="lv-LV" sz="2100" dirty="0">
                <a:latin typeface="Times New Roman" panose="02020603050405020304" pitchFamily="18" charset="0"/>
                <a:cs typeface="Times New Roman" panose="02020603050405020304" pitchFamily="18" charset="0"/>
              </a:rPr>
              <a:t>pārkāpuma izvērtēšanas kārtību un atbildību </a:t>
            </a:r>
            <a:br>
              <a:rPr lang="lv-LV" sz="2100" dirty="0">
                <a:latin typeface="Times New Roman" panose="02020603050405020304" pitchFamily="18" charset="0"/>
                <a:cs typeface="Times New Roman" panose="02020603050405020304" pitchFamily="18" charset="0"/>
              </a:rPr>
            </a:br>
            <a:r>
              <a:rPr lang="lv-LV" sz="2100" dirty="0">
                <a:latin typeface="Times New Roman" panose="02020603050405020304" pitchFamily="18" charset="0"/>
                <a:cs typeface="Times New Roman" panose="02020603050405020304" pitchFamily="18" charset="0"/>
              </a:rPr>
              <a:t>Valsts policijas amatpersonai (darbiniekam).</a:t>
            </a:r>
          </a:p>
        </p:txBody>
      </p:sp>
    </p:spTree>
    <p:extLst>
      <p:ext uri="{BB962C8B-B14F-4D97-AF65-F5344CB8AC3E}">
        <p14:creationId xmlns:p14="http://schemas.microsoft.com/office/powerpoint/2010/main" val="394893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Valsts policijas ētikas </a:t>
            </a: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kodeksa mērķis ir:</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Valsts policijas amatpersonas un darbinieka likumīga un godprātīga amata pienākumu pildīšana un darbība, kas veicina Valsts policijas tēla stiprināšanu un sabiedrības uzticību, kā arī korekta un pieklājīga uzvedība ārpus dienesta (darba) pienākumu pildīšanas.</a:t>
            </a:r>
          </a:p>
          <a:p>
            <a:endParaRPr lang="lv-LV" dirty="0"/>
          </a:p>
        </p:txBody>
      </p:sp>
    </p:spTree>
    <p:extLst>
      <p:ext uri="{BB962C8B-B14F-4D97-AF65-F5344CB8AC3E}">
        <p14:creationId xmlns:p14="http://schemas.microsoft.com/office/powerpoint/2010/main" val="2364120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Valsts policijas ētikas kodeksa </a:t>
            </a: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uzdevums </a:t>
            </a: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a:t>
            </a: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noteikt Valsts policijas amatpersonas (darbinieka) ētikas pamatprincipus un vispārējās uzvedības normas, ar to ievērošanu saistītās tiesības, pienākumus un </a:t>
            </a:r>
            <a:br>
              <a:rPr lang="lv-LV" sz="1800" dirty="0">
                <a:latin typeface="Times New Roman" panose="02020603050405020304" pitchFamily="18" charset="0"/>
                <a:cs typeface="Times New Roman" panose="02020603050405020304" pitchFamily="18" charset="0"/>
              </a:rPr>
            </a:br>
            <a:r>
              <a:rPr lang="lv-LV" sz="1800" dirty="0">
                <a:latin typeface="Times New Roman" panose="02020603050405020304" pitchFamily="18" charset="0"/>
                <a:cs typeface="Times New Roman" panose="02020603050405020304" pitchFamily="18" charset="0"/>
              </a:rPr>
              <a:t>atbildību</a:t>
            </a:r>
            <a:r>
              <a:rPr lang="lv-LV" dirty="0"/>
              <a:t>.</a:t>
            </a:r>
          </a:p>
          <a:p>
            <a:endParaRPr lang="lv-LV" dirty="0"/>
          </a:p>
        </p:txBody>
      </p:sp>
    </p:spTree>
    <p:extLst>
      <p:ext uri="{BB962C8B-B14F-4D97-AF65-F5344CB8AC3E}">
        <p14:creationId xmlns:p14="http://schemas.microsoft.com/office/powerpoint/2010/main" val="3985905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4294967295"/>
          </p:nvPr>
        </p:nvSpPr>
        <p:spPr>
          <a:xfrm>
            <a:off x="1331119" y="627460"/>
            <a:ext cx="6481763" cy="3967163"/>
          </a:xfrm>
        </p:spPr>
        <p:txBody>
          <a:bodyPr/>
          <a:lstStyle/>
          <a:p>
            <a:pPr>
              <a:buFontTx/>
              <a:buNone/>
            </a:pPr>
            <a:r>
              <a:rPr lang="lv-LV" altLang="lv-LV" sz="3000" b="1" dirty="0">
                <a:effectLst>
                  <a:outerShdw blurRad="38100" dist="38100" dir="2700000" algn="tl">
                    <a:srgbClr val="C0C0C0"/>
                  </a:outerShdw>
                </a:effectLst>
              </a:rPr>
              <a:t>	</a:t>
            </a:r>
            <a:r>
              <a:rPr lang="lv-LV" altLang="lv-LV" sz="1800" dirty="0">
                <a:solidFill>
                  <a:schemeClr val="tx1"/>
                </a:solidFill>
                <a:latin typeface="Times New Roman" panose="02020603050405020304" pitchFamily="18" charset="0"/>
                <a:cs typeface="Times New Roman" panose="02020603050405020304" pitchFamily="18" charset="0"/>
              </a:rPr>
              <a:t>Valsts policijas amatpersona (darbinieks) ievēro Valsts policijas Ētikas kodeksā noteiktos ētikas pamatprincipus un vispārējās uzvedības normas gan pildot dienesta (darba) pienākumus, gan ārpus dienesta (darba) laika un vietas, nenodarot kaitējumu Valsts policijas interesēm un prestižam. </a:t>
            </a:r>
            <a:endParaRPr lang="ru-RU" altLang="lv-LV"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51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Ētikas pamatprincipi </a:t>
            </a: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lv-LV" dirty="0" smtClean="0">
                <a:latin typeface="Times New Roman" panose="02020603050405020304" pitchFamily="18" charset="0"/>
                <a:cs typeface="Times New Roman" panose="02020603050405020304" pitchFamily="18" charset="0"/>
              </a:rPr>
              <a:t>1. objektivitāte; </a:t>
            </a:r>
          </a:p>
          <a:p>
            <a:pPr marL="0" indent="0">
              <a:buNone/>
            </a:pPr>
            <a:r>
              <a:rPr lang="lv-LV" dirty="0" smtClean="0">
                <a:latin typeface="Times New Roman" panose="02020603050405020304" pitchFamily="18" charset="0"/>
                <a:cs typeface="Times New Roman" panose="02020603050405020304" pitchFamily="18" charset="0"/>
              </a:rPr>
              <a:t>2</a:t>
            </a:r>
            <a:r>
              <a:rPr lang="lv-LV" dirty="0">
                <a:latin typeface="Times New Roman" panose="02020603050405020304" pitchFamily="18" charset="0"/>
                <a:cs typeface="Times New Roman" panose="02020603050405020304" pitchFamily="18" charset="0"/>
              </a:rPr>
              <a:t>. profesionalitāte; </a:t>
            </a:r>
          </a:p>
          <a:p>
            <a:pPr marL="0" indent="0">
              <a:buNone/>
            </a:pPr>
            <a:r>
              <a:rPr lang="lv-LV" dirty="0">
                <a:latin typeface="Times New Roman" panose="02020603050405020304" pitchFamily="18" charset="0"/>
                <a:cs typeface="Times New Roman" panose="02020603050405020304" pitchFamily="18" charset="0"/>
              </a:rPr>
              <a:t>3. godprātība; </a:t>
            </a:r>
          </a:p>
          <a:p>
            <a:pPr marL="0" indent="0">
              <a:buNone/>
            </a:pPr>
            <a:r>
              <a:rPr lang="lv-LV" dirty="0">
                <a:latin typeface="Times New Roman" panose="02020603050405020304" pitchFamily="18" charset="0"/>
                <a:cs typeface="Times New Roman" panose="02020603050405020304" pitchFamily="18" charset="0"/>
              </a:rPr>
              <a:t>4. konfidencialitāte; </a:t>
            </a:r>
          </a:p>
          <a:p>
            <a:pPr marL="0" indent="0">
              <a:buNone/>
            </a:pPr>
            <a:r>
              <a:rPr lang="lv-LV" dirty="0">
                <a:latin typeface="Times New Roman" panose="02020603050405020304" pitchFamily="18" charset="0"/>
                <a:cs typeface="Times New Roman" panose="02020603050405020304" pitchFamily="18" charset="0"/>
              </a:rPr>
              <a:t>5. atbildība.</a:t>
            </a:r>
          </a:p>
          <a:p>
            <a:endParaRPr lang="lv-LV" dirty="0"/>
          </a:p>
        </p:txBody>
      </p:sp>
    </p:spTree>
    <p:extLst>
      <p:ext uri="{BB962C8B-B14F-4D97-AF65-F5344CB8AC3E}">
        <p14:creationId xmlns:p14="http://schemas.microsoft.com/office/powerpoint/2010/main" val="689734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4294967295"/>
          </p:nvPr>
        </p:nvSpPr>
        <p:spPr>
          <a:xfrm>
            <a:off x="1547813" y="303610"/>
            <a:ext cx="6265069" cy="4291013"/>
          </a:xfrm>
        </p:spPr>
        <p:txBody>
          <a:bodyPr/>
          <a:lstStyle/>
          <a:p>
            <a:pPr>
              <a:buFont typeface="Arial" panose="020B0604020202020204" pitchFamily="34" charset="0"/>
              <a:buNone/>
            </a:pPr>
            <a:r>
              <a:rPr lang="lv-LV" altLang="lv-LV" sz="3600" b="1" i="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Objektivitāte:</a:t>
            </a:r>
            <a:r>
              <a:rPr lang="lv-LV" altLang="lv-LV" sz="3000" b="1" i="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lv-LV" altLang="lv-LV" sz="1800" b="1" dirty="0">
                <a:latin typeface="Times New Roman" panose="02020603050405020304" pitchFamily="18" charset="0"/>
                <a:cs typeface="Times New Roman" panose="02020603050405020304" pitchFamily="18" charset="0"/>
              </a:rPr>
              <a:t>1. </a:t>
            </a:r>
            <a:r>
              <a:rPr lang="lv-LV" altLang="lv-LV" sz="1800" dirty="0">
                <a:latin typeface="Times New Roman" panose="02020603050405020304" pitchFamily="18" charset="0"/>
                <a:cs typeface="Times New Roman" panose="02020603050405020304" pitchFamily="18" charset="0"/>
              </a:rPr>
              <a:t>vienmēr pieņem lēmumus atbilstoši normatīvo aktu prasībām un ievērojot visu personu vienlīdzību;</a:t>
            </a:r>
          </a:p>
          <a:p>
            <a:pPr>
              <a:buFont typeface="Arial" panose="020B0604020202020204" pitchFamily="34" charset="0"/>
              <a:buNone/>
            </a:pPr>
            <a:r>
              <a:rPr lang="lv-LV" altLang="lv-LV" sz="1800" dirty="0">
                <a:latin typeface="Times New Roman" panose="02020603050405020304" pitchFamily="18" charset="0"/>
                <a:cs typeface="Times New Roman" panose="02020603050405020304" pitchFamily="18" charset="0"/>
              </a:rPr>
              <a:t>2. Pildot dienesta (darba) pienākumus nerīkojās kādas personas interesēs;</a:t>
            </a:r>
          </a:p>
          <a:p>
            <a:pPr>
              <a:buFont typeface="Arial" panose="020B0604020202020204" pitchFamily="34" charset="0"/>
              <a:buNone/>
            </a:pPr>
            <a:r>
              <a:rPr lang="lv-LV" altLang="lv-LV" sz="1800" dirty="0">
                <a:latin typeface="Times New Roman" panose="02020603050405020304" pitchFamily="18" charset="0"/>
                <a:cs typeface="Times New Roman" panose="02020603050405020304" pitchFamily="18" charset="0"/>
              </a:rPr>
              <a:t> 3. Izskatot jautājumus un pieņemot lēmumus, pamatojās uz iegūtajiem faktiem un pierādījumiem; </a:t>
            </a:r>
          </a:p>
          <a:p>
            <a:pPr>
              <a:buFont typeface="Arial" panose="020B0604020202020204" pitchFamily="34" charset="0"/>
              <a:buNone/>
            </a:pPr>
            <a:r>
              <a:rPr lang="lv-LV" altLang="lv-LV" sz="1800" dirty="0">
                <a:latin typeface="Times New Roman" panose="02020603050405020304" pitchFamily="18" charset="0"/>
                <a:cs typeface="Times New Roman" panose="02020603050405020304" pitchFamily="18" charset="0"/>
              </a:rPr>
              <a:t>4. Pildot dienesta (darba) pienākumus ir neitrāls pret visām iesaistītajām pusēm un nepakļaujas jebkādai ietekmei.</a:t>
            </a:r>
          </a:p>
          <a:p>
            <a:pPr>
              <a:buFont typeface="Arial" panose="020B0604020202020204" pitchFamily="34" charset="0"/>
              <a:buNone/>
            </a:pPr>
            <a:endParaRPr lang="lv-LV" altLang="lv-LV" sz="1800" dirty="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lv-LV" altLang="lv-LV"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549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Atkārtojuma jautājumi:</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lv-LV" sz="1800" dirty="0">
                <a:latin typeface="Times New Roman" panose="02020603050405020304" pitchFamily="18" charset="0"/>
                <a:cs typeface="Times New Roman" panose="02020603050405020304" pitchFamily="18" charset="0"/>
              </a:rPr>
              <a:t>11.Disciplinārsods, tā veidi. Disciplinārsoda mērķis. Disciplinārsoda piemērošanas vispārīgie noteikumi.</a:t>
            </a:r>
          </a:p>
          <a:p>
            <a:pPr marL="0" indent="0">
              <a:buNone/>
            </a:pPr>
            <a:r>
              <a:rPr lang="lv-LV" sz="1800" dirty="0">
                <a:latin typeface="Times New Roman" panose="02020603050405020304" pitchFamily="18" charset="0"/>
                <a:cs typeface="Times New Roman" panose="02020603050405020304" pitchFamily="18" charset="0"/>
              </a:rPr>
              <a:t>12.Policijas darbinieka profesionālā ētika un uzvedība. Valsts policijas darbinieku profesionālās ētikas un uzvedības pamatprincipi.</a:t>
            </a:r>
          </a:p>
          <a:p>
            <a:pPr marL="0" indent="0">
              <a:buNone/>
            </a:pPr>
            <a:r>
              <a:rPr lang="lv-LV" sz="1800" dirty="0">
                <a:latin typeface="Times New Roman" panose="02020603050405020304" pitchFamily="18" charset="0"/>
                <a:cs typeface="Times New Roman" panose="02020603050405020304" pitchFamily="18" charset="0"/>
              </a:rPr>
              <a:t>13.Likumā „Par policiju” noteiktās policijas darbinieka tiesības veikt personas aizturēšanu.</a:t>
            </a:r>
          </a:p>
          <a:p>
            <a:pPr marL="0" indent="0">
              <a:buNone/>
            </a:pPr>
            <a:r>
              <a:rPr lang="lv-LV" sz="1800" dirty="0">
                <a:latin typeface="Times New Roman" panose="02020603050405020304" pitchFamily="18" charset="0"/>
                <a:cs typeface="Times New Roman" panose="02020603050405020304" pitchFamily="18" charset="0"/>
              </a:rPr>
              <a:t>14.Cilvēktiesību vispārējais raksturojums. Policijas darbinieka atbildība par cilvēktiesību pārkāpumiem.</a:t>
            </a:r>
          </a:p>
        </p:txBody>
      </p:sp>
    </p:spTree>
    <p:extLst>
      <p:ext uri="{BB962C8B-B14F-4D97-AF65-F5344CB8AC3E}">
        <p14:creationId xmlns:p14="http://schemas.microsoft.com/office/powerpoint/2010/main" val="3252620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4294967295"/>
          </p:nvPr>
        </p:nvSpPr>
        <p:spPr>
          <a:xfrm>
            <a:off x="1547813" y="303610"/>
            <a:ext cx="6318647" cy="4589859"/>
          </a:xfrm>
        </p:spPr>
        <p:txBody>
          <a:bodyPr/>
          <a:lstStyle/>
          <a:p>
            <a:pPr>
              <a:buFont typeface="Arial" panose="020B0604020202020204" pitchFamily="34" charset="0"/>
              <a:buNone/>
            </a:pPr>
            <a:r>
              <a:rPr lang="lv-LV" altLang="lv-LV" sz="36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Profesionalitāte: </a:t>
            </a:r>
          </a:p>
          <a:p>
            <a:pPr>
              <a:buFont typeface="Arial" panose="020B0604020202020204" pitchFamily="34" charset="0"/>
              <a:buNone/>
            </a:pPr>
            <a:r>
              <a:rPr lang="lv-LV" altLang="lv-LV" sz="1800" dirty="0">
                <a:latin typeface="Times New Roman" panose="02020603050405020304" pitchFamily="18" charset="0"/>
                <a:cs typeface="Times New Roman" panose="02020603050405020304" pitchFamily="18" charset="0"/>
              </a:rPr>
              <a:t>1. </a:t>
            </a:r>
            <a:r>
              <a:rPr lang="lv-LV" altLang="lv-LV" sz="1800" dirty="0">
                <a:solidFill>
                  <a:schemeClr val="tx1"/>
                </a:solidFill>
                <a:latin typeface="Times New Roman" panose="02020603050405020304" pitchFamily="18" charset="0"/>
                <a:cs typeface="Times New Roman" panose="02020603050405020304" pitchFamily="18" charset="0"/>
              </a:rPr>
              <a:t>Pildot dienesta (darba) pienākumus rīkojās profesionāli, izmantojot savas zināšanas un prasmes, nepieļaujot nolaidību;</a:t>
            </a:r>
          </a:p>
          <a:p>
            <a:pPr>
              <a:buFont typeface="Arial" panose="020B0604020202020204" pitchFamily="34" charset="0"/>
              <a:buNone/>
            </a:pPr>
            <a:r>
              <a:rPr lang="lv-LV" altLang="lv-LV" sz="1800" dirty="0">
                <a:solidFill>
                  <a:schemeClr val="tx1"/>
                </a:solidFill>
                <a:latin typeface="Times New Roman" panose="02020603050405020304" pitchFamily="18" charset="0"/>
                <a:cs typeface="Times New Roman" panose="02020603050405020304" pitchFamily="18" charset="0"/>
              </a:rPr>
              <a:t>2. Sadarbojās ar citiem kolēģiem, sniedzot vai saņemot nepieciešamo palīdzību uzdevumu veikšanai, kā arī dalās ar kolēģiem pieredzē;</a:t>
            </a:r>
          </a:p>
          <a:p>
            <a:pPr>
              <a:buFont typeface="Arial" panose="020B0604020202020204" pitchFamily="34" charset="0"/>
              <a:buNone/>
            </a:pPr>
            <a:r>
              <a:rPr lang="lv-LV" altLang="lv-LV" sz="1800" dirty="0">
                <a:solidFill>
                  <a:schemeClr val="tx1"/>
                </a:solidFill>
                <a:latin typeface="Times New Roman" panose="02020603050405020304" pitchFamily="18" charset="0"/>
                <a:cs typeface="Times New Roman" panose="02020603050405020304" pitchFamily="18" charset="0"/>
              </a:rPr>
              <a:t>3. Pastāvīgi apgūst papildus profesionālās zināšanas, izrāda pašiniciatīvu; </a:t>
            </a:r>
          </a:p>
          <a:p>
            <a:pPr>
              <a:buFont typeface="Arial" panose="020B0604020202020204" pitchFamily="34" charset="0"/>
              <a:buNone/>
            </a:pPr>
            <a:r>
              <a:rPr lang="lv-LV" altLang="lv-LV" sz="1800" dirty="0">
                <a:solidFill>
                  <a:schemeClr val="tx1"/>
                </a:solidFill>
                <a:latin typeface="Times New Roman" panose="02020603050405020304" pitchFamily="18" charset="0"/>
                <a:cs typeface="Times New Roman" panose="02020603050405020304" pitchFamily="18" charset="0"/>
              </a:rPr>
              <a:t>4. Vienmēr rīkojās sava amata pilnvaru un kompetences ietvaros.</a:t>
            </a:r>
          </a:p>
          <a:p>
            <a:pPr>
              <a:buFont typeface="Arial" panose="020B0604020202020204" pitchFamily="34" charset="0"/>
              <a:buNone/>
            </a:pPr>
            <a:endParaRPr lang="lv-LV" altLang="lv-LV" sz="18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ru-RU" altLang="lv-LV"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37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1656160" y="141685"/>
            <a:ext cx="5831681" cy="432197"/>
          </a:xfrm>
        </p:spPr>
        <p:txBody>
          <a:bodyPr/>
          <a:lstStyle/>
          <a:p>
            <a:r>
              <a:rPr lang="lv-LV" altLang="lv-LV" sz="315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Likums “Par policiju” 9.pants</a:t>
            </a:r>
          </a:p>
        </p:txBody>
      </p:sp>
      <p:sp>
        <p:nvSpPr>
          <p:cNvPr id="61443" name="Rectangle 3"/>
          <p:cNvSpPr>
            <a:spLocks noGrp="1"/>
          </p:cNvSpPr>
          <p:nvPr>
            <p:ph type="body" idx="1"/>
          </p:nvPr>
        </p:nvSpPr>
        <p:spPr>
          <a:xfrm>
            <a:off x="1485900" y="735806"/>
            <a:ext cx="6172200" cy="3858816"/>
          </a:xfrm>
        </p:spPr>
        <p:txBody>
          <a:bodyPr/>
          <a:lstStyle/>
          <a:p>
            <a:pPr algn="just">
              <a:buFont typeface="Arial" panose="020B0604020202020204" pitchFamily="34" charset="0"/>
              <a:buNone/>
            </a:pPr>
            <a:r>
              <a:rPr lang="lv-LV" altLang="lv-LV" sz="1800" b="1" dirty="0"/>
              <a:t>	</a:t>
            </a:r>
            <a:r>
              <a:rPr lang="lv-LV" altLang="lv-LV" sz="1800" dirty="0">
                <a:latin typeface="Times New Roman" panose="02020603050405020304" pitchFamily="18" charset="0"/>
                <a:cs typeface="Times New Roman" panose="02020603050405020304" pitchFamily="18" charset="0"/>
              </a:rPr>
              <a:t>Jebkura policijas darbinieka pienākums ir visā Latvijas Republikas teritorijā neatkarīgi no viņa ieņemamā amata, atrašanās vietas un laika gadījumā, ja pie viņa griežas personas ar pieteikumu vai ziņojumu par notikumu, kurš apdraud personu un sabiedrības drošību, kā arī pašam konstatējot tādu notikumu, veikt iespējamos pasākumus, lai novērstu likumpārkāpumu, glābtu cilvēkus un sniegtu viņiem palīdzību likumpārkāpumu izdarījušo personu konstatēšanā un aizturēšanā, noskaidrot aculieciniekus, apsargāt notikuma vietu, kā arī paziņot par notikušo tuvākajai policijas iestādei.</a:t>
            </a:r>
          </a:p>
        </p:txBody>
      </p:sp>
    </p:spTree>
    <p:extLst>
      <p:ext uri="{BB962C8B-B14F-4D97-AF65-F5344CB8AC3E}">
        <p14:creationId xmlns:p14="http://schemas.microsoft.com/office/powerpoint/2010/main" val="1786877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4294967295"/>
          </p:nvPr>
        </p:nvSpPr>
        <p:spPr>
          <a:xfrm>
            <a:off x="1547813" y="303610"/>
            <a:ext cx="6265069" cy="4291013"/>
          </a:xfrm>
        </p:spPr>
        <p:txBody>
          <a:bodyPr/>
          <a:lstStyle/>
          <a:p>
            <a:pPr>
              <a:buFont typeface="Arial" panose="020B0604020202020204" pitchFamily="34" charset="0"/>
              <a:buNone/>
            </a:pPr>
            <a:r>
              <a:rPr lang="lv-LV" altLang="lv-LV" sz="3000" b="1" i="1" dirty="0">
                <a:solidFill>
                  <a:schemeClr val="accent6">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Godprātība: </a:t>
            </a:r>
          </a:p>
          <a:p>
            <a:pPr>
              <a:buFont typeface="Arial" panose="020B0604020202020204" pitchFamily="34" charset="0"/>
              <a:buNone/>
            </a:pPr>
            <a:r>
              <a:rPr lang="lv-LV" altLang="lv-LV" sz="1800" dirty="0">
                <a:latin typeface="Times New Roman" panose="02020603050405020304" pitchFamily="18" charset="0"/>
                <a:cs typeface="Times New Roman" panose="02020603050405020304" pitchFamily="18" charset="0"/>
              </a:rPr>
              <a:t>1. Neizmanto savu amatu personīga labuma gūšanai vai lai ietekmētu citas valsts un pašvaldības iestādes vai personas, risinot personīgos jautājumus;</a:t>
            </a:r>
          </a:p>
          <a:p>
            <a:pPr>
              <a:buFont typeface="Arial" panose="020B0604020202020204" pitchFamily="34" charset="0"/>
              <a:buNone/>
            </a:pPr>
            <a:r>
              <a:rPr lang="lv-LV" altLang="lv-LV" sz="1800" dirty="0">
                <a:latin typeface="Times New Roman" panose="02020603050405020304" pitchFamily="18" charset="0"/>
                <a:cs typeface="Times New Roman" panose="02020603050405020304" pitchFamily="18" charset="0"/>
              </a:rPr>
              <a:t>2. Nepieļauj tādu izturēšanos un uzvedību, kas var radīt aizdomas par negodprātīgu rīcību vai ietekmējamu stāvokli.</a:t>
            </a:r>
          </a:p>
          <a:p>
            <a:pPr>
              <a:buFont typeface="Arial" panose="020B0604020202020204" pitchFamily="34" charset="0"/>
              <a:buNone/>
            </a:pPr>
            <a:endParaRPr lang="lv-LV" altLang="lv-LV"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529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4294967295"/>
          </p:nvPr>
        </p:nvSpPr>
        <p:spPr>
          <a:xfrm>
            <a:off x="1547813" y="303610"/>
            <a:ext cx="6265069" cy="4291013"/>
          </a:xfrm>
        </p:spPr>
        <p:txBody>
          <a:bodyPr/>
          <a:lstStyle/>
          <a:p>
            <a:pPr marL="457200" indent="-457200">
              <a:buNone/>
            </a:pPr>
            <a:r>
              <a:rPr lang="lv-LV" altLang="lv-LV" sz="3600" b="1" i="1" dirty="0">
                <a:solidFill>
                  <a:schemeClr val="accent6">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Konfidencialitāte:</a:t>
            </a:r>
          </a:p>
          <a:p>
            <a:pPr marL="457200" indent="-457200">
              <a:buNone/>
            </a:pPr>
            <a:r>
              <a:rPr lang="lv-LV" altLang="lv-LV" sz="1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1.  </a:t>
            </a:r>
            <a:r>
              <a:rPr lang="lv-LV" altLang="lv-LV" sz="1800" dirty="0">
                <a:latin typeface="Times New Roman" panose="02020603050405020304" pitchFamily="18" charset="0"/>
                <a:cs typeface="Times New Roman" panose="02020603050405020304" pitchFamily="18" charset="0"/>
              </a:rPr>
              <a:t>Neizpauž informāciju, kas viņam kļuvusi zināma pildot dienesta (darba) pienākumus;</a:t>
            </a:r>
          </a:p>
          <a:p>
            <a:pPr marL="457200" indent="-457200">
              <a:buNone/>
            </a:pPr>
            <a:r>
              <a:rPr lang="lv-LV" altLang="lv-LV" sz="1800" dirty="0">
                <a:latin typeface="Times New Roman" panose="02020603050405020304" pitchFamily="18" charset="0"/>
                <a:cs typeface="Times New Roman" panose="02020603050405020304" pitchFamily="18" charset="0"/>
              </a:rPr>
              <a:t>2.  Savas kompetences ietvaros paužot informāciju vai viedokli saistībā ar Valsts policijas darbu, ir korekts un lietišķs, apzinoties, ka veido sabiedrības viedokli par policijas tēlu sabiedrībā.</a:t>
            </a:r>
            <a:endParaRPr lang="ru-RU" altLang="lv-LV"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057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4294967295"/>
          </p:nvPr>
        </p:nvSpPr>
        <p:spPr>
          <a:xfrm>
            <a:off x="1547813" y="303610"/>
            <a:ext cx="6265069" cy="4291013"/>
          </a:xfrm>
        </p:spPr>
        <p:txBody>
          <a:bodyPr/>
          <a:lstStyle/>
          <a:p>
            <a:pPr>
              <a:buFont typeface="Arial" panose="020B0604020202020204" pitchFamily="34" charset="0"/>
              <a:buNone/>
            </a:pPr>
            <a:r>
              <a:rPr lang="lv-LV" altLang="lv-LV" sz="3600" b="1" i="1" dirty="0">
                <a:solidFill>
                  <a:schemeClr val="accent6">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Atbildība:</a:t>
            </a:r>
          </a:p>
          <a:p>
            <a:pPr>
              <a:buFont typeface="Arial" panose="020B0604020202020204" pitchFamily="34" charset="0"/>
              <a:buNone/>
            </a:pPr>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1. Pildot dienesta (darba) pienākumus ir atbildīgs par pieņemtajiem lēmumiem un savu rīcību;</a:t>
            </a:r>
          </a:p>
          <a:p>
            <a:pPr>
              <a:buFont typeface="Arial" panose="020B0604020202020204" pitchFamily="34" charset="0"/>
              <a:buNone/>
            </a:pPr>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2. Ja Valsts policijas amatpersona (darbinieks) saņem prettiesisku pavēli vai rīkojumu, par to ziņo augstākai amatpersonai.</a:t>
            </a:r>
          </a:p>
          <a:p>
            <a:pPr>
              <a:buFont typeface="Arial" panose="020B0604020202020204" pitchFamily="34" charset="0"/>
              <a:buNone/>
            </a:pPr>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3. Sniedz patiesu informāciju;</a:t>
            </a:r>
          </a:p>
          <a:p>
            <a:pPr>
              <a:buFont typeface="Arial" panose="020B0604020202020204" pitchFamily="34" charset="0"/>
              <a:buNone/>
            </a:pPr>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4. Ir paškritisks, atzīst un labo pieļautās kļūdas un atvainojās par neētisku rīcību. </a:t>
            </a:r>
          </a:p>
          <a:p>
            <a:pPr>
              <a:buFont typeface="Arial" panose="020B0604020202020204" pitchFamily="34" charset="0"/>
              <a:buNone/>
            </a:pPr>
            <a:endParaRPr lang="ru-RU" altLang="lv-LV" sz="18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42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656160" y="141685"/>
            <a:ext cx="5831681" cy="432197"/>
          </a:xfrm>
        </p:spPr>
        <p:txBody>
          <a:bodyPr rtlCol="0">
            <a:normAutofit fontScale="90000"/>
          </a:bodyPr>
          <a:lstStyle/>
          <a:p>
            <a:pPr fontAlgn="auto">
              <a:spcAft>
                <a:spcPts val="0"/>
              </a:spcAft>
              <a:defRPr/>
            </a:pPr>
            <a:r>
              <a:rPr lang="lv-LV" altLang="lv-LV" sz="30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Likums “Par policiju” 27.pants</a:t>
            </a:r>
          </a:p>
        </p:txBody>
      </p:sp>
      <p:sp>
        <p:nvSpPr>
          <p:cNvPr id="16387" name="Rectangle 3"/>
          <p:cNvSpPr>
            <a:spLocks noGrp="1" noChangeArrowheads="1"/>
          </p:cNvSpPr>
          <p:nvPr>
            <p:ph idx="1"/>
          </p:nvPr>
        </p:nvSpPr>
        <p:spPr>
          <a:xfrm>
            <a:off x="1485900" y="735806"/>
            <a:ext cx="6172200" cy="3858816"/>
          </a:xfrm>
        </p:spPr>
        <p:txBody>
          <a:bodyPr/>
          <a:lstStyle/>
          <a:p>
            <a:pPr algn="ctr">
              <a:lnSpc>
                <a:spcPct val="90000"/>
              </a:lnSpc>
              <a:buFontTx/>
              <a:buNone/>
            </a:pPr>
            <a:r>
              <a:rPr lang="lv-LV" altLang="lv-LV" sz="1800" b="1" i="1" dirty="0">
                <a:solidFill>
                  <a:schemeClr val="accent6">
                    <a:lumMod val="75000"/>
                  </a:schemeClr>
                </a:solidFill>
                <a:latin typeface="Times New Roman" panose="02020603050405020304" pitchFamily="18" charset="0"/>
                <a:cs typeface="Times New Roman" panose="02020603050405020304" pitchFamily="18" charset="0"/>
              </a:rPr>
              <a:t>Policijas darbinieka atbildība</a:t>
            </a:r>
          </a:p>
          <a:p>
            <a:pPr>
              <a:lnSpc>
                <a:spcPct val="90000"/>
              </a:lnSpc>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Policijas darbinieks par prettiesisku rīcību ir atbildīgs normatīvajos aktos noteiktajā kārtībā.</a:t>
            </a:r>
          </a:p>
          <a:p>
            <a:pPr>
              <a:lnSpc>
                <a:spcPct val="90000"/>
              </a:lnSpc>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Policijas darbinieks nedrīkst veikt vai atbalstīt nekādu darbību, kas saistīta ar spīdzināšanu vai citādu cietsirdīgu, necilvēcīgu, cieņu pazemojošu apiešanos un sodīšanu. Neviens policijas darbinieks nedrīkst atsaukties uz augstākas personas rīkojumu vai tādiem izņēmuma apstākļiem kā karastāvoklis vai kara draudi, draudi nacionālajai drošībai, valsts iekšējā politiskā nestabilitāte vai uz ārkārtējiem apstākļiem, lai attaisnotu spīdzināšanu vai citādu cietsirdīgu, necilvēcīgu vai cieņu pazemojošu apiešanos un sodīšanu.</a:t>
            </a:r>
          </a:p>
          <a:p>
            <a:pPr>
              <a:lnSpc>
                <a:spcPct val="90000"/>
              </a:lnSpc>
            </a:pPr>
            <a:endParaRPr lang="lv-LV" altLang="lv-LV" sz="1350" b="1" dirty="0"/>
          </a:p>
          <a:p>
            <a:pPr>
              <a:lnSpc>
                <a:spcPct val="90000"/>
              </a:lnSpc>
            </a:pPr>
            <a:endParaRPr lang="lv-LV" altLang="lv-LV" sz="1350" b="1" dirty="0">
              <a:solidFill>
                <a:schemeClr val="bg1"/>
              </a:solidFill>
            </a:endParaRPr>
          </a:p>
          <a:p>
            <a:pPr>
              <a:lnSpc>
                <a:spcPct val="90000"/>
              </a:lnSpc>
            </a:pPr>
            <a:endParaRPr lang="lv-LV" altLang="lv-LV" sz="1500" b="1" dirty="0">
              <a:solidFill>
                <a:schemeClr val="bg1"/>
              </a:solidFill>
            </a:endParaRPr>
          </a:p>
          <a:p>
            <a:pPr>
              <a:lnSpc>
                <a:spcPct val="90000"/>
              </a:lnSpc>
            </a:pPr>
            <a:endParaRPr lang="lv-LV" altLang="lv-LV" sz="1500" b="1" dirty="0">
              <a:solidFill>
                <a:schemeClr val="bg1"/>
              </a:solidFill>
            </a:endParaRPr>
          </a:p>
          <a:p>
            <a:pPr>
              <a:lnSpc>
                <a:spcPct val="90000"/>
              </a:lnSpc>
            </a:pPr>
            <a:endParaRPr lang="lv-LV" altLang="lv-LV" sz="1500" dirty="0"/>
          </a:p>
        </p:txBody>
      </p:sp>
    </p:spTree>
    <p:extLst>
      <p:ext uri="{BB962C8B-B14F-4D97-AF65-F5344CB8AC3E}">
        <p14:creationId xmlns:p14="http://schemas.microsoft.com/office/powerpoint/2010/main" val="815616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656160" y="141685"/>
            <a:ext cx="5831681" cy="432197"/>
          </a:xfrm>
        </p:spPr>
        <p:txBody>
          <a:bodyPr rtlCol="0">
            <a:normAutofit fontScale="90000"/>
          </a:bodyPr>
          <a:lstStyle/>
          <a:p>
            <a:pPr fontAlgn="auto">
              <a:spcAft>
                <a:spcPts val="0"/>
              </a:spcAft>
              <a:defRPr/>
            </a:pPr>
            <a:endParaRPr lang="lv-LV" altLang="lv-LV" sz="3000" b="1" dirty="0">
              <a:solidFill>
                <a:srgbClr val="0099FF"/>
              </a:solidFill>
            </a:endParaRPr>
          </a:p>
        </p:txBody>
      </p:sp>
      <p:sp>
        <p:nvSpPr>
          <p:cNvPr id="17411" name="Rectangle 3"/>
          <p:cNvSpPr>
            <a:spLocks noGrp="1" noChangeArrowheads="1"/>
          </p:cNvSpPr>
          <p:nvPr>
            <p:ph idx="1"/>
          </p:nvPr>
        </p:nvSpPr>
        <p:spPr>
          <a:xfrm>
            <a:off x="1485900" y="735806"/>
            <a:ext cx="6172200" cy="3858816"/>
          </a:xfrm>
        </p:spPr>
        <p:txBody>
          <a:bodyPr/>
          <a:lstStyle/>
          <a:p>
            <a:pPr algn="ctr">
              <a:buFontTx/>
              <a:buNone/>
            </a:pPr>
            <a:endParaRPr lang="lv-LV" altLang="lv-LV" sz="1500" b="1" dirty="0"/>
          </a:p>
          <a:p>
            <a:pPr>
              <a:buFont typeface="Arial" panose="020B0604020202020204" pitchFamily="34" charset="0"/>
              <a:buChar char="•"/>
            </a:pPr>
            <a:r>
              <a:rPr lang="lv-LV" altLang="lv-LV" b="1" dirty="0" smtClean="0">
                <a:effectLst>
                  <a:outerShdw blurRad="38100" dist="38100" dir="2700000" algn="tl">
                    <a:srgbClr val="C0C0C0"/>
                  </a:outerShdw>
                </a:effectLst>
              </a:rPr>
              <a:t> </a:t>
            </a:r>
            <a:r>
              <a:rPr lang="lv-LV" altLang="lv-LV" sz="1800" dirty="0">
                <a:latin typeface="Times New Roman" panose="02020603050405020304" pitchFamily="18" charset="0"/>
                <a:cs typeface="Times New Roman" panose="02020603050405020304" pitchFamily="18" charset="0"/>
              </a:rPr>
              <a:t>Kriminālsodu policijas darbinieks izcieš saskaņā ar vispārējiem noteikumiem, taču atsevišķi no pārējiem notiesātajiem.</a:t>
            </a:r>
          </a:p>
          <a:p>
            <a:pPr>
              <a:buFont typeface="Arial" panose="020B0604020202020204" pitchFamily="34" charset="0"/>
              <a:buChar char="•"/>
            </a:pPr>
            <a:endParaRPr lang="lv-LV" altLang="lv-LV"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 Par administratīvo pārkāpumu policijas darbinieks tiek saukts pie administratīvās atbildības likumā noteiktajā kārtībā.</a:t>
            </a:r>
          </a:p>
        </p:txBody>
      </p:sp>
    </p:spTree>
    <p:extLst>
      <p:ext uri="{BB962C8B-B14F-4D97-AF65-F5344CB8AC3E}">
        <p14:creationId xmlns:p14="http://schemas.microsoft.com/office/powerpoint/2010/main" val="3414602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4294967295"/>
          </p:nvPr>
        </p:nvSpPr>
        <p:spPr>
          <a:xfrm>
            <a:off x="1547813" y="303610"/>
            <a:ext cx="6265069" cy="4291013"/>
          </a:xfrm>
        </p:spPr>
        <p:txBody>
          <a:bodyPr/>
          <a:lstStyle/>
          <a:p>
            <a:pPr>
              <a:buFont typeface="Arial" panose="020B0604020202020204" pitchFamily="34" charset="0"/>
              <a:buNone/>
            </a:pPr>
            <a:r>
              <a:rPr lang="lv-LV" altLang="lv-LV" sz="3000" b="1" dirty="0">
                <a:effectLst>
                  <a:outerShdw blurRad="38100" dist="38100" dir="2700000" algn="tl">
                    <a:srgbClr val="C0C0C0"/>
                  </a:outerShdw>
                </a:effectLst>
              </a:rPr>
              <a:t>	</a:t>
            </a:r>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Valsts policijas ētikas kodekss nosaka vispārējās uzvedības normas:</a:t>
            </a:r>
          </a:p>
          <a:p>
            <a:pPr lvl="1"/>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Valsts policijas amatpersona (darbinieks) ar savu uzvedību gan dienesta (darbā), gan personiskajā dzīvē, nekaitē ne Valsts policijas, ne paša reputācijai.</a:t>
            </a:r>
          </a:p>
          <a:p>
            <a:pPr lvl="1"/>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Valsts policijas amatpersona (darbinieks) ar kolēģiem ir lietišķs un konstruktīvs, izturas ar cieņu, sapratni, laipni un pieklājīgi. </a:t>
            </a:r>
          </a:p>
          <a:p>
            <a:pPr lvl="1"/>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Valsts policijas amatpersona (darbinieks) gan pildot dienesta (darba) pienākumus, gan ārpus darba nelieto rupjus izteicienus, neaizskar personu godu un cieņu, nav augstprātīgs un ir iecietīgs pret citu personu uzskatiem un pārliecību. </a:t>
            </a:r>
          </a:p>
          <a:p>
            <a:pPr lvl="1"/>
            <a:endParaRPr lang="ru-RU" altLang="lv-LV" sz="18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34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4294967295"/>
          </p:nvPr>
        </p:nvSpPr>
        <p:spPr>
          <a:xfrm>
            <a:off x="1547813" y="303610"/>
            <a:ext cx="6265069" cy="4482703"/>
          </a:xfrm>
        </p:spPr>
        <p:txBody>
          <a:bodyPr/>
          <a:lstStyle/>
          <a:p>
            <a:pPr lvl="1" indent="-257175">
              <a:buFont typeface="Arial" panose="020B0604020202020204" pitchFamily="34" charset="0"/>
              <a:buChar char="•"/>
            </a:pPr>
            <a:r>
              <a:rPr lang="lv-LV" altLang="lv-LV" sz="1500" dirty="0">
                <a:solidFill>
                  <a:schemeClr val="accent6">
                    <a:lumMod val="75000"/>
                  </a:schemeClr>
                </a:solidFill>
                <a:latin typeface="Times New Roman" panose="02020603050405020304" pitchFamily="18" charset="0"/>
                <a:cs typeface="Times New Roman" panose="02020603050405020304" pitchFamily="18" charset="0"/>
              </a:rPr>
              <a:t>Valsts policijas amatpersona (darbinieks), pildot dienesta (darba) pienākumus, nodrošina katras personas cilvēktiesību ievērošanu, neskatoties uz viņa tautību, rasi, dzimumu, valodu, reliģiju, seksuālo orientāciju, politisko vai kādu citu pārliecību, vecumu, izglītību un sociālo stāvokli. </a:t>
            </a:r>
            <a:endParaRPr lang="ru-RU" altLang="lv-LV" sz="15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36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4294967295"/>
          </p:nvPr>
        </p:nvSpPr>
        <p:spPr>
          <a:xfrm>
            <a:off x="1547813" y="303610"/>
            <a:ext cx="6265069" cy="4291013"/>
          </a:xfrm>
        </p:spPr>
        <p:txBody>
          <a:bodyPr/>
          <a:lstStyle/>
          <a:p>
            <a:pPr>
              <a:buFont typeface="Arial" panose="020B0604020202020204" pitchFamily="34" charset="0"/>
              <a:buChar char="•"/>
            </a:pPr>
            <a:r>
              <a:rPr lang="lv-LV" altLang="lv-LV" sz="1500" dirty="0">
                <a:solidFill>
                  <a:schemeClr val="accent6">
                    <a:lumMod val="75000"/>
                  </a:schemeClr>
                </a:solidFill>
                <a:latin typeface="Times New Roman" panose="02020603050405020304" pitchFamily="18" charset="0"/>
                <a:cs typeface="Times New Roman" panose="02020603050405020304" pitchFamily="18" charset="0"/>
              </a:rPr>
              <a:t>Tiešā priekšnieka (vadītāja) ētika: Valsts policijas amatpersonas (darbinieka) tiešais priekšnieks (vadītājs) un amatā augstākā amatpersona saskarsmē ar padoto, dodot uzdevumus un rīkojumus, ir korekts un pieklājīgs, nepieļauj dažādu attieksmi pret padotajiem, nepārkāpj viņu tiesības.</a:t>
            </a:r>
          </a:p>
          <a:p>
            <a:pPr>
              <a:buFont typeface="Arial" panose="020B0604020202020204" pitchFamily="34" charset="0"/>
              <a:buChar char="•"/>
            </a:pPr>
            <a:endParaRPr lang="lv-LV" altLang="lv-LV" sz="1500" dirty="0">
              <a:solidFill>
                <a:schemeClr val="accent6">
                  <a:lumMod val="75000"/>
                </a:schemeClr>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v-LV" altLang="lv-LV" sz="1500" dirty="0">
                <a:solidFill>
                  <a:schemeClr val="accent6">
                    <a:lumMod val="75000"/>
                  </a:schemeClr>
                </a:solidFill>
                <a:latin typeface="Times New Roman" panose="02020603050405020304" pitchFamily="18" charset="0"/>
                <a:cs typeface="Times New Roman" panose="02020603050405020304" pitchFamily="18" charset="0"/>
              </a:rPr>
              <a:t>Valsts policijas amatpersonas (darbinieka) tiešais priekšnieks (vadītājs) ar padotajiem veic audzinošā rakstura un preventīvus pasākumus, lai veicinātu ētisku vidi un korektas savstarpējās attiecības dienesta (darba) kolektīvā un ir paraugs ētikas pamatprincipu un uzvedības normu ievērošanā padotajiem.</a:t>
            </a:r>
          </a:p>
          <a:p>
            <a:pPr>
              <a:buFont typeface="Arial" panose="020B0604020202020204" pitchFamily="34" charset="0"/>
              <a:buChar char="•"/>
            </a:pPr>
            <a:endParaRPr lang="lv-LV" altLang="lv-LV" sz="1500" dirty="0">
              <a:solidFill>
                <a:schemeClr val="accent6">
                  <a:lumMod val="75000"/>
                </a:schemeClr>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v-LV" altLang="lv-LV" sz="1500" dirty="0">
                <a:solidFill>
                  <a:schemeClr val="accent6">
                    <a:lumMod val="75000"/>
                  </a:schemeClr>
                </a:solidFill>
                <a:latin typeface="Times New Roman" panose="02020603050405020304" pitchFamily="18" charset="0"/>
                <a:cs typeface="Times New Roman" panose="02020603050405020304" pitchFamily="18" charset="0"/>
              </a:rPr>
              <a:t>Valsts policijas amatpersonas (darbinieka) tiešais priekšnieks (vadītājs) un amatā augstākā amatpersona nekavējoties reaģē uz konstatēto pārkāpumu un veic pasākumus apstākļu noskaidrošanai un atbildības izvērtēšanai, radītā kaitējuma novēršanai.</a:t>
            </a:r>
          </a:p>
          <a:p>
            <a:pPr>
              <a:buFont typeface="Arial" panose="020B0604020202020204" pitchFamily="34" charset="0"/>
              <a:buChar char="•"/>
            </a:pPr>
            <a:endParaRPr lang="lv-LV" altLang="lv-LV" sz="1800" dirty="0">
              <a:solidFill>
                <a:schemeClr val="accent6">
                  <a:lumMod val="75000"/>
                </a:schemeClr>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lv-LV" altLang="lv-LV" sz="1800" dirty="0">
              <a:solidFill>
                <a:schemeClr val="accent6">
                  <a:lumMod val="75000"/>
                </a:schemeClr>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lv-LV" altLang="lv-LV" sz="1800" dirty="0">
              <a:solidFill>
                <a:schemeClr val="accent6">
                  <a:lumMod val="75000"/>
                </a:schemeClr>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ru-RU" altLang="lv-LV" sz="18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784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1485900" y="1146572"/>
            <a:ext cx="6172200" cy="3207376"/>
          </a:xfrm>
        </p:spPr>
        <p:txBody>
          <a:bodyPr/>
          <a:lstStyle/>
          <a:p>
            <a:pPr marL="0" indent="0">
              <a:buNone/>
            </a:pPr>
            <a:r>
              <a:rPr lang="lv-LV" sz="1800" dirty="0">
                <a:latin typeface="Times New Roman" panose="02020603050405020304" pitchFamily="18" charset="0"/>
                <a:cs typeface="Times New Roman" panose="02020603050405020304" pitchFamily="18" charset="0"/>
              </a:rPr>
              <a:t>15.Pārrobežu novērošanas un vajāšanas vispārīgie nosacījumi un tiesiskais pamats.</a:t>
            </a:r>
          </a:p>
          <a:p>
            <a:pPr marL="0" indent="0">
              <a:buNone/>
            </a:pPr>
            <a:r>
              <a:rPr lang="lv-LV" sz="1800" dirty="0">
                <a:latin typeface="Times New Roman" panose="02020603050405020304" pitchFamily="18" charset="0"/>
                <a:cs typeface="Times New Roman" panose="02020603050405020304" pitchFamily="18" charset="0"/>
              </a:rPr>
              <a:t>16.Starpvalstu sadarbības norise policijas uzdevumu izpildē.</a:t>
            </a:r>
          </a:p>
          <a:p>
            <a:pPr marL="0" indent="0">
              <a:buNone/>
            </a:pPr>
            <a:r>
              <a:rPr lang="lv-LV" sz="1800" dirty="0">
                <a:latin typeface="Times New Roman" panose="02020603050405020304" pitchFamily="18" charset="0"/>
                <a:cs typeface="Times New Roman" panose="02020603050405020304" pitchFamily="18" charset="0"/>
              </a:rPr>
              <a:t>17.Kriminālizlūkošanas modelis. Informācijas avoti. Informācijas apstrāde un aprite.</a:t>
            </a:r>
          </a:p>
          <a:p>
            <a:pPr marL="0" indent="0">
              <a:buNone/>
            </a:pPr>
            <a:r>
              <a:rPr lang="lv-LV" sz="1800" dirty="0">
                <a:latin typeface="Times New Roman" panose="02020603050405020304" pitchFamily="18" charset="0"/>
                <a:cs typeface="Times New Roman" panose="02020603050405020304" pitchFamily="18" charset="0"/>
              </a:rPr>
              <a:t>18.Policijas darbinieka tiesības apturēt transportlīdzekli. </a:t>
            </a:r>
          </a:p>
          <a:p>
            <a:pPr marL="0" indent="0">
              <a:buNone/>
            </a:pPr>
            <a:r>
              <a:rPr lang="lv-LV" sz="1800" dirty="0">
                <a:latin typeface="Times New Roman" panose="02020603050405020304" pitchFamily="18" charset="0"/>
                <a:cs typeface="Times New Roman" panose="02020603050405020304" pitchFamily="18" charset="0"/>
              </a:rPr>
              <a:t>19.Policijas darbinieka pamatpienākumi sabiedriskās kārtības nodrošināšanas jomā.</a:t>
            </a:r>
          </a:p>
          <a:p>
            <a:pPr marL="0" indent="0">
              <a:buNone/>
            </a:pPr>
            <a:r>
              <a:rPr lang="lv-LV" sz="1800" dirty="0">
                <a:latin typeface="Times New Roman" panose="02020603050405020304" pitchFamily="18" charset="0"/>
                <a:cs typeface="Times New Roman" panose="02020603050405020304" pitchFamily="18" charset="0"/>
              </a:rPr>
              <a:t>20.Speciālo līdzekļu, kurus atļauts lietot policijas darbiniekam, veidi, to raksturojums.</a:t>
            </a:r>
          </a:p>
          <a:p>
            <a:endParaRPr lang="lv-LV" sz="1800" dirty="0">
              <a:latin typeface="Times New Roman" panose="02020603050405020304" pitchFamily="18" charset="0"/>
              <a:cs typeface="Times New Roman" panose="02020603050405020304" pitchFamily="18" charset="0"/>
            </a:endParaRPr>
          </a:p>
          <a:p>
            <a:endParaRPr lang="lv-LV"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168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lgn="ctr">
              <a:buNone/>
            </a:pP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 Likumā «Par policiju» noteiktās policijas darbinieka tiesības veikt personu aizturēšanu. </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627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656160" y="141685"/>
            <a:ext cx="5831681" cy="432197"/>
          </a:xfrm>
        </p:spPr>
        <p:txBody>
          <a:bodyPr/>
          <a:lstStyle/>
          <a:p>
            <a:r>
              <a:rPr lang="lv-LV" altLang="lv-LV" sz="30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Likums “Par policiju” 12.pants</a:t>
            </a:r>
          </a:p>
        </p:txBody>
      </p:sp>
      <p:sp>
        <p:nvSpPr>
          <p:cNvPr id="129027" name="Rectangle 3"/>
          <p:cNvSpPr>
            <a:spLocks noGrp="1" noChangeArrowheads="1"/>
          </p:cNvSpPr>
          <p:nvPr>
            <p:ph type="body" idx="1"/>
          </p:nvPr>
        </p:nvSpPr>
        <p:spPr>
          <a:xfrm>
            <a:off x="1485900" y="735807"/>
            <a:ext cx="6218635" cy="4050506"/>
          </a:xfrm>
        </p:spPr>
        <p:txBody>
          <a:bodyPr/>
          <a:lstStyle/>
          <a:p>
            <a:pPr>
              <a:lnSpc>
                <a:spcPct val="80000"/>
              </a:lnSpc>
              <a:buFontTx/>
              <a:buNone/>
            </a:pPr>
            <a:r>
              <a:rPr lang="lv-LV" altLang="lv-LV" sz="2100" b="1" dirty="0"/>
              <a:t>	</a:t>
            </a:r>
            <a:r>
              <a:rPr lang="lv-LV" altLang="lv-LV" sz="1800" dirty="0">
                <a:latin typeface="Times New Roman" panose="02020603050405020304" pitchFamily="18" charset="0"/>
                <a:cs typeface="Times New Roman" panose="02020603050405020304" pitchFamily="18" charset="0"/>
              </a:rPr>
              <a:t>Policijas darbiniekam, pildot viņam uzliktos pienākumus atbilstoši dienesta kompetencei, ir tiesības:</a:t>
            </a:r>
          </a:p>
          <a:p>
            <a:pPr lvl="1">
              <a:lnSpc>
                <a:spcPct val="80000"/>
              </a:lnSpc>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sastādīt protokolus par administratīvajiem pārkāpumiem, likumā paredzētajos gadījumos un kārtībā nogādāt policijas iestādē likumpārkāpējus, izdarīt viņu personas apskati, mantu un dokumentu izņemšanu un apskati, administratīvi </a:t>
            </a:r>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aizturēt</a:t>
            </a:r>
            <a:r>
              <a:rPr lang="lv-LV" altLang="lv-LV" sz="1800" dirty="0">
                <a:latin typeface="Times New Roman" panose="02020603050405020304" pitchFamily="18" charset="0"/>
                <a:cs typeface="Times New Roman" panose="02020603050405020304" pitchFamily="18" charset="0"/>
              </a:rPr>
              <a:t> likumpārkāpējus un veikt citus likumā noteiktos pasākumus administratīvo pārkāpumu lietvedības nodrošināšanai, kā arī piemērot viņiem administratīvos sodus vai noteiktā kārtībā nosūtīt protokolus pēc piekritības;</a:t>
            </a:r>
          </a:p>
          <a:p>
            <a:pPr lvl="1">
              <a:lnSpc>
                <a:spcPct val="80000"/>
              </a:lnSpc>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aizturēt militārpersonas, kuras izdarījušas likumpārkāpumus, un nodot tās Nacionālajiem bruņotajiem spēkiem;</a:t>
            </a:r>
          </a:p>
          <a:p>
            <a:pPr lvl="1">
              <a:lnSpc>
                <a:spcPct val="80000"/>
              </a:lnSpc>
              <a:buFont typeface="Arial" panose="020B0604020202020204" pitchFamily="34" charset="0"/>
              <a:buChar char="•"/>
            </a:pPr>
            <a:endParaRPr lang="lv-LV" altLang="lv-LV" sz="1500" dirty="0">
              <a:latin typeface="Times New Roman" panose="02020603050405020304" pitchFamily="18" charset="0"/>
              <a:cs typeface="Times New Roman" panose="02020603050405020304" pitchFamily="18" charset="0"/>
            </a:endParaRPr>
          </a:p>
          <a:p>
            <a:pPr lvl="1">
              <a:lnSpc>
                <a:spcPct val="80000"/>
              </a:lnSpc>
              <a:buFont typeface="Arial" panose="020B0604020202020204" pitchFamily="34" charset="0"/>
              <a:buChar char="•"/>
            </a:pPr>
            <a:endParaRPr lang="lv-LV" altLang="lv-LV"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2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656160" y="141685"/>
            <a:ext cx="5831681" cy="432197"/>
          </a:xfrm>
        </p:spPr>
        <p:txBody>
          <a:bodyPr/>
          <a:lstStyle/>
          <a:p>
            <a:endParaRPr lang="lv-LV" altLang="lv-LV" sz="3000" b="1" dirty="0">
              <a:solidFill>
                <a:srgbClr val="0099FF"/>
              </a:solidFill>
            </a:endParaRPr>
          </a:p>
        </p:txBody>
      </p:sp>
      <p:sp>
        <p:nvSpPr>
          <p:cNvPr id="130051" name="Rectangle 3"/>
          <p:cNvSpPr>
            <a:spLocks noGrp="1" noChangeArrowheads="1"/>
          </p:cNvSpPr>
          <p:nvPr>
            <p:ph type="body" idx="1"/>
          </p:nvPr>
        </p:nvSpPr>
        <p:spPr>
          <a:xfrm>
            <a:off x="1485900" y="735807"/>
            <a:ext cx="6218635" cy="4050506"/>
          </a:xfrm>
        </p:spPr>
        <p:txBody>
          <a:bodyPr/>
          <a:lstStyle/>
          <a:p>
            <a:pPr>
              <a:lnSpc>
                <a:spcPct val="80000"/>
              </a:lnSpc>
              <a:buFontTx/>
              <a:buNone/>
            </a:pPr>
            <a:endParaRPr lang="lv-LV" altLang="lv-LV" sz="600" b="1" dirty="0"/>
          </a:p>
          <a:p>
            <a:pPr>
              <a:lnSpc>
                <a:spcPct val="80000"/>
              </a:lnSpc>
              <a:buFontTx/>
              <a:buNone/>
            </a:pPr>
            <a:endParaRPr lang="lv-LV" altLang="lv-LV" sz="600" b="1" dirty="0"/>
          </a:p>
          <a:p>
            <a:pPr>
              <a:lnSpc>
                <a:spcPct val="80000"/>
              </a:lnSpc>
              <a:buFont typeface="Arial" panose="020B0604020202020204" pitchFamily="34" charset="0"/>
              <a:buChar char="•"/>
            </a:pPr>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aizturēt un līdz nodošanai kompetentām iestādēm turēt speciāli iekārtotās telpās personas, kuras izvairās no kriminālsoda izciešanas, administratīvā aresta, apcietinājuma;</a:t>
            </a:r>
          </a:p>
          <a:p>
            <a:pPr>
              <a:lnSpc>
                <a:spcPct val="80000"/>
              </a:lnSpc>
              <a:buFont typeface="Arial" panose="020B0604020202020204" pitchFamily="34" charset="0"/>
              <a:buChar char="•"/>
            </a:pPr>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likumā noteiktajā kārtībā aizturēt un turēt apsardzībā personas, kuras tiek turētas aizdomās par noziedzīgu nodarījumu vai administratīvo pārkāpumu izdarīšanu;</a:t>
            </a:r>
          </a:p>
          <a:p>
            <a:pPr>
              <a:lnSpc>
                <a:spcPct val="80000"/>
              </a:lnSpc>
              <a:buFont typeface="Arial" panose="020B0604020202020204" pitchFamily="34" charset="0"/>
              <a:buChar char="•"/>
            </a:pPr>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aizturēt personas vecumā līdz 16 gadiem, kuras patvaļīgi pametušas dzīvesvietu vai bērnu iestādi, un turēt tās policijas iestādē līdz nodošanai vecākiem vai viņu aizstājējiem, vai bērnu iestādēm;</a:t>
            </a:r>
          </a:p>
          <a:p>
            <a:pPr>
              <a:lnSpc>
                <a:spcPct val="80000"/>
              </a:lnSpc>
              <a:buFont typeface="Arial" panose="020B0604020202020204" pitchFamily="34" charset="0"/>
              <a:buChar char="•"/>
            </a:pPr>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aizturēt līdz nodošanai kompetentām iestādēm personas, kas pārkāpušas ārvalstnieku un bezvalstnieku ieceļošanas, uzturēšanās, izceļošanas un tranzīta noteikumu prasības;</a:t>
            </a:r>
          </a:p>
          <a:p>
            <a:pPr>
              <a:lnSpc>
                <a:spcPct val="80000"/>
              </a:lnSpc>
              <a:buFont typeface="Arial" panose="020B0604020202020204" pitchFamily="34" charset="0"/>
              <a:buChar char="•"/>
            </a:pPr>
            <a:endParaRPr lang="lv-LV" altLang="lv-LV" sz="1950" b="1" dirty="0"/>
          </a:p>
        </p:txBody>
      </p:sp>
    </p:spTree>
    <p:extLst>
      <p:ext uri="{BB962C8B-B14F-4D97-AF65-F5344CB8AC3E}">
        <p14:creationId xmlns:p14="http://schemas.microsoft.com/office/powerpoint/2010/main" val="2723222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656160" y="141685"/>
            <a:ext cx="5831681" cy="432197"/>
          </a:xfrm>
        </p:spPr>
        <p:txBody>
          <a:bodyPr/>
          <a:lstStyle/>
          <a:p>
            <a:endParaRPr lang="lv-LV" altLang="lv-LV" sz="3000" b="1" dirty="0">
              <a:solidFill>
                <a:srgbClr val="0099FF"/>
              </a:solidFill>
            </a:endParaRPr>
          </a:p>
        </p:txBody>
      </p:sp>
      <p:sp>
        <p:nvSpPr>
          <p:cNvPr id="126979" name="Rectangle 3"/>
          <p:cNvSpPr>
            <a:spLocks noGrp="1" noChangeArrowheads="1"/>
          </p:cNvSpPr>
          <p:nvPr>
            <p:ph type="body" idx="1"/>
          </p:nvPr>
        </p:nvSpPr>
        <p:spPr>
          <a:xfrm>
            <a:off x="1485900" y="411511"/>
            <a:ext cx="6218635" cy="4374803"/>
          </a:xfrm>
        </p:spPr>
        <p:txBody>
          <a:bodyPr/>
          <a:lstStyle/>
          <a:p>
            <a:pPr>
              <a:lnSpc>
                <a:spcPct val="80000"/>
              </a:lnSpc>
              <a:buFont typeface="Arial" panose="020B0604020202020204" pitchFamily="34" charset="0"/>
              <a:buChar char="•"/>
            </a:pPr>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aizturēt uz rakstveida pieteikuma pamata personas, kuras atrodas mājoklī alkohola, narkotisko, psihotropo vai toksisko vielu reibuma stāvoklī un var nodarīt kaitējumu sev vai apkārtējiem cilvēkiem, kā arī gadījumā, ja apkārtējie cilvēki baidās palikt vienatnē ar šo personu un ja nav cita pamata tās aizturēšanai, kā arī uzturēt tādas personas policijas iestādē līdz atskurbšanai vai apstākļu noskaidrošanai, bet ne ilgāk par 12 stundām;</a:t>
            </a:r>
          </a:p>
          <a:p>
            <a:pPr>
              <a:lnSpc>
                <a:spcPct val="80000"/>
              </a:lnSpc>
              <a:buFont typeface="Arial" panose="020B0604020202020204" pitchFamily="34" charset="0"/>
              <a:buChar char="•"/>
            </a:pPr>
            <a:r>
              <a:rPr lang="lv-LV" altLang="lv-LV" sz="1800" dirty="0">
                <a:solidFill>
                  <a:schemeClr val="accent6">
                    <a:lumMod val="75000"/>
                  </a:schemeClr>
                </a:solidFill>
                <a:latin typeface="Times New Roman" panose="02020603050405020304" pitchFamily="18" charset="0"/>
                <a:cs typeface="Times New Roman" panose="02020603050405020304" pitchFamily="18" charset="0"/>
              </a:rPr>
              <a:t>pēc Valsts policijas vai teritoriālās policijas pārvaldes priekšnieka norādījuma plānotu pasākumu izpildes laikā apturēt transportlīdzekļus un izdarīt to apskati (izņemot diplomātisko un konsulāro pārstāvju transportlīdzekļus), lai aizturētu meklēšanā izsludinātas personas un transportlīdzekļus vai atklātu transportlīdzekļu vadītājus, kuri vada transportlīdzekli alkohola reibumā, narkotisko vai citu apreibinošu vielu ietekmē vai bez transportlīdzekļu vadīšanas tiesībām;</a:t>
            </a:r>
          </a:p>
          <a:p>
            <a:pPr>
              <a:lnSpc>
                <a:spcPct val="80000"/>
              </a:lnSpc>
              <a:buFont typeface="Arial" panose="020B0604020202020204" pitchFamily="34" charset="0"/>
              <a:buChar char="•"/>
            </a:pPr>
            <a:endParaRPr lang="lv-LV" altLang="lv-LV" sz="2100" b="1" dirty="0"/>
          </a:p>
          <a:p>
            <a:pPr>
              <a:lnSpc>
                <a:spcPct val="80000"/>
              </a:lnSpc>
              <a:buFont typeface="Arial" panose="020B0604020202020204" pitchFamily="34" charset="0"/>
              <a:buChar char="•"/>
            </a:pPr>
            <a:endParaRPr lang="lv-LV" altLang="lv-LV" sz="2100" b="1" dirty="0"/>
          </a:p>
        </p:txBody>
      </p:sp>
    </p:spTree>
    <p:extLst>
      <p:ext uri="{BB962C8B-B14F-4D97-AF65-F5344CB8AC3E}">
        <p14:creationId xmlns:p14="http://schemas.microsoft.com/office/powerpoint/2010/main" val="274330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likumā noteiktajā kārtībā aizturēt un turēt apsardzībā personas, uz kurām tiek vai var tikt attiecināta piespiedu izraidīšana no valsts.</a:t>
            </a:r>
          </a:p>
          <a:p>
            <a:endParaRPr lang="lv-LV" dirty="0"/>
          </a:p>
        </p:txBody>
      </p:sp>
    </p:spTree>
    <p:extLst>
      <p:ext uri="{BB962C8B-B14F-4D97-AF65-F5344CB8AC3E}">
        <p14:creationId xmlns:p14="http://schemas.microsoft.com/office/powerpoint/2010/main" val="309897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lv-LV" altLang="lv-LV" smtClean="0"/>
              <a:t>14.</a:t>
            </a:r>
          </a:p>
        </p:txBody>
      </p:sp>
      <p:sp>
        <p:nvSpPr>
          <p:cNvPr id="3" name="Content Placeholder 2"/>
          <p:cNvSpPr>
            <a:spLocks noGrp="1"/>
          </p:cNvSpPr>
          <p:nvPr>
            <p:ph idx="1"/>
          </p:nvPr>
        </p:nvSpPr>
        <p:spPr/>
        <p:txBody>
          <a:bodyPr/>
          <a:lstStyle/>
          <a:p>
            <a:pPr marL="0" indent="0" algn="ctr">
              <a:buNone/>
              <a:defRPr/>
            </a:pP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 Cilvēktiesību vispārīgs raksturojums. Policijas darbinieka atbildība par cilvēktiesību pārkāpumiem.</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576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Virsraksts 1"/>
          <p:cNvSpPr>
            <a:spLocks noGrp="1"/>
          </p:cNvSpPr>
          <p:nvPr>
            <p:ph type="title"/>
          </p:nvPr>
        </p:nvSpPr>
        <p:spPr/>
        <p:txBody>
          <a:bodyPr/>
          <a:lstStyle/>
          <a:p>
            <a:r>
              <a:rPr lang="lv-LV" altLang="lv-LV" smtClean="0">
                <a:latin typeface="Times New Roman" panose="02020603050405020304" pitchFamily="18" charset="0"/>
                <a:cs typeface="Times New Roman" panose="02020603050405020304" pitchFamily="18" charset="0"/>
              </a:rPr>
              <a:t>Jēdziens</a:t>
            </a:r>
          </a:p>
        </p:txBody>
      </p:sp>
      <p:sp>
        <p:nvSpPr>
          <p:cNvPr id="3" name="Satura vietturis 2"/>
          <p:cNvSpPr>
            <a:spLocks noGrp="1"/>
          </p:cNvSpPr>
          <p:nvPr>
            <p:ph idx="1"/>
          </p:nvPr>
        </p:nvSpPr>
        <p:spPr/>
        <p:txBody>
          <a:bodyPr rtlCol="0">
            <a:normAutofit/>
          </a:bodyPr>
          <a:lstStyle/>
          <a:p>
            <a:pPr algn="ctr">
              <a:buClr>
                <a:srgbClr val="4D4F45"/>
              </a:buClr>
              <a:buSzPct val="80000"/>
              <a:buFont typeface="Arial" panose="020B0604020202020204" pitchFamily="34" charset="0"/>
              <a:buNone/>
              <a:defRPr/>
            </a:pPr>
            <a:r>
              <a:rPr lang="lv-LV" altLang="lv-LV" sz="1800" kern="0" dirty="0">
                <a:latin typeface="Times New Roman" pitchFamily="18" charset="0"/>
              </a:rPr>
              <a:t>(angļu valodā – </a:t>
            </a:r>
            <a:r>
              <a:rPr lang="lv-LV" altLang="lv-LV" sz="1800" kern="0" dirty="0" err="1">
                <a:latin typeface="Times New Roman" pitchFamily="18" charset="0"/>
              </a:rPr>
              <a:t>human</a:t>
            </a:r>
            <a:r>
              <a:rPr lang="lv-LV" altLang="lv-LV" sz="1800" kern="0" dirty="0">
                <a:latin typeface="Times New Roman" pitchFamily="18" charset="0"/>
              </a:rPr>
              <a:t> </a:t>
            </a:r>
            <a:r>
              <a:rPr lang="lv-LV" altLang="lv-LV" sz="1800" kern="0" dirty="0" err="1">
                <a:latin typeface="Times New Roman" pitchFamily="18" charset="0"/>
              </a:rPr>
              <a:t>rights</a:t>
            </a:r>
            <a:r>
              <a:rPr lang="lv-LV" altLang="lv-LV" sz="1800" kern="0" dirty="0">
                <a:latin typeface="Times New Roman" pitchFamily="18" charset="0"/>
              </a:rPr>
              <a:t>) – cilvēkam, indivīdam, fiziskai personai, personībai neatņemamas un pašpietiekamas pamattiesības un pamatbrīvības, kas izsaka pašcieņas, brīvības, taisnīguma un labklājības vajadzības un intereses attiecībās ar valsti, ar varu vispār.</a:t>
            </a:r>
          </a:p>
          <a:p>
            <a:pPr fontAlgn="auto">
              <a:spcAft>
                <a:spcPts val="0"/>
              </a:spcAft>
              <a:defRPr/>
            </a:pPr>
            <a:endParaRPr lang="lv-LV" dirty="0" smtClean="0"/>
          </a:p>
        </p:txBody>
      </p:sp>
    </p:spTree>
    <p:extLst>
      <p:ext uri="{BB962C8B-B14F-4D97-AF65-F5344CB8AC3E}">
        <p14:creationId xmlns:p14="http://schemas.microsoft.com/office/powerpoint/2010/main" val="3292500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Virsraksts 1"/>
          <p:cNvSpPr>
            <a:spLocks noGrp="1"/>
          </p:cNvSpPr>
          <p:nvPr>
            <p:ph type="title"/>
          </p:nvPr>
        </p:nvSpPr>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Cilvēktiesības ir: </a:t>
            </a:r>
            <a:endParaRPr lang="lv-LV" altLang="lv-LV" b="1" i="1" dirty="0" smtClean="0">
              <a:effectLst>
                <a:outerShdw blurRad="38100" dist="38100" dir="2700000" algn="tl">
                  <a:srgbClr val="000000">
                    <a:alpha val="43137"/>
                  </a:srgbClr>
                </a:outerShdw>
              </a:effectLst>
            </a:endParaRPr>
          </a:p>
        </p:txBody>
      </p:sp>
      <p:sp>
        <p:nvSpPr>
          <p:cNvPr id="35843" name="Satura vietturis 2"/>
          <p:cNvSpPr>
            <a:spLocks noGrp="1"/>
          </p:cNvSpPr>
          <p:nvPr>
            <p:ph idx="1"/>
          </p:nvPr>
        </p:nvSpPr>
        <p:spPr>
          <a:xfrm>
            <a:off x="1277634" y="951570"/>
            <a:ext cx="6172200" cy="2937272"/>
          </a:xfrm>
        </p:spPr>
        <p:txBody>
          <a:bodyPr/>
          <a:lstStyle/>
          <a:p>
            <a:pPr algn="ctr"/>
            <a:endParaRPr lang="lv-LV" altLang="lv-LV"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lv-LV" altLang="lv-LV" sz="2100" dirty="0">
                <a:latin typeface="Times New Roman" panose="02020603050405020304" pitchFamily="18" charset="0"/>
                <a:cs typeface="Times New Roman" panose="02020603050405020304" pitchFamily="18" charset="0"/>
              </a:rPr>
              <a:t>tiesību normu kopums, kas regulē attiecības starp valsti un indivīdu (indivīdu grupām). Šīs tiesības nosaka standartus, kādai ir jābūt valsts attieksmei pret indivīdu, kā arī aizsardzības mehānismu pret valsts, to institūciju un amatpersonu izdarītajiem pārkāpumiem pret indivīdu.</a:t>
            </a:r>
          </a:p>
        </p:txBody>
      </p:sp>
    </p:spTree>
    <p:extLst>
      <p:ext uri="{BB962C8B-B14F-4D97-AF65-F5344CB8AC3E}">
        <p14:creationId xmlns:p14="http://schemas.microsoft.com/office/powerpoint/2010/main" val="3893236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Virsraksts 1"/>
          <p:cNvSpPr>
            <a:spLocks noGrp="1"/>
          </p:cNvSpPr>
          <p:nvPr>
            <p:ph type="title"/>
          </p:nvPr>
        </p:nvSpPr>
        <p:spPr/>
        <p:txBody>
          <a:bodyPr/>
          <a:lstStyle/>
          <a:p>
            <a:endParaRPr lang="lv-LV" altLang="lv-LV" dirty="0" smtClean="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rtlCol="0">
            <a:normAutofit/>
          </a:bodyPr>
          <a:lstStyle/>
          <a:p>
            <a:pPr algn="just" fontAlgn="auto">
              <a:spcAft>
                <a:spcPts val="0"/>
              </a:spcAft>
              <a:buFont typeface="Arial" panose="020B0604020202020204" pitchFamily="34" charset="0"/>
              <a:buChar char="•"/>
              <a:defRPr/>
            </a:pPr>
            <a:r>
              <a:rPr lang="lv-LV" sz="2700" dirty="0">
                <a:latin typeface="Times New Roman" panose="02020603050405020304" pitchFamily="18" charset="0"/>
                <a:cs typeface="Times New Roman" panose="02020603050405020304" pitchFamily="18" charset="0"/>
              </a:rPr>
              <a:t>Ne visas cilvēktiesības ir absolūtas. </a:t>
            </a:r>
          </a:p>
          <a:p>
            <a:pPr algn="just" fontAlgn="auto">
              <a:spcAft>
                <a:spcPts val="0"/>
              </a:spcAft>
              <a:buFont typeface="Arial" panose="020B0604020202020204" pitchFamily="34" charset="0"/>
              <a:buChar char="•"/>
              <a:defRPr/>
            </a:pPr>
            <a:r>
              <a:rPr lang="lv-LV" sz="2700" dirty="0">
                <a:latin typeface="Times New Roman" panose="02020603050405020304" pitchFamily="18" charset="0"/>
                <a:cs typeface="Times New Roman" panose="02020603050405020304" pitchFamily="18" charset="0"/>
              </a:rPr>
              <a:t>Atsevišķos gadījumos dažas no tām </a:t>
            </a:r>
            <a:r>
              <a:rPr lang="lv-LV" sz="2700" b="1" dirty="0">
                <a:latin typeface="Times New Roman" panose="02020603050405020304" pitchFamily="18" charset="0"/>
                <a:cs typeface="Times New Roman" panose="02020603050405020304" pitchFamily="18" charset="0"/>
              </a:rPr>
              <a:t>valsts var ierobežot, bet</a:t>
            </a:r>
            <a:r>
              <a:rPr lang="lv-LV" sz="2700" dirty="0">
                <a:latin typeface="Times New Roman" panose="02020603050405020304" pitchFamily="18" charset="0"/>
                <a:cs typeface="Times New Roman" panose="02020603050405020304" pitchFamily="18" charset="0"/>
              </a:rPr>
              <a:t> ierobežojumam jābūt:</a:t>
            </a:r>
          </a:p>
          <a:p>
            <a:pPr marL="300038" lvl="1" indent="0" algn="just" fontAlgn="auto">
              <a:spcAft>
                <a:spcPts val="0"/>
              </a:spcAft>
              <a:buNone/>
              <a:defRPr/>
            </a:pPr>
            <a:r>
              <a:rPr lang="lv-LV" dirty="0" smtClean="0">
                <a:latin typeface="Times New Roman" panose="02020603050405020304" pitchFamily="18" charset="0"/>
                <a:cs typeface="Times New Roman" panose="02020603050405020304" pitchFamily="18" charset="0"/>
              </a:rPr>
              <a:t> - noteiktam ar likumu, </a:t>
            </a:r>
          </a:p>
          <a:p>
            <a:pPr marL="300038" lvl="1" indent="0" algn="just" fontAlgn="auto">
              <a:spcAft>
                <a:spcPts val="0"/>
              </a:spcAft>
              <a:buNone/>
              <a:defRPr/>
            </a:pPr>
            <a:r>
              <a:rPr lang="lv-LV" dirty="0" smtClean="0">
                <a:latin typeface="Times New Roman" panose="02020603050405020304" pitchFamily="18" charset="0"/>
                <a:cs typeface="Times New Roman" panose="02020603050405020304" pitchFamily="18" charset="0"/>
              </a:rPr>
              <a:t>- ar leģitīmu mērķi,</a:t>
            </a:r>
          </a:p>
          <a:p>
            <a:pPr marL="300038" lvl="1" indent="0" algn="just" fontAlgn="auto">
              <a:spcAft>
                <a:spcPts val="0"/>
              </a:spcAft>
              <a:buNone/>
              <a:defRPr/>
            </a:pPr>
            <a:r>
              <a:rPr lang="lv-LV" dirty="0" smtClean="0">
                <a:latin typeface="Times New Roman" panose="02020603050405020304" pitchFamily="18" charset="0"/>
                <a:cs typeface="Times New Roman" panose="02020603050405020304" pitchFamily="18" charset="0"/>
              </a:rPr>
              <a:t>- samērīgam.</a:t>
            </a:r>
          </a:p>
        </p:txBody>
      </p:sp>
    </p:spTree>
    <p:extLst>
      <p:ext uri="{BB962C8B-B14F-4D97-AF65-F5344CB8AC3E}">
        <p14:creationId xmlns:p14="http://schemas.microsoft.com/office/powerpoint/2010/main" val="293733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normAutofit fontScale="90000"/>
          </a:bodyPr>
          <a:lstStyle/>
          <a:p>
            <a:pPr fontAlgn="auto">
              <a:spcAft>
                <a:spcPts val="0"/>
              </a:spcAft>
              <a:defRPr/>
            </a:pPr>
            <a:r>
              <a:rPr lang="en-GB" altLang="lv-LV" b="1" dirty="0" smtClean="0">
                <a:latin typeface="Times New Roman" pitchFamily="18" charset="0"/>
                <a:cs typeface="Arial" pitchFamily="34" charset="0"/>
              </a:rPr>
              <a:t/>
            </a:r>
            <a:br>
              <a:rPr lang="en-GB" altLang="lv-LV" b="1" dirty="0" smtClean="0">
                <a:latin typeface="Times New Roman" pitchFamily="18" charset="0"/>
                <a:cs typeface="Arial" pitchFamily="34" charset="0"/>
              </a:rPr>
            </a:br>
            <a:r>
              <a:rPr lang="lv-LV" altLang="lv-LV" b="1" i="1" dirty="0" smtClean="0">
                <a:effectLst>
                  <a:outerShdw blurRad="38100" dist="38100" dir="2700000" algn="tl">
                    <a:srgbClr val="000000">
                      <a:alpha val="43137"/>
                    </a:srgbClr>
                  </a:outerShdw>
                </a:effectLst>
                <a:latin typeface="Times New Roman" pitchFamily="18" charset="0"/>
                <a:cs typeface="Arial" pitchFamily="34" charset="0"/>
              </a:rPr>
              <a:t>Ierobežojumi ir nepieciešami, lai nodrošinātu  likumīgu aizsardzību: </a:t>
            </a:r>
            <a:r>
              <a:rPr lang="lv-LV" altLang="lv-LV" b="1" dirty="0" smtClean="0">
                <a:latin typeface="Times New Roman" pitchFamily="18" charset="0"/>
                <a:cs typeface="Arial" pitchFamily="34" charset="0"/>
              </a:rPr>
              <a:t/>
            </a:r>
            <a:br>
              <a:rPr lang="lv-LV" altLang="lv-LV" b="1" dirty="0" smtClean="0">
                <a:latin typeface="Times New Roman" pitchFamily="18" charset="0"/>
                <a:cs typeface="Arial" pitchFamily="34" charset="0"/>
              </a:rPr>
            </a:br>
            <a:endParaRPr lang="lv-LV" dirty="0" smtClean="0"/>
          </a:p>
        </p:txBody>
      </p:sp>
      <p:sp>
        <p:nvSpPr>
          <p:cNvPr id="3" name="Satura vietturis 2"/>
          <p:cNvSpPr>
            <a:spLocks noGrp="1"/>
          </p:cNvSpPr>
          <p:nvPr>
            <p:ph idx="1"/>
          </p:nvPr>
        </p:nvSpPr>
        <p:spPr/>
        <p:txBody>
          <a:bodyPr rtlCol="0">
            <a:normAutofit/>
          </a:bodyPr>
          <a:lstStyle/>
          <a:p>
            <a:pPr marL="0" indent="0">
              <a:spcBef>
                <a:spcPct val="0"/>
              </a:spcBef>
              <a:defRPr/>
            </a:pPr>
            <a:endParaRPr lang="lv-LV" altLang="lv-LV" sz="2100" dirty="0">
              <a:latin typeface="Times New Roman" pitchFamily="18" charset="0"/>
              <a:cs typeface="Arial" pitchFamily="34" charset="0"/>
            </a:endParaRPr>
          </a:p>
          <a:p>
            <a:pPr>
              <a:spcBef>
                <a:spcPct val="0"/>
              </a:spcBef>
              <a:buFont typeface="Arial" panose="020B0604020202020204" pitchFamily="34" charset="0"/>
              <a:buChar char="•"/>
              <a:defRPr/>
            </a:pPr>
            <a:r>
              <a:rPr lang="lv-LV" altLang="lv-LV" sz="2100" dirty="0">
                <a:latin typeface="Times New Roman" pitchFamily="18" charset="0"/>
                <a:cs typeface="Arial" pitchFamily="34" charset="0"/>
              </a:rPr>
              <a:t>valsts drošība</a:t>
            </a:r>
            <a:r>
              <a:rPr lang="en-GB" altLang="lv-LV" sz="2100" dirty="0">
                <a:latin typeface="Times New Roman" pitchFamily="18" charset="0"/>
                <a:cs typeface="Arial" pitchFamily="34" charset="0"/>
              </a:rPr>
              <a:t>      		</a:t>
            </a:r>
            <a:endParaRPr lang="lv-LV" altLang="lv-LV" sz="2100" dirty="0">
              <a:latin typeface="Times New Roman" pitchFamily="18" charset="0"/>
              <a:cs typeface="Arial" pitchFamily="34" charset="0"/>
            </a:endParaRPr>
          </a:p>
          <a:p>
            <a:pPr>
              <a:spcBef>
                <a:spcPct val="0"/>
              </a:spcBef>
              <a:buFont typeface="Arial" panose="020B0604020202020204" pitchFamily="34" charset="0"/>
              <a:buChar char="•"/>
              <a:defRPr/>
            </a:pPr>
            <a:r>
              <a:rPr lang="lv-LV" altLang="lv-LV" sz="2100" dirty="0">
                <a:latin typeface="Times New Roman" pitchFamily="18" charset="0"/>
                <a:cs typeface="Arial" pitchFamily="34" charset="0"/>
              </a:rPr>
              <a:t> sabiedriskā drošība</a:t>
            </a:r>
            <a:r>
              <a:rPr lang="en-GB" altLang="lv-LV" sz="2100" dirty="0">
                <a:latin typeface="Times New Roman" pitchFamily="18" charset="0"/>
                <a:cs typeface="Arial" pitchFamily="34" charset="0"/>
              </a:rPr>
              <a:t>    </a:t>
            </a:r>
          </a:p>
          <a:p>
            <a:pPr marL="600075" lvl="2" indent="0">
              <a:spcBef>
                <a:spcPct val="0"/>
              </a:spcBef>
              <a:defRPr/>
            </a:pPr>
            <a:r>
              <a:rPr lang="en-GB" altLang="lv-LV" sz="1500" dirty="0">
                <a:latin typeface="Times New Roman" pitchFamily="18" charset="0"/>
                <a:cs typeface="Arial" pitchFamily="34" charset="0"/>
              </a:rPr>
              <a:t> </a:t>
            </a:r>
            <a:r>
              <a:rPr lang="lv-LV" altLang="lv-LV" sz="1500" dirty="0">
                <a:latin typeface="Times New Roman" pitchFamily="18" charset="0"/>
                <a:cs typeface="Arial" pitchFamily="34" charset="0"/>
              </a:rPr>
              <a:t>veselība un tikumība</a:t>
            </a:r>
          </a:p>
          <a:p>
            <a:pPr marL="600075" lvl="2" indent="0">
              <a:spcBef>
                <a:spcPct val="0"/>
              </a:spcBef>
              <a:defRPr/>
            </a:pPr>
            <a:r>
              <a:rPr lang="lv-LV" altLang="lv-LV" sz="1500" dirty="0">
                <a:latin typeface="Times New Roman" pitchFamily="18" charset="0"/>
                <a:cs typeface="Arial" pitchFamily="34" charset="0"/>
              </a:rPr>
              <a:t> citādi domājošo tiesības</a:t>
            </a:r>
            <a:endParaRPr lang="en-GB" altLang="lv-LV" sz="1500" dirty="0">
              <a:latin typeface="Times New Roman" pitchFamily="18" charset="0"/>
              <a:cs typeface="Arial" pitchFamily="34" charset="0"/>
            </a:endParaRPr>
          </a:p>
          <a:p>
            <a:pPr>
              <a:spcBef>
                <a:spcPct val="0"/>
              </a:spcBef>
              <a:buFont typeface="Arial" panose="020B0604020202020204" pitchFamily="34" charset="0"/>
              <a:buChar char="•"/>
              <a:defRPr/>
            </a:pPr>
            <a:r>
              <a:rPr lang="lv-LV" altLang="lv-LV" sz="2100" dirty="0">
                <a:latin typeface="Times New Roman" pitchFamily="18" charset="0"/>
                <a:cs typeface="Arial" pitchFamily="34" charset="0"/>
              </a:rPr>
              <a:t> vai arī noziegumu vai sabiedrisku nekārtību novēršanai</a:t>
            </a:r>
          </a:p>
          <a:p>
            <a:pPr>
              <a:spcBef>
                <a:spcPct val="0"/>
              </a:spcBef>
              <a:buFont typeface="Arial" panose="020B0604020202020204" pitchFamily="34" charset="0"/>
              <a:buChar char="•"/>
              <a:defRPr/>
            </a:pPr>
            <a:endParaRPr lang="en-GB" altLang="lv-LV" sz="2100" dirty="0">
              <a:latin typeface="Times New Roman" pitchFamily="18" charset="0"/>
              <a:cs typeface="Arial" pitchFamily="34" charset="0"/>
            </a:endParaRPr>
          </a:p>
          <a:p>
            <a:pPr>
              <a:spcBef>
                <a:spcPct val="0"/>
              </a:spcBef>
              <a:buFont typeface="Arial" panose="020B0604020202020204" pitchFamily="34" charset="0"/>
              <a:buChar char="•"/>
              <a:defRPr/>
            </a:pPr>
            <a:r>
              <a:rPr lang="lv-LV" altLang="lv-LV" sz="2100" b="1" dirty="0">
                <a:latin typeface="Times New Roman" pitchFamily="18" charset="0"/>
                <a:cs typeface="Arial" pitchFamily="34" charset="0"/>
              </a:rPr>
              <a:t> Ierobežojumi ir proporcionāli</a:t>
            </a:r>
            <a:endParaRPr lang="en-GB" altLang="lv-LV" sz="2100" b="1" dirty="0">
              <a:latin typeface="Times New Roman" pitchFamily="18" charset="0"/>
              <a:cs typeface="Arial" pitchFamily="34" charset="0"/>
            </a:endParaRPr>
          </a:p>
          <a:p>
            <a:pPr>
              <a:spcBef>
                <a:spcPct val="0"/>
              </a:spcBef>
              <a:buFont typeface="Arial" panose="020B0604020202020204" pitchFamily="34" charset="0"/>
              <a:buChar char="•"/>
              <a:defRPr/>
            </a:pPr>
            <a:r>
              <a:rPr lang="lv-LV" altLang="lv-LV" sz="2100" b="1" dirty="0">
                <a:latin typeface="Times New Roman" pitchFamily="18" charset="0"/>
                <a:cs typeface="Arial" pitchFamily="34" charset="0"/>
              </a:rPr>
              <a:t> Ierobežojumi nav diskriminējoši</a:t>
            </a:r>
            <a:endParaRPr lang="en-GB" altLang="lv-LV" sz="2100" b="1" dirty="0">
              <a:latin typeface="Times New Roman" pitchFamily="18" charset="0"/>
              <a:cs typeface="Arial" pitchFamily="34" charset="0"/>
            </a:endParaRPr>
          </a:p>
          <a:p>
            <a:pPr fontAlgn="auto">
              <a:spcAft>
                <a:spcPts val="0"/>
              </a:spcAft>
              <a:defRPr/>
            </a:pPr>
            <a:endParaRPr lang="lv-LV" dirty="0" smtClean="0"/>
          </a:p>
        </p:txBody>
      </p:sp>
    </p:spTree>
    <p:extLst>
      <p:ext uri="{BB962C8B-B14F-4D97-AF65-F5344CB8AC3E}">
        <p14:creationId xmlns:p14="http://schemas.microsoft.com/office/powerpoint/2010/main" val="1470342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lgn="ctr">
              <a:buNone/>
            </a:pPr>
            <a:r>
              <a:rPr lang="it-IT"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11.Disciplinārsods, tā veidi. Disciplinārsoda mērķis. </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648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normAutofit/>
          </a:bodyPr>
          <a:lstStyle/>
          <a:p>
            <a:pPr fontAlgn="auto">
              <a:spcAft>
                <a:spcPts val="0"/>
              </a:spcAft>
              <a:defRPr/>
            </a:pPr>
            <a:r>
              <a:rPr lang="lv-LV" altLang="lv-LV" sz="2100" b="1" i="1" kern="0" dirty="0">
                <a:effectLst>
                  <a:outerShdw blurRad="38100" dist="38100" dir="2700000" algn="tl">
                    <a:srgbClr val="000000">
                      <a:alpha val="43137"/>
                    </a:srgbClr>
                  </a:outerShdw>
                </a:effectLst>
                <a:latin typeface="Times New Roman" pitchFamily="18" charset="0"/>
                <a:cs typeface="Times New Roman" pitchFamily="18" charset="0"/>
              </a:rPr>
              <a:t>Leģitīmi mērķi, kuru dēļ ar likumu pieļaujama cilvēktiesību </a:t>
            </a:r>
            <a:r>
              <a:rPr lang="lv-LV" altLang="lv-LV" sz="2100" b="1" i="1" kern="0" dirty="0">
                <a:effectLst>
                  <a:outerShdw blurRad="38100" dist="38100" dir="2700000" algn="tl">
                    <a:srgbClr val="000000">
                      <a:alpha val="43137"/>
                    </a:srgbClr>
                  </a:outerShdw>
                </a:effectLst>
                <a:latin typeface="Times New Roman" pitchFamily="18" charset="0"/>
              </a:rPr>
              <a:t> </a:t>
            </a:r>
            <a:r>
              <a:rPr lang="lv-LV" altLang="lv-LV" sz="2100" b="1" i="1" kern="0" dirty="0">
                <a:effectLst>
                  <a:outerShdw blurRad="38100" dist="38100" dir="2700000" algn="tl">
                    <a:srgbClr val="000000">
                      <a:alpha val="43137"/>
                    </a:srgbClr>
                  </a:outerShdw>
                </a:effectLst>
                <a:latin typeface="Times New Roman" pitchFamily="18" charset="0"/>
                <a:cs typeface="Times New Roman" pitchFamily="18" charset="0"/>
              </a:rPr>
              <a:t>ierobežošana:</a:t>
            </a:r>
            <a:endParaRPr lang="lv-LV" b="1" i="1" dirty="0" smtClean="0">
              <a:effectLst>
                <a:outerShdw blurRad="38100" dist="38100" dir="2700000" algn="tl">
                  <a:srgbClr val="000000">
                    <a:alpha val="43137"/>
                  </a:srgbClr>
                </a:outerShdw>
              </a:effectLst>
            </a:endParaRPr>
          </a:p>
        </p:txBody>
      </p:sp>
      <p:sp>
        <p:nvSpPr>
          <p:cNvPr id="3" name="Satura vietturis 2"/>
          <p:cNvSpPr>
            <a:spLocks noGrp="1"/>
          </p:cNvSpPr>
          <p:nvPr>
            <p:ph idx="1"/>
          </p:nvPr>
        </p:nvSpPr>
        <p:spPr/>
        <p:txBody>
          <a:bodyPr rtlCol="0">
            <a:normAutofit/>
          </a:bodyPr>
          <a:lstStyle/>
          <a:p>
            <a:pPr marL="457200" indent="-457200">
              <a:spcBef>
                <a:spcPct val="50000"/>
              </a:spcBef>
              <a:buClr>
                <a:srgbClr val="C4C3AA"/>
              </a:buClr>
              <a:buSzPct val="60000"/>
              <a:buFontTx/>
              <a:buAutoNum type="arabicPeriod"/>
              <a:defRPr/>
            </a:pPr>
            <a:r>
              <a:rPr lang="lv-LV" altLang="lv-LV" kern="0" dirty="0">
                <a:latin typeface="Times New Roman" pitchFamily="18" charset="0"/>
                <a:cs typeface="Times New Roman" pitchFamily="18" charset="0"/>
              </a:rPr>
              <a:t>citu cilvēku tiesību aizsardzība</a:t>
            </a:r>
            <a:endParaRPr lang="en-GB" altLang="lv-LV" kern="0" dirty="0">
              <a:latin typeface="Times New Roman" pitchFamily="18" charset="0"/>
              <a:cs typeface="Times New Roman" pitchFamily="18" charset="0"/>
            </a:endParaRPr>
          </a:p>
          <a:p>
            <a:pPr marL="457200" indent="-457200">
              <a:buClr>
                <a:srgbClr val="C4C3AA"/>
              </a:buClr>
              <a:buSzPct val="60000"/>
              <a:buFontTx/>
              <a:buAutoNum type="arabicPeriod"/>
              <a:defRPr/>
            </a:pPr>
            <a:r>
              <a:rPr lang="lv-LV" altLang="lv-LV" kern="0" dirty="0">
                <a:latin typeface="Times New Roman" pitchFamily="18" charset="0"/>
                <a:cs typeface="Times New Roman" pitchFamily="18" charset="0"/>
              </a:rPr>
              <a:t>demokrātiskas valsts iekārtas aizsardzība</a:t>
            </a:r>
            <a:endParaRPr lang="lv-LV" altLang="lv-LV" kern="0" dirty="0">
              <a:latin typeface="Times New Roman" pitchFamily="18" charset="0"/>
            </a:endParaRPr>
          </a:p>
          <a:p>
            <a:pPr marL="457200" indent="-457200">
              <a:buClr>
                <a:srgbClr val="C4C3AA"/>
              </a:buClr>
              <a:buSzPct val="60000"/>
              <a:buFontTx/>
              <a:buAutoNum type="arabicPeriod"/>
              <a:defRPr/>
            </a:pPr>
            <a:r>
              <a:rPr lang="lv-LV" altLang="lv-LV" kern="0" dirty="0">
                <a:latin typeface="Times New Roman" pitchFamily="18" charset="0"/>
                <a:cs typeface="Times New Roman" pitchFamily="18" charset="0"/>
              </a:rPr>
              <a:t>sabiedrības drošība</a:t>
            </a:r>
            <a:endParaRPr lang="lv-LV" altLang="lv-LV" kern="0" dirty="0">
              <a:latin typeface="Times New Roman" pitchFamily="18" charset="0"/>
            </a:endParaRPr>
          </a:p>
          <a:p>
            <a:pPr marL="457200" indent="-457200">
              <a:buClr>
                <a:srgbClr val="C4C3AA"/>
              </a:buClr>
              <a:buSzPct val="60000"/>
              <a:buFontTx/>
              <a:buAutoNum type="arabicPeriod"/>
              <a:defRPr/>
            </a:pPr>
            <a:r>
              <a:rPr lang="lv-LV" altLang="lv-LV" kern="0" dirty="0">
                <a:latin typeface="Times New Roman" pitchFamily="18" charset="0"/>
                <a:cs typeface="Times New Roman" pitchFamily="18" charset="0"/>
              </a:rPr>
              <a:t>sabiedrības labklājība</a:t>
            </a:r>
            <a:endParaRPr lang="lv-LV" altLang="lv-LV" kern="0" dirty="0">
              <a:latin typeface="Times New Roman" pitchFamily="18" charset="0"/>
            </a:endParaRPr>
          </a:p>
          <a:p>
            <a:pPr marL="457200" indent="-457200">
              <a:buClr>
                <a:srgbClr val="C4C3AA"/>
              </a:buClr>
              <a:buSzPct val="60000"/>
              <a:buFontTx/>
              <a:buAutoNum type="arabicPeriod"/>
              <a:defRPr/>
            </a:pPr>
            <a:r>
              <a:rPr lang="lv-LV" altLang="lv-LV" kern="0" dirty="0">
                <a:latin typeface="Times New Roman" pitchFamily="18" charset="0"/>
                <a:cs typeface="Times New Roman" pitchFamily="18" charset="0"/>
              </a:rPr>
              <a:t>sabiedrības tikumība</a:t>
            </a:r>
            <a:endParaRPr lang="en-GB" altLang="lv-LV" kern="0" dirty="0">
              <a:latin typeface="Times New Roman" pitchFamily="18" charset="0"/>
              <a:cs typeface="Times New Roman" pitchFamily="18" charset="0"/>
            </a:endParaRPr>
          </a:p>
          <a:p>
            <a:pPr fontAlgn="auto">
              <a:spcAft>
                <a:spcPts val="0"/>
              </a:spcAft>
              <a:defRPr/>
            </a:pPr>
            <a:endParaRPr lang="lv-LV" dirty="0" smtClean="0"/>
          </a:p>
        </p:txBody>
      </p:sp>
    </p:spTree>
    <p:extLst>
      <p:ext uri="{BB962C8B-B14F-4D97-AF65-F5344CB8AC3E}">
        <p14:creationId xmlns:p14="http://schemas.microsoft.com/office/powerpoint/2010/main" val="12000093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Virsraksts 1"/>
          <p:cNvSpPr>
            <a:spLocks noGrp="1"/>
          </p:cNvSpPr>
          <p:nvPr>
            <p:ph type="title"/>
          </p:nvPr>
        </p:nvSpPr>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Cilvēktiesības</a:t>
            </a:r>
            <a:r>
              <a:rPr lang="lv-LV" altLang="lv-LV" dirty="0" smtClean="0">
                <a:latin typeface="Times New Roman" panose="02020603050405020304" pitchFamily="18" charset="0"/>
                <a:cs typeface="Times New Roman" panose="02020603050405020304" pitchFamily="18" charset="0"/>
              </a:rPr>
              <a:t> :</a:t>
            </a:r>
          </a:p>
        </p:txBody>
      </p:sp>
      <p:sp>
        <p:nvSpPr>
          <p:cNvPr id="3" name="Satura vietturis 2"/>
          <p:cNvSpPr>
            <a:spLocks noGrp="1"/>
          </p:cNvSpPr>
          <p:nvPr>
            <p:ph sz="half" idx="1"/>
          </p:nvPr>
        </p:nvSpPr>
        <p:spPr/>
        <p:txBody>
          <a:bodyPr rtlCol="0">
            <a:normAutofit/>
          </a:bodyPr>
          <a:lstStyle/>
          <a:p>
            <a:pPr marL="0" indent="0">
              <a:buClr>
                <a:srgbClr val="C4C3AA"/>
              </a:buClr>
              <a:buSzPct val="60000"/>
              <a:buNone/>
              <a:defRPr/>
            </a:pPr>
            <a:r>
              <a:rPr lang="lv-LV" altLang="lv-LV" kern="0" dirty="0" smtClean="0">
                <a:solidFill>
                  <a:prstClr val="black"/>
                </a:solidFill>
                <a:latin typeface="Times New Roman" panose="02020603050405020304" pitchFamily="18" charset="0"/>
                <a:cs typeface="Times New Roman" panose="02020603050405020304" pitchFamily="18" charset="0"/>
              </a:rPr>
              <a:t>Absolūtās tiesības</a:t>
            </a:r>
          </a:p>
          <a:p>
            <a:pPr>
              <a:buClr>
                <a:srgbClr val="C4C3AA"/>
              </a:buClr>
              <a:buSzPct val="60000"/>
              <a:buFont typeface="Wingdings" pitchFamily="2" charset="2"/>
              <a:buChar char="u"/>
              <a:defRPr/>
            </a:pPr>
            <a:endParaRPr lang="lv-LV" altLang="lv-LV" sz="1800" kern="0" dirty="0">
              <a:solidFill>
                <a:prstClr val="black"/>
              </a:solidFill>
              <a:latin typeface="Times New Roman" panose="02020603050405020304" pitchFamily="18" charset="0"/>
              <a:cs typeface="Times New Roman" panose="02020603050405020304" pitchFamily="18" charset="0"/>
            </a:endParaRPr>
          </a:p>
          <a:p>
            <a:pPr>
              <a:buClr>
                <a:srgbClr val="C4C3AA"/>
              </a:buClr>
              <a:buSzPct val="60000"/>
              <a:buFont typeface="Wingdings" pitchFamily="2" charset="2"/>
              <a:buChar char="u"/>
              <a:defRPr/>
            </a:pPr>
            <a:r>
              <a:rPr lang="lv-LV" altLang="lv-LV" sz="1800" kern="0" dirty="0">
                <a:solidFill>
                  <a:prstClr val="black"/>
                </a:solidFill>
                <a:latin typeface="Times New Roman" panose="02020603050405020304" pitchFamily="18" charset="0"/>
                <a:cs typeface="Times New Roman" panose="02020603050405020304" pitchFamily="18" charset="0"/>
              </a:rPr>
              <a:t>Tiesības uz dzīvību </a:t>
            </a:r>
          </a:p>
          <a:p>
            <a:pPr>
              <a:buClr>
                <a:srgbClr val="C4C3AA"/>
              </a:buClr>
              <a:buSzPct val="60000"/>
              <a:buFont typeface="Wingdings" pitchFamily="2" charset="2"/>
              <a:buChar char="u"/>
              <a:defRPr/>
            </a:pPr>
            <a:r>
              <a:rPr lang="lv-LV" altLang="lv-LV" sz="1800" kern="0" dirty="0">
                <a:solidFill>
                  <a:prstClr val="black"/>
                </a:solidFill>
                <a:latin typeface="Times New Roman" panose="02020603050405020304" pitchFamily="18" charset="0"/>
                <a:cs typeface="Times New Roman" panose="02020603050405020304" pitchFamily="18" charset="0"/>
              </a:rPr>
              <a:t>Spīdzināšanas aizliegums </a:t>
            </a:r>
          </a:p>
          <a:p>
            <a:pPr>
              <a:buClr>
                <a:srgbClr val="C4C3AA"/>
              </a:buClr>
              <a:buSzPct val="60000"/>
              <a:buFont typeface="Wingdings" pitchFamily="2" charset="2"/>
              <a:buChar char="u"/>
              <a:defRPr/>
            </a:pPr>
            <a:r>
              <a:rPr lang="lv-LV" altLang="lv-LV" sz="1800" kern="0" dirty="0">
                <a:solidFill>
                  <a:prstClr val="black"/>
                </a:solidFill>
                <a:latin typeface="Times New Roman" panose="02020603050405020304" pitchFamily="18" charset="0"/>
                <a:cs typeface="Times New Roman" panose="02020603050405020304" pitchFamily="18" charset="0"/>
              </a:rPr>
              <a:t>Verdzības aizliegums </a:t>
            </a:r>
          </a:p>
          <a:p>
            <a:pPr fontAlgn="auto">
              <a:spcAft>
                <a:spcPts val="0"/>
              </a:spcAft>
              <a:defRPr/>
            </a:pPr>
            <a:endParaRPr lang="lv-LV" dirty="0" smtClean="0"/>
          </a:p>
        </p:txBody>
      </p:sp>
      <p:sp>
        <p:nvSpPr>
          <p:cNvPr id="4" name="Satura vietturis 3"/>
          <p:cNvSpPr>
            <a:spLocks noGrp="1"/>
          </p:cNvSpPr>
          <p:nvPr>
            <p:ph sz="half" idx="2"/>
          </p:nvPr>
        </p:nvSpPr>
        <p:spPr/>
        <p:txBody>
          <a:bodyPr rtlCol="0">
            <a:normAutofit/>
          </a:bodyPr>
          <a:lstStyle/>
          <a:p>
            <a:pPr marL="0" indent="0">
              <a:buClr>
                <a:srgbClr val="C4C3AA"/>
              </a:buClr>
              <a:buSzPct val="60000"/>
              <a:buNone/>
              <a:defRPr/>
            </a:pPr>
            <a:r>
              <a:rPr lang="lv-LV" altLang="lv-LV" kern="0" dirty="0">
                <a:solidFill>
                  <a:prstClr val="black"/>
                </a:solidFill>
                <a:latin typeface="Times New Roman" panose="02020603050405020304" pitchFamily="18" charset="0"/>
                <a:cs typeface="Times New Roman" panose="02020603050405020304" pitchFamily="18" charset="0"/>
              </a:rPr>
              <a:t>Kvalificētās </a:t>
            </a:r>
            <a:r>
              <a:rPr lang="lv-LV" altLang="lv-LV" kern="0" dirty="0" smtClean="0">
                <a:solidFill>
                  <a:prstClr val="black"/>
                </a:solidFill>
                <a:latin typeface="Times New Roman" panose="02020603050405020304" pitchFamily="18" charset="0"/>
                <a:cs typeface="Times New Roman" panose="02020603050405020304" pitchFamily="18" charset="0"/>
              </a:rPr>
              <a:t>tiesības</a:t>
            </a:r>
          </a:p>
          <a:p>
            <a:pPr>
              <a:buClr>
                <a:srgbClr val="C4C3AA"/>
              </a:buClr>
              <a:buSzPct val="60000"/>
              <a:buFont typeface="Wingdings" pitchFamily="2" charset="2"/>
              <a:buChar char="u"/>
              <a:defRPr/>
            </a:pPr>
            <a:endParaRPr lang="lv-LV" altLang="lv-LV" sz="1500" kern="0" dirty="0">
              <a:solidFill>
                <a:prstClr val="black"/>
              </a:solidFill>
              <a:latin typeface="Times New Roman" panose="02020603050405020304" pitchFamily="18" charset="0"/>
              <a:cs typeface="Times New Roman" panose="02020603050405020304" pitchFamily="18" charset="0"/>
            </a:endParaRPr>
          </a:p>
          <a:p>
            <a:pPr>
              <a:buClr>
                <a:srgbClr val="C4C3AA"/>
              </a:buClr>
              <a:buSzPct val="60000"/>
              <a:buFont typeface="Wingdings" pitchFamily="2" charset="2"/>
              <a:buChar char="u"/>
              <a:defRPr/>
            </a:pPr>
            <a:endParaRPr lang="lv-LV" altLang="lv-LV" sz="1500" kern="0" dirty="0">
              <a:solidFill>
                <a:prstClr val="black"/>
              </a:solidFill>
              <a:latin typeface="Times New Roman" panose="02020603050405020304" pitchFamily="18" charset="0"/>
              <a:cs typeface="Times New Roman" panose="02020603050405020304" pitchFamily="18" charset="0"/>
            </a:endParaRPr>
          </a:p>
          <a:p>
            <a:pPr>
              <a:buClr>
                <a:srgbClr val="C4C3AA"/>
              </a:buClr>
              <a:buSzPct val="60000"/>
              <a:buFont typeface="Wingdings" pitchFamily="2" charset="2"/>
              <a:buChar char="u"/>
              <a:defRPr/>
            </a:pPr>
            <a:r>
              <a:rPr lang="lv-LV" altLang="lv-LV" sz="1800" kern="0" dirty="0">
                <a:solidFill>
                  <a:prstClr val="black"/>
                </a:solidFill>
                <a:latin typeface="Times New Roman" panose="02020603050405020304" pitchFamily="18" charset="0"/>
                <a:cs typeface="Times New Roman" panose="02020603050405020304" pitchFamily="18" charset="0"/>
              </a:rPr>
              <a:t>Tiesības uz privāto dzīvi </a:t>
            </a:r>
          </a:p>
          <a:p>
            <a:pPr>
              <a:buClr>
                <a:srgbClr val="C4C3AA"/>
              </a:buClr>
              <a:buSzPct val="60000"/>
              <a:buFont typeface="Wingdings" pitchFamily="2" charset="2"/>
              <a:buChar char="u"/>
              <a:defRPr/>
            </a:pPr>
            <a:r>
              <a:rPr lang="lv-LV" altLang="lv-LV" sz="1800" kern="0" dirty="0">
                <a:solidFill>
                  <a:prstClr val="black"/>
                </a:solidFill>
                <a:latin typeface="Times New Roman" panose="02020603050405020304" pitchFamily="18" charset="0"/>
                <a:cs typeface="Times New Roman" panose="02020603050405020304" pitchFamily="18" charset="0"/>
              </a:rPr>
              <a:t>Apziņas un reliģijas brīvība </a:t>
            </a:r>
          </a:p>
          <a:p>
            <a:pPr>
              <a:buClr>
                <a:srgbClr val="C4C3AA"/>
              </a:buClr>
              <a:buSzPct val="60000"/>
              <a:buFont typeface="Wingdings" pitchFamily="2" charset="2"/>
              <a:buChar char="u"/>
              <a:defRPr/>
            </a:pPr>
            <a:r>
              <a:rPr lang="lv-LV" altLang="lv-LV" sz="1800" kern="0" dirty="0">
                <a:solidFill>
                  <a:prstClr val="black"/>
                </a:solidFill>
                <a:latin typeface="Times New Roman" panose="02020603050405020304" pitchFamily="18" charset="0"/>
                <a:cs typeface="Times New Roman" panose="02020603050405020304" pitchFamily="18" charset="0"/>
              </a:rPr>
              <a:t>Izteiksmes brīvība </a:t>
            </a:r>
          </a:p>
          <a:p>
            <a:pPr>
              <a:buClr>
                <a:srgbClr val="C4C3AA"/>
              </a:buClr>
              <a:buSzPct val="60000"/>
              <a:buFont typeface="Wingdings" pitchFamily="2" charset="2"/>
              <a:buChar char="u"/>
              <a:defRPr/>
            </a:pPr>
            <a:r>
              <a:rPr lang="lv-LV" altLang="lv-LV" sz="1800" kern="0" dirty="0">
                <a:solidFill>
                  <a:prstClr val="black"/>
                </a:solidFill>
                <a:latin typeface="Times New Roman" panose="02020603050405020304" pitchFamily="18" charset="0"/>
                <a:cs typeface="Times New Roman" panose="02020603050405020304" pitchFamily="18" charset="0"/>
              </a:rPr>
              <a:t>Pulcēšanās un biedrošanās brīvība </a:t>
            </a:r>
          </a:p>
          <a:p>
            <a:pPr fontAlgn="auto">
              <a:spcAft>
                <a:spcPts val="0"/>
              </a:spcAft>
              <a:defRPr/>
            </a:pPr>
            <a:endParaRPr lang="lv-LV" dirty="0" smtClean="0"/>
          </a:p>
        </p:txBody>
      </p:sp>
    </p:spTree>
    <p:extLst>
      <p:ext uri="{BB962C8B-B14F-4D97-AF65-F5344CB8AC3E}">
        <p14:creationId xmlns:p14="http://schemas.microsoft.com/office/powerpoint/2010/main" val="2511990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normAutofit fontScale="90000"/>
          </a:bodyPr>
          <a:lstStyle/>
          <a:p>
            <a:pPr fontAlgn="auto">
              <a:spcAft>
                <a:spcPts val="0"/>
              </a:spcAft>
              <a:defRPr/>
            </a:pPr>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Absolūtās tiesības</a:t>
            </a:r>
            <a:r>
              <a:rPr lang="en-GB"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b="1" i="1" dirty="0" smtClean="0">
              <a:latin typeface="Times New Roman" panose="02020603050405020304" pitchFamily="18" charset="0"/>
              <a:cs typeface="Times New Roman" panose="02020603050405020304" pitchFamily="18" charset="0"/>
            </a:endParaRPr>
          </a:p>
        </p:txBody>
      </p:sp>
      <p:sp>
        <p:nvSpPr>
          <p:cNvPr id="40963" name="Satura vietturis 2"/>
          <p:cNvSpPr>
            <a:spLocks noGrp="1"/>
          </p:cNvSpPr>
          <p:nvPr>
            <p:ph idx="1"/>
          </p:nvPr>
        </p:nvSpPr>
        <p:spPr/>
        <p:txBody>
          <a:bodyPr/>
          <a:lstStyle/>
          <a:p>
            <a:pPr marL="0" indent="0" algn="ctr">
              <a:spcBef>
                <a:spcPct val="0"/>
              </a:spcBef>
              <a:buNone/>
            </a:pPr>
            <a:endParaRPr lang="lv-LV" altLang="lv-LV" i="1" smtClean="0">
              <a:latin typeface="Times New Roman" panose="02020603050405020304" pitchFamily="18" charset="0"/>
              <a:cs typeface="Arial" panose="020B0604020202020204" pitchFamily="34" charset="0"/>
            </a:endParaRPr>
          </a:p>
          <a:p>
            <a:pPr marL="0" indent="0" algn="ctr">
              <a:spcBef>
                <a:spcPct val="0"/>
              </a:spcBef>
            </a:pPr>
            <a:r>
              <a:rPr lang="lv-LV" altLang="lv-LV" smtClean="0">
                <a:latin typeface="Times New Roman" panose="02020603050405020304" pitchFamily="18" charset="0"/>
                <a:cs typeface="Arial" panose="020B0604020202020204" pitchFamily="34" charset="0"/>
              </a:rPr>
              <a:t>Tiesības, kuras nevar tikt ne ierobežotas, ne aizliegtas. </a:t>
            </a:r>
          </a:p>
          <a:p>
            <a:pPr marL="0" indent="0" algn="ctr">
              <a:spcBef>
                <a:spcPct val="0"/>
              </a:spcBef>
            </a:pPr>
            <a:endParaRPr lang="lv-LV" altLang="lv-LV" smtClean="0">
              <a:latin typeface="Times New Roman" panose="02020603050405020304" pitchFamily="18" charset="0"/>
              <a:cs typeface="Arial" panose="020B0604020202020204" pitchFamily="34" charset="0"/>
            </a:endParaRPr>
          </a:p>
          <a:p>
            <a:pPr marL="0" indent="0" algn="ctr">
              <a:spcBef>
                <a:spcPct val="0"/>
              </a:spcBef>
            </a:pPr>
            <a:r>
              <a:rPr lang="lv-LV" altLang="lv-LV" smtClean="0">
                <a:latin typeface="Times New Roman" panose="02020603050405020304" pitchFamily="18" charset="0"/>
                <a:cs typeface="Arial" panose="020B0604020202020204" pitchFamily="34" charset="0"/>
              </a:rPr>
              <a:t>Arī valstij nav iespējas izvairīties no savu pienākumu pildīšanas pat ārkārtas situācijās</a:t>
            </a:r>
            <a:endParaRPr lang="lv-LV" altLang="lv-LV" smtClean="0"/>
          </a:p>
        </p:txBody>
      </p:sp>
    </p:spTree>
    <p:extLst>
      <p:ext uri="{BB962C8B-B14F-4D97-AF65-F5344CB8AC3E}">
        <p14:creationId xmlns:p14="http://schemas.microsoft.com/office/powerpoint/2010/main" val="5567032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normAutofit/>
          </a:bodyPr>
          <a:lstStyle/>
          <a:p>
            <a:pPr fontAlgn="auto">
              <a:spcAft>
                <a:spcPts val="0"/>
              </a:spcAft>
              <a:defRPr/>
            </a:pPr>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Kvalificētās</a:t>
            </a:r>
            <a:r>
              <a:rPr lang="en-GB"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tiesības:</a:t>
            </a:r>
            <a:endParaRPr lang="lv-LV" i="1" dirty="0" smtClean="0">
              <a:effectLst>
                <a:outerShdw blurRad="38100" dist="38100" dir="2700000" algn="tl">
                  <a:srgbClr val="000000">
                    <a:alpha val="43137"/>
                  </a:srgbClr>
                </a:outerShdw>
              </a:effectLst>
            </a:endParaRPr>
          </a:p>
        </p:txBody>
      </p:sp>
      <p:sp>
        <p:nvSpPr>
          <p:cNvPr id="3" name="Satura vietturis 2"/>
          <p:cNvSpPr>
            <a:spLocks noGrp="1"/>
          </p:cNvSpPr>
          <p:nvPr>
            <p:ph idx="1"/>
          </p:nvPr>
        </p:nvSpPr>
        <p:spPr/>
        <p:txBody>
          <a:bodyPr rtlCol="0">
            <a:normAutofit/>
          </a:bodyPr>
          <a:lstStyle/>
          <a:p>
            <a:pPr marL="0" indent="0" algn="ctr">
              <a:spcBef>
                <a:spcPct val="0"/>
              </a:spcBef>
              <a:buNone/>
              <a:defRPr/>
            </a:pPr>
            <a:endParaRPr lang="lv-LV" altLang="lv-LV" sz="2100" b="1" i="1" dirty="0">
              <a:latin typeface="Times New Roman" panose="02020603050405020304" pitchFamily="18" charset="0"/>
              <a:cs typeface="Times New Roman" panose="02020603050405020304" pitchFamily="18" charset="0"/>
            </a:endParaRPr>
          </a:p>
          <a:p>
            <a:pPr marL="0" indent="0" algn="ctr">
              <a:spcBef>
                <a:spcPct val="0"/>
              </a:spcBef>
              <a:buNone/>
              <a:defRPr/>
            </a:pPr>
            <a:endParaRPr lang="en-GB" altLang="lv-LV" sz="2100" b="1" i="1" dirty="0">
              <a:latin typeface="Times New Roman" panose="02020603050405020304" pitchFamily="18" charset="0"/>
              <a:cs typeface="Times New Roman" panose="02020603050405020304" pitchFamily="18" charset="0"/>
            </a:endParaRPr>
          </a:p>
          <a:p>
            <a:pPr marL="0" indent="0" algn="ctr">
              <a:spcBef>
                <a:spcPct val="0"/>
              </a:spcBef>
              <a:buFont typeface="Arial" charset="0"/>
              <a:buChar char="•"/>
              <a:defRPr/>
            </a:pPr>
            <a:r>
              <a:rPr lang="lv-LV" altLang="lv-LV" sz="2100" dirty="0">
                <a:latin typeface="Times New Roman" panose="02020603050405020304" pitchFamily="18" charset="0"/>
                <a:cs typeface="Times New Roman" panose="02020603050405020304" pitchFamily="18" charset="0"/>
              </a:rPr>
              <a:t> Šīs tiesības </a:t>
            </a:r>
            <a:r>
              <a:rPr lang="lv-LV" altLang="lv-LV" sz="2100" b="1" dirty="0">
                <a:latin typeface="Times New Roman" panose="02020603050405020304" pitchFamily="18" charset="0"/>
                <a:cs typeface="Times New Roman" panose="02020603050405020304" pitchFamily="18" charset="0"/>
              </a:rPr>
              <a:t>var tikt ierobežotas. </a:t>
            </a:r>
            <a:r>
              <a:rPr lang="lv-LV" altLang="lv-LV" sz="2100" dirty="0">
                <a:latin typeface="Times New Roman" panose="02020603050405020304" pitchFamily="18" charset="0"/>
                <a:cs typeface="Times New Roman" panose="02020603050405020304" pitchFamily="18" charset="0"/>
              </a:rPr>
              <a:t>Šādi ierobežojumi var izrādīties nepieciešami tiesību normu kolīzijas gadījumā (piemēram, gājieni un protesta demonstrācijas)</a:t>
            </a:r>
            <a:endParaRPr lang="en-GB" altLang="lv-LV" sz="2100" dirty="0">
              <a:latin typeface="Times New Roman" panose="02020603050405020304" pitchFamily="18" charset="0"/>
              <a:cs typeface="Times New Roman" panose="02020603050405020304" pitchFamily="18" charset="0"/>
            </a:endParaRPr>
          </a:p>
          <a:p>
            <a:pPr marL="0" indent="0" algn="ctr">
              <a:spcBef>
                <a:spcPct val="0"/>
              </a:spcBef>
              <a:buFont typeface="Arial" charset="0"/>
              <a:buChar char="•"/>
              <a:defRPr/>
            </a:pPr>
            <a:r>
              <a:rPr lang="lv-LV" altLang="lv-LV" sz="2100" dirty="0">
                <a:latin typeface="Times New Roman" panose="02020603050405020304" pitchFamily="18" charset="0"/>
                <a:cs typeface="Times New Roman" panose="02020603050405020304" pitchFamily="18" charset="0"/>
              </a:rPr>
              <a:t> Gadījumi, kur nākas saskarties ar indivīdu personiskās dzīves neaizskaramību.</a:t>
            </a:r>
            <a:endParaRPr lang="en-GB" altLang="lv-LV" sz="2100" dirty="0">
              <a:latin typeface="Times New Roman" panose="02020603050405020304" pitchFamily="18" charset="0"/>
              <a:cs typeface="Times New Roman" panose="02020603050405020304" pitchFamily="18" charset="0"/>
            </a:endParaRPr>
          </a:p>
          <a:p>
            <a:pPr fontAlgn="auto">
              <a:spcAft>
                <a:spcPts val="0"/>
              </a:spcAft>
              <a:defRPr/>
            </a:pPr>
            <a:endParaRPr lang="lv-LV" dirty="0" smtClean="0"/>
          </a:p>
        </p:txBody>
      </p:sp>
    </p:spTree>
    <p:extLst>
      <p:ext uri="{BB962C8B-B14F-4D97-AF65-F5344CB8AC3E}">
        <p14:creationId xmlns:p14="http://schemas.microsoft.com/office/powerpoint/2010/main" val="20452277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Virsraksts 1"/>
          <p:cNvSpPr>
            <a:spLocks noGrp="1"/>
          </p:cNvSpPr>
          <p:nvPr>
            <p:ph type="title"/>
          </p:nvPr>
        </p:nvSpPr>
        <p:spPr/>
        <p:txBody>
          <a:bodyPr/>
          <a:lstStyle/>
          <a:p>
            <a:r>
              <a:rPr lang="lv-LV" altLang="lv-LV" dirty="0" smtClean="0">
                <a:latin typeface="Times New Roman" panose="02020603050405020304" pitchFamily="18" charset="0"/>
                <a:cs typeface="Times New Roman" panose="02020603050405020304" pitchFamily="18" charset="0"/>
              </a:rPr>
              <a:t>Likums «Par policiju»: </a:t>
            </a:r>
          </a:p>
        </p:txBody>
      </p:sp>
      <p:sp>
        <p:nvSpPr>
          <p:cNvPr id="43011" name="Satura vietturis 2"/>
          <p:cNvSpPr>
            <a:spLocks noGrp="1"/>
          </p:cNvSpPr>
          <p:nvPr>
            <p:ph idx="1"/>
          </p:nvPr>
        </p:nvSpPr>
        <p:spPr/>
        <p:txBody>
          <a:bodyPr/>
          <a:lstStyle/>
          <a:p>
            <a:pPr algn="ctr">
              <a:buFont typeface="Arial" panose="020B0604020202020204" pitchFamily="34" charset="0"/>
              <a:buChar char="•"/>
            </a:pPr>
            <a:r>
              <a:rPr lang="lv-LV" altLang="lv-LV" sz="2100" dirty="0">
                <a:latin typeface="Times New Roman" panose="02020603050405020304" pitchFamily="18" charset="0"/>
                <a:cs typeface="Times New Roman" panose="02020603050405020304" pitchFamily="18" charset="0"/>
              </a:rPr>
              <a:t>Policijas darbība tiek organizēta, ievērojot likumību, humānismu, cilvēka tiesības, sociālo taisnīgumu, atklātumu, vienvadību un balstoties uz iedzīvotāju palīdzību.</a:t>
            </a:r>
          </a:p>
        </p:txBody>
      </p:sp>
    </p:spTree>
    <p:extLst>
      <p:ext uri="{BB962C8B-B14F-4D97-AF65-F5344CB8AC3E}">
        <p14:creationId xmlns:p14="http://schemas.microsoft.com/office/powerpoint/2010/main" val="3896714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Virsraksts 1"/>
          <p:cNvSpPr>
            <a:spLocks noGrp="1"/>
          </p:cNvSpPr>
          <p:nvPr>
            <p:ph type="title"/>
          </p:nvPr>
        </p:nvSpPr>
        <p:spPr/>
        <p:txBody>
          <a:bodyPr/>
          <a:lstStyle/>
          <a:p>
            <a:endParaRPr lang="lv-LV" altLang="lv-LV" dirty="0" smtClean="0"/>
          </a:p>
        </p:txBody>
      </p:sp>
      <p:sp>
        <p:nvSpPr>
          <p:cNvPr id="3" name="Satura vietturis 2"/>
          <p:cNvSpPr>
            <a:spLocks noGrp="1"/>
          </p:cNvSpPr>
          <p:nvPr>
            <p:ph idx="1"/>
          </p:nvPr>
        </p:nvSpPr>
        <p:spPr/>
        <p:txBody>
          <a:bodyPr rtlCol="0">
            <a:normAutofit/>
          </a:bodyPr>
          <a:lstStyle/>
          <a:p>
            <a:pPr algn="just" fontAlgn="auto">
              <a:spcAft>
                <a:spcPts val="0"/>
              </a:spcAft>
              <a:buFont typeface="Arial" panose="020B0604020202020204" pitchFamily="34" charset="0"/>
              <a:buChar char="•"/>
              <a:defRPr/>
            </a:pPr>
            <a:r>
              <a:rPr lang="lv-LV" sz="1800" dirty="0">
                <a:latin typeface="Times New Roman" panose="02020603050405020304" pitchFamily="18" charset="0"/>
                <a:cs typeface="Times New Roman" panose="02020603050405020304" pitchFamily="18" charset="0"/>
              </a:rPr>
              <a:t>Policija ar savu darbību nodrošina </a:t>
            </a:r>
            <a:r>
              <a:rPr lang="lv-LV" sz="1800" b="1" dirty="0">
                <a:latin typeface="Times New Roman" panose="02020603050405020304" pitchFamily="18" charset="0"/>
                <a:cs typeface="Times New Roman" panose="02020603050405020304" pitchFamily="18" charset="0"/>
              </a:rPr>
              <a:t>personu tiesību un brīvību ievērošanu</a:t>
            </a:r>
            <a:r>
              <a:rPr lang="lv-LV" sz="1800" dirty="0">
                <a:latin typeface="Times New Roman" panose="02020603050405020304" pitchFamily="18" charset="0"/>
                <a:cs typeface="Times New Roman" panose="02020603050405020304" pitchFamily="18" charset="0"/>
              </a:rPr>
              <a:t>. Šo tiesību un brīvību ierobežošana ir pieļaujama, tikai pamatojoties uz likumu un likumā noteiktajā kārtībā. Ikreiz, kad policijai nākas ierobežot personu tiesības un brīvības, policijas darbinieks sniedz tām paskaidrojumu, kurā pamato katru konkrēto ierobežojumu. Šādos gadījumos pēc personu pieprasījuma policijas darbiniekam jānosauc savs uzvārds, amats un dienesta vieta, kā arī jāuzrāda dienesta apliecība.</a:t>
            </a:r>
          </a:p>
        </p:txBody>
      </p:sp>
    </p:spTree>
    <p:extLst>
      <p:ext uri="{BB962C8B-B14F-4D97-AF65-F5344CB8AC3E}">
        <p14:creationId xmlns:p14="http://schemas.microsoft.com/office/powerpoint/2010/main" val="556150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Virsraksts 1"/>
          <p:cNvSpPr>
            <a:spLocks noGrp="1"/>
          </p:cNvSpPr>
          <p:nvPr>
            <p:ph type="title"/>
          </p:nvPr>
        </p:nvSpPr>
        <p:spPr/>
        <p:txBody>
          <a:bodyPr/>
          <a:lstStyle/>
          <a:p>
            <a:endParaRPr lang="lv-LV" altLang="lv-LV" dirty="0" smtClean="0"/>
          </a:p>
        </p:txBody>
      </p:sp>
      <p:sp>
        <p:nvSpPr>
          <p:cNvPr id="3" name="Satura vietturis 2"/>
          <p:cNvSpPr>
            <a:spLocks noGrp="1"/>
          </p:cNvSpPr>
          <p:nvPr>
            <p:ph idx="1"/>
          </p:nvPr>
        </p:nvSpPr>
        <p:spPr/>
        <p:txBody>
          <a:bodyPr rtlCol="0">
            <a:normAutofit/>
          </a:bodyPr>
          <a:lstStyle/>
          <a:p>
            <a:pPr algn="just" fontAlgn="auto">
              <a:spcAft>
                <a:spcPts val="0"/>
              </a:spcAft>
              <a:buFont typeface="Arial" panose="020B0604020202020204" pitchFamily="34" charset="0"/>
              <a:buChar char="•"/>
              <a:defRPr/>
            </a:pPr>
            <a:r>
              <a:rPr lang="lv-LV" dirty="0" smtClean="0">
                <a:latin typeface="Times New Roman" panose="02020603050405020304" pitchFamily="18" charset="0"/>
                <a:cs typeface="Times New Roman" panose="02020603050405020304" pitchFamily="18" charset="0"/>
              </a:rPr>
              <a:t>Policija </a:t>
            </a:r>
            <a:r>
              <a:rPr lang="lv-LV" b="1" dirty="0" smtClean="0">
                <a:latin typeface="Times New Roman" panose="02020603050405020304" pitchFamily="18" charset="0"/>
                <a:cs typeface="Times New Roman" panose="02020603050405020304" pitchFamily="18" charset="0"/>
              </a:rPr>
              <a:t>dod iespēju </a:t>
            </a:r>
            <a:r>
              <a:rPr lang="lv-LV" dirty="0" smtClean="0">
                <a:latin typeface="Times New Roman" panose="02020603050405020304" pitchFamily="18" charset="0"/>
                <a:cs typeface="Times New Roman" panose="02020603050405020304" pitchFamily="18" charset="0"/>
              </a:rPr>
              <a:t>aizturētajām un apcietinātajām personām </a:t>
            </a:r>
            <a:r>
              <a:rPr lang="lv-LV" b="1" dirty="0" smtClean="0">
                <a:latin typeface="Times New Roman" panose="02020603050405020304" pitchFamily="18" charset="0"/>
                <a:cs typeface="Times New Roman" panose="02020603050405020304" pitchFamily="18" charset="0"/>
              </a:rPr>
              <a:t>realizēt tiesības uz juridisko palīdzību </a:t>
            </a:r>
            <a:r>
              <a:rPr lang="lv-LV" dirty="0" smtClean="0">
                <a:latin typeface="Times New Roman" panose="02020603050405020304" pitchFamily="18" charset="0"/>
                <a:cs typeface="Times New Roman" panose="02020603050405020304" pitchFamily="18" charset="0"/>
              </a:rPr>
              <a:t>un, ja šīs personas vēlas, nekavējoties paziņo viņu atrašanās vietu ģimenei un darbavietas vai mācību iestādes administrācijai. </a:t>
            </a:r>
          </a:p>
          <a:p>
            <a:pPr algn="just" fontAlgn="auto">
              <a:spcAft>
                <a:spcPts val="0"/>
              </a:spcAft>
              <a:buFont typeface="Arial" panose="020B0604020202020204" pitchFamily="34" charset="0"/>
              <a:buChar char="•"/>
              <a:defRPr/>
            </a:pPr>
            <a:r>
              <a:rPr lang="lv-LV" dirty="0" smtClean="0">
                <a:latin typeface="Times New Roman" panose="02020603050405020304" pitchFamily="18" charset="0"/>
                <a:cs typeface="Times New Roman" panose="02020603050405020304" pitchFamily="18" charset="0"/>
              </a:rPr>
              <a:t>Policija nodrošina aizturēto un apcietināto personu </a:t>
            </a:r>
            <a:r>
              <a:rPr lang="lv-LV" b="1" dirty="0" smtClean="0">
                <a:latin typeface="Times New Roman" panose="02020603050405020304" pitchFamily="18" charset="0"/>
                <a:cs typeface="Times New Roman" panose="02020603050405020304" pitchFamily="18" charset="0"/>
              </a:rPr>
              <a:t>veselības aizsardzību</a:t>
            </a:r>
            <a:r>
              <a:rPr lang="lv-LV" dirty="0" smtClean="0">
                <a:latin typeface="Times New Roman" panose="02020603050405020304" pitchFamily="18" charset="0"/>
                <a:cs typeface="Times New Roman" panose="02020603050405020304" pitchFamily="18" charset="0"/>
              </a:rPr>
              <a:t>, veic neatliekamus pasākumus medicīniskās palīdzības sniegšanai un šo personu īpašuma aizsardzībai.</a:t>
            </a:r>
          </a:p>
        </p:txBody>
      </p:sp>
    </p:spTree>
    <p:extLst>
      <p:ext uri="{BB962C8B-B14F-4D97-AF65-F5344CB8AC3E}">
        <p14:creationId xmlns:p14="http://schemas.microsoft.com/office/powerpoint/2010/main" val="8618481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Virsraksts 1"/>
          <p:cNvSpPr>
            <a:spLocks noGrp="1"/>
          </p:cNvSpPr>
          <p:nvPr>
            <p:ph type="title"/>
          </p:nvPr>
        </p:nvSpPr>
        <p:spPr/>
        <p:txBody>
          <a:bodyPr/>
          <a:lstStyle/>
          <a:p>
            <a:r>
              <a:rPr lang="lv-LV" altLang="lv-LV" b="1" i="1" dirty="0" smtClean="0">
                <a:latin typeface="Times New Roman" panose="02020603050405020304" pitchFamily="18" charset="0"/>
                <a:cs typeface="Times New Roman" panose="02020603050405020304" pitchFamily="18" charset="0"/>
              </a:rPr>
              <a:t>KPL 12.pants. Cilvēktiesību garantēšana</a:t>
            </a:r>
            <a:endParaRPr lang="lv-LV" altLang="lv-LV" i="1" dirty="0" smtClean="0">
              <a:latin typeface="Times New Roman" panose="02020603050405020304" pitchFamily="18" charset="0"/>
              <a:cs typeface="Times New Roman" panose="02020603050405020304" pitchFamily="18" charset="0"/>
            </a:endParaRPr>
          </a:p>
        </p:txBody>
      </p:sp>
      <p:sp>
        <p:nvSpPr>
          <p:cNvPr id="46083" name="Satura vietturis 2"/>
          <p:cNvSpPr>
            <a:spLocks noGrp="1"/>
          </p:cNvSpPr>
          <p:nvPr>
            <p:ph idx="1"/>
          </p:nvPr>
        </p:nvSpPr>
        <p:spPr/>
        <p:txBody>
          <a:bodyPr/>
          <a:lstStyle/>
          <a:p>
            <a:pPr algn="just">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Kriminālprocesu veic, ievērojot starptautiski </a:t>
            </a:r>
            <a:r>
              <a:rPr lang="lv-LV" altLang="lv-LV" sz="1800" b="1" dirty="0">
                <a:latin typeface="Times New Roman" panose="02020603050405020304" pitchFamily="18" charset="0"/>
                <a:cs typeface="Times New Roman" panose="02020603050405020304" pitchFamily="18" charset="0"/>
              </a:rPr>
              <a:t>atzītās cilvēktiesības </a:t>
            </a:r>
            <a:r>
              <a:rPr lang="lv-LV" altLang="lv-LV" sz="1800" dirty="0">
                <a:latin typeface="Times New Roman" panose="02020603050405020304" pitchFamily="18" charset="0"/>
                <a:cs typeface="Times New Roman" panose="02020603050405020304" pitchFamily="18" charset="0"/>
              </a:rPr>
              <a:t>un nepieļaujot neattaisnotu kriminālprocesuālo pienākumu uzlikšanu vai </a:t>
            </a:r>
            <a:r>
              <a:rPr lang="lv-LV" altLang="lv-LV" sz="1800" b="1" dirty="0">
                <a:latin typeface="Times New Roman" panose="02020603050405020304" pitchFamily="18" charset="0"/>
                <a:cs typeface="Times New Roman" panose="02020603050405020304" pitchFamily="18" charset="0"/>
              </a:rPr>
              <a:t>nesamērīgu iejaukšanos personas dzīvē.</a:t>
            </a:r>
          </a:p>
          <a:p>
            <a:endParaRPr lang="lv-LV" altLang="lv-LV" dirty="0" smtClean="0"/>
          </a:p>
        </p:txBody>
      </p:sp>
    </p:spTree>
    <p:extLst>
      <p:ext uri="{BB962C8B-B14F-4D97-AF65-F5344CB8AC3E}">
        <p14:creationId xmlns:p14="http://schemas.microsoft.com/office/powerpoint/2010/main" val="14455093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normAutofit fontScale="90000"/>
          </a:bodyPr>
          <a:lstStyle/>
          <a:p>
            <a:pPr fontAlgn="auto">
              <a:spcAft>
                <a:spcPts val="0"/>
              </a:spcAft>
              <a:defRPr/>
            </a:pPr>
            <a:r>
              <a:rPr lang="lv-LV" sz="30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Kriminālprocesa likuma 12.pants. Cilvēktiesību garantēšana</a:t>
            </a:r>
            <a:endParaRPr lang="lv-LV" i="1" dirty="0" smtClean="0">
              <a:solidFill>
                <a:schemeClr val="accent6">
                  <a:lumMod val="75000"/>
                </a:schemeClr>
              </a:solidFill>
              <a:effectLst>
                <a:outerShdw blurRad="38100" dist="38100" dir="2700000" algn="tl">
                  <a:srgbClr val="000000">
                    <a:alpha val="43137"/>
                  </a:srgbClr>
                </a:outerShdw>
              </a:effectLst>
            </a:endParaRPr>
          </a:p>
        </p:txBody>
      </p:sp>
      <p:sp>
        <p:nvSpPr>
          <p:cNvPr id="3" name="Satura vietturis 2"/>
          <p:cNvSpPr>
            <a:spLocks noGrp="1"/>
          </p:cNvSpPr>
          <p:nvPr>
            <p:ph idx="1"/>
          </p:nvPr>
        </p:nvSpPr>
        <p:spPr/>
        <p:txBody>
          <a:bodyPr rtlCol="0">
            <a:normAutofit/>
          </a:bodyPr>
          <a:lstStyle/>
          <a:p>
            <a:pPr algn="just" fontAlgn="auto">
              <a:spcAft>
                <a:spcPts val="0"/>
              </a:spcAft>
              <a:buFont typeface="Arial" panose="020B0604020202020204" pitchFamily="34" charset="0"/>
              <a:buChar char="•"/>
              <a:defRPr/>
            </a:pPr>
            <a:r>
              <a:rPr lang="lv-LV" sz="2250" dirty="0">
                <a:solidFill>
                  <a:prstClr val="black"/>
                </a:solidFill>
                <a:latin typeface="Times New Roman" panose="02020603050405020304" pitchFamily="18" charset="0"/>
                <a:cs typeface="Times New Roman" panose="02020603050405020304" pitchFamily="18" charset="0"/>
              </a:rPr>
              <a:t> </a:t>
            </a:r>
            <a:r>
              <a:rPr lang="lv-LV" sz="2250" b="1" dirty="0">
                <a:solidFill>
                  <a:schemeClr val="accent6">
                    <a:lumMod val="75000"/>
                  </a:schemeClr>
                </a:solidFill>
                <a:latin typeface="Times New Roman" panose="02020603050405020304" pitchFamily="18" charset="0"/>
                <a:cs typeface="Times New Roman" panose="02020603050405020304" pitchFamily="18" charset="0"/>
              </a:rPr>
              <a:t>Cilvēktiesības var ierobežot </a:t>
            </a:r>
            <a:r>
              <a:rPr lang="lv-LV" sz="2250" dirty="0">
                <a:solidFill>
                  <a:schemeClr val="accent6">
                    <a:lumMod val="75000"/>
                  </a:schemeClr>
                </a:solidFill>
                <a:latin typeface="Times New Roman" panose="02020603050405020304" pitchFamily="18" charset="0"/>
                <a:cs typeface="Times New Roman" panose="02020603050405020304" pitchFamily="18" charset="0"/>
              </a:rPr>
              <a:t>tikai tajos gadījumos, kad to prasa sabiedrības drošības apsvērumi, un tikai šajā likumā noteiktajā kārtībā atbilstoši noziedzīgā nodarījuma raksturam un bīstamībai.</a:t>
            </a:r>
          </a:p>
          <a:p>
            <a:pPr fontAlgn="auto">
              <a:spcAft>
                <a:spcPts val="0"/>
              </a:spcAft>
              <a:defRPr/>
            </a:pPr>
            <a:endParaRPr lang="lv-LV" dirty="0" smtClean="0"/>
          </a:p>
        </p:txBody>
      </p:sp>
    </p:spTree>
    <p:extLst>
      <p:ext uri="{BB962C8B-B14F-4D97-AF65-F5344CB8AC3E}">
        <p14:creationId xmlns:p14="http://schemas.microsoft.com/office/powerpoint/2010/main" val="22536335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85900" y="195486"/>
            <a:ext cx="6172200" cy="857250"/>
          </a:xfrm>
        </p:spPr>
        <p:txBody>
          <a:bodyPr rtlCol="0">
            <a:normAutofit/>
          </a:bodyPr>
          <a:lstStyle/>
          <a:p>
            <a:pPr fontAlgn="auto">
              <a:spcAft>
                <a:spcPts val="0"/>
              </a:spcAft>
              <a:defRPr/>
            </a:pPr>
            <a:endParaRPr lang="lv-LV" dirty="0" smtClean="0"/>
          </a:p>
        </p:txBody>
      </p:sp>
      <p:sp>
        <p:nvSpPr>
          <p:cNvPr id="48131" name="Satura vietturis 2"/>
          <p:cNvSpPr>
            <a:spLocks noGrp="1"/>
          </p:cNvSpPr>
          <p:nvPr>
            <p:ph idx="1"/>
          </p:nvPr>
        </p:nvSpPr>
        <p:spPr/>
        <p:txBody>
          <a:bodyPr/>
          <a:lstStyle/>
          <a:p>
            <a:pPr algn="ctr"/>
            <a:endParaRPr lang="lv-LV" altLang="lv-LV"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lv-LV" altLang="lv-LV" sz="2100" b="1" dirty="0">
                <a:latin typeface="Times New Roman" panose="02020603050405020304" pitchFamily="18" charset="0"/>
                <a:cs typeface="Times New Roman" panose="02020603050405020304" pitchFamily="18" charset="0"/>
              </a:rPr>
              <a:t> Piemērot </a:t>
            </a:r>
            <a:r>
              <a:rPr lang="lv-LV" altLang="lv-LV" sz="2100" dirty="0">
                <a:latin typeface="Times New Roman" panose="02020603050405020304" pitchFamily="18" charset="0"/>
                <a:cs typeface="Times New Roman" panose="02020603050405020304" pitchFamily="18" charset="0"/>
              </a:rPr>
              <a:t>ar brīvības atņemšanu saistītu drošības līdzekli</a:t>
            </a:r>
            <a:r>
              <a:rPr lang="lv-LV" altLang="lv-LV" sz="2100" b="1" dirty="0">
                <a:latin typeface="Times New Roman" panose="02020603050405020304" pitchFamily="18" charset="0"/>
                <a:cs typeface="Times New Roman" panose="02020603050405020304" pitchFamily="18" charset="0"/>
              </a:rPr>
              <a:t>,</a:t>
            </a:r>
            <a:r>
              <a:rPr lang="lv-LV" altLang="lv-LV" sz="2100" dirty="0">
                <a:latin typeface="Times New Roman" panose="02020603050405020304" pitchFamily="18" charset="0"/>
                <a:cs typeface="Times New Roman" panose="02020603050405020304" pitchFamily="18" charset="0"/>
              </a:rPr>
              <a:t> </a:t>
            </a:r>
            <a:r>
              <a:rPr lang="lv-LV" altLang="lv-LV" sz="2100" b="1" dirty="0">
                <a:latin typeface="Times New Roman" panose="02020603050405020304" pitchFamily="18" charset="0"/>
                <a:cs typeface="Times New Roman" panose="02020603050405020304" pitchFamily="18" charset="0"/>
              </a:rPr>
              <a:t>pārkāpt</a:t>
            </a:r>
            <a:r>
              <a:rPr lang="lv-LV" altLang="lv-LV" sz="2100" dirty="0">
                <a:latin typeface="Times New Roman" panose="02020603050405020304" pitchFamily="18" charset="0"/>
                <a:cs typeface="Times New Roman" panose="02020603050405020304" pitchFamily="18" charset="0"/>
              </a:rPr>
              <a:t> publiski nepieejamas vietas neaizskaramību, korespondences un sakaru līdzekļu noslēpumu </a:t>
            </a:r>
            <a:r>
              <a:rPr lang="lv-LV" altLang="lv-LV" sz="2100" b="1" dirty="0">
                <a:latin typeface="Times New Roman" panose="02020603050405020304" pitchFamily="18" charset="0"/>
                <a:cs typeface="Times New Roman" panose="02020603050405020304" pitchFamily="18" charset="0"/>
              </a:rPr>
              <a:t>drīkst vienīgi ar izmeklēšanas tiesneša vai tiesas piekrišanu.</a:t>
            </a:r>
          </a:p>
          <a:p>
            <a:endParaRPr lang="lv-LV" altLang="lv-LV" dirty="0" smtClean="0"/>
          </a:p>
        </p:txBody>
      </p:sp>
    </p:spTree>
    <p:extLst>
      <p:ext uri="{BB962C8B-B14F-4D97-AF65-F5344CB8AC3E}">
        <p14:creationId xmlns:p14="http://schemas.microsoft.com/office/powerpoint/2010/main" val="402703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Iekšlietu ministrijas sistēmas iestāžu un Ieslodzījuma vietu pārvaldes amatpersonu ar speciālajām dienesta pakāpēm disciplināratbildības likums</a:t>
            </a:r>
          </a:p>
        </p:txBody>
      </p:sp>
      <p:sp>
        <p:nvSpPr>
          <p:cNvPr id="3" name="Content Placeholder 2"/>
          <p:cNvSpPr>
            <a:spLocks noGrp="1"/>
          </p:cNvSpPr>
          <p:nvPr>
            <p:ph idx="1"/>
          </p:nvPr>
        </p:nvSpPr>
        <p:spPr/>
        <p:txBody>
          <a:bodyPr/>
          <a:lstStyle/>
          <a:p>
            <a:pPr marL="0" indent="0">
              <a:buNone/>
            </a:pPr>
            <a:r>
              <a:rPr lang="lv-LV" sz="1800" b="1" dirty="0" err="1">
                <a:latin typeface="Times New Roman" panose="02020603050405020304" pitchFamily="18" charset="0"/>
                <a:cs typeface="Times New Roman" panose="02020603050405020304" pitchFamily="18" charset="0"/>
              </a:rPr>
              <a:t>Disciplinārpārkāpums</a:t>
            </a:r>
            <a:r>
              <a:rPr lang="lv-LV" sz="1800" dirty="0">
                <a:latin typeface="Times New Roman" panose="02020603050405020304" pitchFamily="18" charset="0"/>
                <a:cs typeface="Times New Roman" panose="02020603050405020304" pitchFamily="18" charset="0"/>
              </a:rPr>
              <a:t>:</a:t>
            </a:r>
          </a:p>
          <a:p>
            <a:pPr lvl="1"/>
            <a:r>
              <a:rPr lang="lv-LV" sz="1800" dirty="0">
                <a:latin typeface="Times New Roman" panose="02020603050405020304" pitchFamily="18" charset="0"/>
                <a:cs typeface="Times New Roman" panose="02020603050405020304" pitchFamily="18" charset="0"/>
              </a:rPr>
              <a:t>Par </a:t>
            </a:r>
            <a:r>
              <a:rPr lang="lv-LV" sz="1800" dirty="0" err="1">
                <a:latin typeface="Times New Roman" panose="02020603050405020304" pitchFamily="18" charset="0"/>
                <a:cs typeface="Times New Roman" panose="02020603050405020304" pitchFamily="18" charset="0"/>
              </a:rPr>
              <a:t>disciplinārpārkāpumu</a:t>
            </a:r>
            <a:r>
              <a:rPr lang="lv-LV" sz="1800" dirty="0">
                <a:latin typeface="Times New Roman" panose="02020603050405020304" pitchFamily="18" charset="0"/>
                <a:cs typeface="Times New Roman" panose="02020603050405020304" pitchFamily="18" charset="0"/>
              </a:rPr>
              <a:t> atzīstama amatpersonas ar nodomu (tīši) vai aiz neuzmanības izdarīta darbība vai bezdarbība, kas saistīta ar tās dienesta pienākumu pildīšanu un izpaužas kā tiesību aktos noteiktās kārtības un prasību neievērošana.</a:t>
            </a:r>
          </a:p>
          <a:p>
            <a:pPr lvl="1"/>
            <a:r>
              <a:rPr lang="lv-LV" sz="1800" dirty="0">
                <a:latin typeface="Times New Roman" panose="02020603050405020304" pitchFamily="18" charset="0"/>
                <a:cs typeface="Times New Roman" panose="02020603050405020304" pitchFamily="18" charset="0"/>
              </a:rPr>
              <a:t>Par </a:t>
            </a:r>
            <a:r>
              <a:rPr lang="lv-LV" sz="1800" dirty="0" err="1">
                <a:latin typeface="Times New Roman" panose="02020603050405020304" pitchFamily="18" charset="0"/>
                <a:cs typeface="Times New Roman" panose="02020603050405020304" pitchFamily="18" charset="0"/>
              </a:rPr>
              <a:t>disciplinārpārkāpumu</a:t>
            </a:r>
            <a:r>
              <a:rPr lang="lv-LV" sz="1800" dirty="0">
                <a:latin typeface="Times New Roman" panose="02020603050405020304" pitchFamily="18" charset="0"/>
                <a:cs typeface="Times New Roman" panose="02020603050405020304" pitchFamily="18" charset="0"/>
              </a:rPr>
              <a:t> atzīstama arī amatpersonas darbība vai bezdarbība, kas nav saistīta ar tās dienesta pienākumu pildīšanu, bet kas diskreditē iestādi un mazina uzticību valsts pārvaldei.</a:t>
            </a:r>
          </a:p>
          <a:p>
            <a:pPr>
              <a:buFont typeface="Arial" panose="020B0604020202020204" pitchFamily="34" charset="0"/>
              <a:buChar char="•"/>
            </a:pPr>
            <a:endParaRPr lang="lv-LV" dirty="0"/>
          </a:p>
        </p:txBody>
      </p:sp>
    </p:spTree>
    <p:extLst>
      <p:ext uri="{BB962C8B-B14F-4D97-AF65-F5344CB8AC3E}">
        <p14:creationId xmlns:p14="http://schemas.microsoft.com/office/powerpoint/2010/main" val="3720268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normAutofit/>
          </a:bodyPr>
          <a:lstStyle/>
          <a:p>
            <a:pPr fontAlgn="auto">
              <a:spcAft>
                <a:spcPts val="0"/>
              </a:spcAft>
              <a:defRPr/>
            </a:pPr>
            <a:endParaRPr lang="lv-LV" dirty="0" smtClean="0"/>
          </a:p>
        </p:txBody>
      </p:sp>
      <p:sp>
        <p:nvSpPr>
          <p:cNvPr id="3" name="Satura vietturis 2"/>
          <p:cNvSpPr>
            <a:spLocks noGrp="1"/>
          </p:cNvSpPr>
          <p:nvPr>
            <p:ph idx="1"/>
          </p:nvPr>
        </p:nvSpPr>
        <p:spPr/>
        <p:txBody>
          <a:bodyPr rtlCol="0">
            <a:normAutofit/>
          </a:bodyPr>
          <a:lstStyle/>
          <a:p>
            <a:pPr algn="just" fontAlgn="auto">
              <a:spcAft>
                <a:spcPts val="0"/>
              </a:spcAft>
              <a:buFont typeface="Arial" panose="020B0604020202020204" pitchFamily="34" charset="0"/>
              <a:buChar char="•"/>
              <a:defRPr/>
            </a:pPr>
            <a:r>
              <a:rPr lang="lv-LV" sz="2250" dirty="0">
                <a:solidFill>
                  <a:prstClr val="black"/>
                </a:solidFill>
                <a:latin typeface="Times New Roman" panose="02020603050405020304" pitchFamily="18" charset="0"/>
                <a:cs typeface="Times New Roman" panose="02020603050405020304" pitchFamily="18" charset="0"/>
              </a:rPr>
              <a:t>Amatpersonai, kura veic kriminālprocesu, ir </a:t>
            </a:r>
            <a:r>
              <a:rPr lang="lv-LV" sz="2250" b="1" dirty="0">
                <a:solidFill>
                  <a:prstClr val="black"/>
                </a:solidFill>
                <a:latin typeface="Times New Roman" panose="02020603050405020304" pitchFamily="18" charset="0"/>
                <a:cs typeface="Times New Roman" panose="02020603050405020304" pitchFamily="18" charset="0"/>
              </a:rPr>
              <a:t>pienākums aizsargāt personas privātās dzīves noslēpumu un komercnoslēpumu. </a:t>
            </a:r>
          </a:p>
          <a:p>
            <a:pPr algn="just" fontAlgn="auto">
              <a:spcAft>
                <a:spcPts val="0"/>
              </a:spcAft>
              <a:buFont typeface="Arial" panose="020B0604020202020204" pitchFamily="34" charset="0"/>
              <a:buChar char="•"/>
              <a:defRPr/>
            </a:pPr>
            <a:r>
              <a:rPr lang="lv-LV" sz="2250" dirty="0">
                <a:solidFill>
                  <a:prstClr val="black"/>
                </a:solidFill>
                <a:latin typeface="Times New Roman" panose="02020603050405020304" pitchFamily="18" charset="0"/>
                <a:cs typeface="Times New Roman" panose="02020603050405020304" pitchFamily="18" charset="0"/>
              </a:rPr>
              <a:t>Ziņas par to drīkst iegūt un izmantot tikai tad, ja tas ir nepieciešams pierādāmo apstākļu noskaidrošanai.</a:t>
            </a:r>
          </a:p>
          <a:p>
            <a:pPr fontAlgn="auto">
              <a:spcAft>
                <a:spcPts val="0"/>
              </a:spcAft>
              <a:defRPr/>
            </a:pPr>
            <a:endParaRPr lang="lv-LV" dirty="0" smtClean="0"/>
          </a:p>
        </p:txBody>
      </p:sp>
    </p:spTree>
    <p:extLst>
      <p:ext uri="{BB962C8B-B14F-4D97-AF65-F5344CB8AC3E}">
        <p14:creationId xmlns:p14="http://schemas.microsoft.com/office/powerpoint/2010/main" val="2230379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normAutofit/>
          </a:bodyPr>
          <a:lstStyle/>
          <a:p>
            <a:pPr fontAlgn="auto">
              <a:spcAft>
                <a:spcPts val="0"/>
              </a:spcAft>
              <a:defRPr/>
            </a:pPr>
            <a:endParaRPr lang="lv-LV" dirty="0" smtClean="0"/>
          </a:p>
        </p:txBody>
      </p:sp>
      <p:sp>
        <p:nvSpPr>
          <p:cNvPr id="3" name="Satura vietturis 2"/>
          <p:cNvSpPr>
            <a:spLocks noGrp="1"/>
          </p:cNvSpPr>
          <p:nvPr>
            <p:ph idx="1"/>
          </p:nvPr>
        </p:nvSpPr>
        <p:spPr/>
        <p:txBody>
          <a:bodyPr rtlCol="0">
            <a:normAutofit/>
          </a:bodyPr>
          <a:lstStyle/>
          <a:p>
            <a:pPr algn="just" fontAlgn="auto">
              <a:spcAft>
                <a:spcPts val="0"/>
              </a:spcAft>
              <a:buFont typeface="Arial" panose="020B0604020202020204" pitchFamily="34" charset="0"/>
              <a:buChar char="•"/>
              <a:defRPr/>
            </a:pPr>
            <a:r>
              <a:rPr lang="lv-LV" dirty="0" smtClean="0">
                <a:latin typeface="Times New Roman" panose="02020603050405020304" pitchFamily="18" charset="0"/>
                <a:cs typeface="Times New Roman" panose="02020603050405020304" pitchFamily="18" charset="0"/>
              </a:rPr>
              <a:t> </a:t>
            </a:r>
            <a:r>
              <a:rPr lang="lv-LV" sz="2250" dirty="0">
                <a:latin typeface="Times New Roman" panose="02020603050405020304" pitchFamily="18" charset="0"/>
                <a:cs typeface="Times New Roman" panose="02020603050405020304" pitchFamily="18" charset="0"/>
              </a:rPr>
              <a:t>Fiziskajai personai ir tiesības pieprasīt, lai krimināllietā netiek iekļautas ziņas par šīs personas pašas vai tās saderinātā, laulātā, vecāku, vecvecāku, bērnu, mazbērnu, brāļu un māsu, kā arī tās personas, ar kuru attiecīgā fiziskā persona dzīvo kopā un ar kuru tai ir kopīga (nedalīta) saimniecība privāto dzīvi, komercdarbību un mantisko stāvokli, ja tas nav nepieciešams krimināltiesisko attiecību taisnīgai noregulēšanai.</a:t>
            </a:r>
          </a:p>
        </p:txBody>
      </p:sp>
    </p:spTree>
    <p:extLst>
      <p:ext uri="{BB962C8B-B14F-4D97-AF65-F5344CB8AC3E}">
        <p14:creationId xmlns:p14="http://schemas.microsoft.com/office/powerpoint/2010/main" val="12563676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normAutofit fontScale="90000"/>
          </a:bodyPr>
          <a:lstStyle/>
          <a:p>
            <a:pPr fontAlgn="auto">
              <a:spcAft>
                <a:spcPts val="0"/>
              </a:spcAft>
              <a:defRPr/>
            </a:pPr>
            <a:r>
              <a:rPr lang="lv-LV" b="1" i="1" dirty="0" smtClean="0">
                <a:latin typeface="Times New Roman" panose="02020603050405020304" pitchFamily="18" charset="0"/>
                <a:cs typeface="Times New Roman" panose="02020603050405020304" pitchFamily="18" charset="0"/>
              </a:rPr>
              <a:t>Kriminālprocesa likuma 13.pants. Spīdzināšanas un pazemošanas aizliegums</a:t>
            </a:r>
            <a:endParaRPr lang="lv-LV" i="1" dirty="0" smtClean="0">
              <a:latin typeface="Times New Roman" panose="02020603050405020304" pitchFamily="18" charset="0"/>
              <a:cs typeface="Times New Roman" panose="02020603050405020304" pitchFamily="18" charset="0"/>
            </a:endParaRPr>
          </a:p>
        </p:txBody>
      </p:sp>
      <p:sp>
        <p:nvSpPr>
          <p:cNvPr id="51203" name="Satura vietturis 2"/>
          <p:cNvSpPr>
            <a:spLocks noGrp="1"/>
          </p:cNvSpPr>
          <p:nvPr>
            <p:ph idx="1"/>
          </p:nvPr>
        </p:nvSpPr>
        <p:spPr/>
        <p:txBody>
          <a:bodyPr/>
          <a:lstStyle/>
          <a:p>
            <a:endParaRPr lang="lv-LV" altLang="lv-LV" dirty="0" smtClean="0"/>
          </a:p>
          <a:p>
            <a:pPr algn="ctr">
              <a:buFont typeface="Arial" panose="020B0604020202020204" pitchFamily="34" charset="0"/>
              <a:buChar char="•"/>
            </a:pPr>
            <a:r>
              <a:rPr lang="lv-LV" altLang="lv-LV" dirty="0" smtClean="0"/>
              <a:t> </a:t>
            </a:r>
            <a:r>
              <a:rPr lang="lv-LV" altLang="lv-LV" dirty="0" smtClean="0">
                <a:latin typeface="Times New Roman" panose="02020603050405020304" pitchFamily="18" charset="0"/>
                <a:cs typeface="Times New Roman" panose="02020603050405020304" pitchFamily="18" charset="0"/>
              </a:rPr>
              <a:t>Kriminālprocesā nevienu </a:t>
            </a:r>
            <a:r>
              <a:rPr lang="lv-LV" altLang="lv-LV" b="1" dirty="0" smtClean="0">
                <a:latin typeface="Times New Roman" panose="02020603050405020304" pitchFamily="18" charset="0"/>
                <a:cs typeface="Times New Roman" panose="02020603050405020304" pitchFamily="18" charset="0"/>
              </a:rPr>
              <a:t>nedrīkst</a:t>
            </a:r>
            <a:r>
              <a:rPr lang="lv-LV" altLang="lv-LV" dirty="0" smtClean="0">
                <a:latin typeface="Times New Roman" panose="02020603050405020304" pitchFamily="18" charset="0"/>
                <a:cs typeface="Times New Roman" panose="02020603050405020304" pitchFamily="18" charset="0"/>
              </a:rPr>
              <a:t> </a:t>
            </a:r>
            <a:r>
              <a:rPr lang="lv-LV" altLang="lv-LV" b="1" dirty="0" smtClean="0">
                <a:latin typeface="Times New Roman" panose="02020603050405020304" pitchFamily="18" charset="0"/>
                <a:cs typeface="Times New Roman" panose="02020603050405020304" pitchFamily="18" charset="0"/>
              </a:rPr>
              <a:t>pazemot, šantažēt, spīdzināt vai draudēt </a:t>
            </a:r>
            <a:r>
              <a:rPr lang="lv-LV" altLang="lv-LV" dirty="0" smtClean="0">
                <a:latin typeface="Times New Roman" panose="02020603050405020304" pitchFamily="18" charset="0"/>
                <a:cs typeface="Times New Roman" panose="02020603050405020304" pitchFamily="18" charset="0"/>
              </a:rPr>
              <a:t>ar spīdzināšanu vai vardarbību, vai arī lietot vardarbību.</a:t>
            </a:r>
          </a:p>
          <a:p>
            <a:endParaRPr lang="lv-LV" altLang="lv-LV" dirty="0" smtClean="0"/>
          </a:p>
        </p:txBody>
      </p:sp>
    </p:spTree>
    <p:extLst>
      <p:ext uri="{BB962C8B-B14F-4D97-AF65-F5344CB8AC3E}">
        <p14:creationId xmlns:p14="http://schemas.microsoft.com/office/powerpoint/2010/main" val="40893464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normAutofit/>
          </a:bodyPr>
          <a:lstStyle/>
          <a:p>
            <a:pPr fontAlgn="auto">
              <a:spcAft>
                <a:spcPts val="0"/>
              </a:spcAft>
              <a:defRPr/>
            </a:pPr>
            <a:endParaRPr lang="lv-LV" dirty="0" smtClean="0"/>
          </a:p>
        </p:txBody>
      </p:sp>
      <p:sp>
        <p:nvSpPr>
          <p:cNvPr id="52227" name="Satura vietturis 2"/>
          <p:cNvSpPr>
            <a:spLocks noGrp="1"/>
          </p:cNvSpPr>
          <p:nvPr>
            <p:ph idx="1"/>
          </p:nvPr>
        </p:nvSpPr>
        <p:spPr/>
        <p:txBody>
          <a:bodyPr/>
          <a:lstStyle/>
          <a:p>
            <a:pPr algn="ctr">
              <a:buFont typeface="Arial" panose="020B0604020202020204" pitchFamily="34" charset="0"/>
              <a:buChar char="•"/>
            </a:pPr>
            <a:r>
              <a:rPr lang="lv-LV" altLang="lv-LV" dirty="0" smtClean="0">
                <a:solidFill>
                  <a:schemeClr val="accent6">
                    <a:lumMod val="75000"/>
                  </a:schemeClr>
                </a:solidFill>
                <a:latin typeface="Times New Roman" panose="02020603050405020304" pitchFamily="18" charset="0"/>
                <a:cs typeface="Times New Roman" panose="02020603050405020304" pitchFamily="18" charset="0"/>
              </a:rPr>
              <a:t>Ja persona pretojas atsevišķas procesuālās darbības veikšanai, kavē tās norisi vai atsakās pienācīgā kārtā pildīt savu procesuālo pienākumu, tai </a:t>
            </a:r>
            <a:r>
              <a:rPr lang="lv-LV" altLang="lv-LV" b="1" dirty="0" smtClean="0">
                <a:solidFill>
                  <a:schemeClr val="accent6">
                    <a:lumMod val="75000"/>
                  </a:schemeClr>
                </a:solidFill>
                <a:latin typeface="Times New Roman" panose="02020603050405020304" pitchFamily="18" charset="0"/>
                <a:cs typeface="Times New Roman" panose="02020603050405020304" pitchFamily="18" charset="0"/>
              </a:rPr>
              <a:t>var piemērot likumā konkrētās procesuālās darbības nodrošināšanai paredzētos piespiedu pasākumus</a:t>
            </a:r>
            <a:r>
              <a:rPr lang="lv-LV" altLang="lv-LV" dirty="0" smtClean="0">
                <a:solidFill>
                  <a:schemeClr val="accent6">
                    <a:lumMod val="75000"/>
                  </a:schemeClr>
                </a:solidFill>
                <a:latin typeface="Times New Roman" panose="02020603050405020304" pitchFamily="18" charset="0"/>
                <a:cs typeface="Times New Roman" panose="02020603050405020304" pitchFamily="18" charset="0"/>
              </a:rPr>
              <a:t>.</a:t>
            </a:r>
          </a:p>
          <a:p>
            <a:endParaRPr lang="lv-LV" altLang="lv-LV" dirty="0" smtClean="0"/>
          </a:p>
        </p:txBody>
      </p:sp>
    </p:spTree>
    <p:extLst>
      <p:ext uri="{BB962C8B-B14F-4D97-AF65-F5344CB8AC3E}">
        <p14:creationId xmlns:p14="http://schemas.microsoft.com/office/powerpoint/2010/main" val="2725518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normAutofit/>
          </a:bodyPr>
          <a:lstStyle/>
          <a:p>
            <a:pPr fontAlgn="auto">
              <a:spcAft>
                <a:spcPts val="0"/>
              </a:spcAft>
              <a:defRPr/>
            </a:pPr>
            <a:endParaRPr lang="lv-LV" dirty="0" smtClean="0"/>
          </a:p>
        </p:txBody>
      </p:sp>
      <p:sp>
        <p:nvSpPr>
          <p:cNvPr id="53251" name="Satura vietturis 2"/>
          <p:cNvSpPr>
            <a:spLocks noGrp="1"/>
          </p:cNvSpPr>
          <p:nvPr>
            <p:ph idx="1"/>
          </p:nvPr>
        </p:nvSpPr>
        <p:spPr/>
        <p:txBody>
          <a:bodyPr/>
          <a:lstStyle/>
          <a:p>
            <a:endParaRPr lang="lv-LV" altLang="lv-LV" sz="1875" dirty="0">
              <a:solidFill>
                <a:srgbClr val="000000"/>
              </a:solidFill>
            </a:endParaRPr>
          </a:p>
          <a:p>
            <a:pPr algn="ctr">
              <a:buFont typeface="Arial" panose="020B0604020202020204" pitchFamily="34" charset="0"/>
              <a:buChar char="•"/>
            </a:pPr>
            <a:r>
              <a:rPr lang="lv-LV" altLang="lv-LV" dirty="0" smtClean="0">
                <a:solidFill>
                  <a:srgbClr val="000000"/>
                </a:solidFill>
                <a:latin typeface="Times New Roman" panose="02020603050405020304" pitchFamily="18" charset="0"/>
                <a:cs typeface="Times New Roman" panose="02020603050405020304" pitchFamily="18" charset="0"/>
              </a:rPr>
              <a:t> </a:t>
            </a:r>
            <a:r>
              <a:rPr lang="lv-LV" altLang="lv-LV" dirty="0" smtClean="0">
                <a:solidFill>
                  <a:schemeClr val="accent6">
                    <a:lumMod val="75000"/>
                  </a:schemeClr>
                </a:solidFill>
                <a:latin typeface="Times New Roman" panose="02020603050405020304" pitchFamily="18" charset="0"/>
                <a:cs typeface="Times New Roman" panose="02020603050405020304" pitchFamily="18" charset="0"/>
              </a:rPr>
              <a:t>Lai pārvarētu personas fizisku pretošanos, procesuālās darbības veicējs vai, pēc viņa uzaicinājuma, valsts policijas darbinieki </a:t>
            </a:r>
            <a:r>
              <a:rPr lang="lv-LV" altLang="lv-LV" b="1" dirty="0" smtClean="0">
                <a:solidFill>
                  <a:schemeClr val="accent6">
                    <a:lumMod val="75000"/>
                  </a:schemeClr>
                </a:solidFill>
                <a:latin typeface="Times New Roman" panose="02020603050405020304" pitchFamily="18" charset="0"/>
                <a:cs typeface="Times New Roman" panose="02020603050405020304" pitchFamily="18" charset="0"/>
              </a:rPr>
              <a:t>izņēmuma gadījumos var piemērot fizisku spēku,</a:t>
            </a:r>
            <a:r>
              <a:rPr lang="lv-LV" altLang="lv-LV" dirty="0" smtClean="0">
                <a:solidFill>
                  <a:schemeClr val="accent6">
                    <a:lumMod val="75000"/>
                  </a:schemeClr>
                </a:solidFill>
                <a:latin typeface="Times New Roman" panose="02020603050405020304" pitchFamily="18" charset="0"/>
                <a:cs typeface="Times New Roman" panose="02020603050405020304" pitchFamily="18" charset="0"/>
              </a:rPr>
              <a:t> nevajadzīgi nenodarot sāpes šai personai un nepazemojot to.</a:t>
            </a:r>
          </a:p>
          <a:p>
            <a:endParaRPr lang="lv-LV" altLang="lv-LV" dirty="0" smtClean="0"/>
          </a:p>
        </p:txBody>
      </p:sp>
    </p:spTree>
    <p:extLst>
      <p:ext uri="{BB962C8B-B14F-4D97-AF65-F5344CB8AC3E}">
        <p14:creationId xmlns:p14="http://schemas.microsoft.com/office/powerpoint/2010/main" val="17333449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485900" y="205978"/>
            <a:ext cx="6172200" cy="1394222"/>
          </a:xfrm>
        </p:spPr>
        <p:txBody>
          <a:bodyPr/>
          <a:lstStyle/>
          <a:p>
            <a:pPr algn="just"/>
            <a:r>
              <a:rPr lang="lv-LV" altLang="lv-LV" sz="21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Amatpersona ar speciālajām dienesta pakāpēm savās kompetences ietvaros ir atbildīga par cilvēktiesību ievērošanu. </a:t>
            </a:r>
            <a:r>
              <a:rPr lang="lv-LV" altLang="lv-LV" sz="2100" dirty="0"/>
              <a:t/>
            </a:r>
            <a:br>
              <a:rPr lang="lv-LV" altLang="lv-LV" sz="2100" dirty="0"/>
            </a:br>
            <a:endParaRPr lang="lv-LV" altLang="lv-LV" sz="2100" dirty="0"/>
          </a:p>
        </p:txBody>
      </p:sp>
      <p:sp>
        <p:nvSpPr>
          <p:cNvPr id="54275" name="Content Placeholder 2"/>
          <p:cNvSpPr>
            <a:spLocks noGrp="1"/>
          </p:cNvSpPr>
          <p:nvPr>
            <p:ph idx="1"/>
          </p:nvPr>
        </p:nvSpPr>
        <p:spPr>
          <a:xfrm>
            <a:off x="1485900" y="1600200"/>
            <a:ext cx="6172200" cy="2645569"/>
          </a:xfrm>
        </p:spPr>
        <p:txBody>
          <a:bodyPr/>
          <a:lstStyle/>
          <a:p>
            <a:pPr algn="just">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Visi pārkāpumi tiek izmeklēti un iestādē vai uzraugoša iestāde pieņem lēmumu par saukšanu pie disciplināratbildības. </a:t>
            </a:r>
          </a:p>
          <a:p>
            <a:pPr algn="just">
              <a:buFont typeface="Arial" panose="020B0604020202020204" pitchFamily="34" charset="0"/>
              <a:buChar char="•"/>
            </a:pPr>
            <a:endParaRPr lang="lv-LV" altLang="lv-LV" sz="18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Amatpersonas saukšana pie disciplināratbildības neizslēdz tās civiltiesisko atbildību, administratīvo atbildību vai kriminālatbildību.</a:t>
            </a:r>
          </a:p>
        </p:txBody>
      </p:sp>
    </p:spTree>
    <p:extLst>
      <p:ext uri="{BB962C8B-B14F-4D97-AF65-F5344CB8AC3E}">
        <p14:creationId xmlns:p14="http://schemas.microsoft.com/office/powerpoint/2010/main" val="4206566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lv-LV" altLang="lv-LV" dirty="0" smtClean="0"/>
          </a:p>
        </p:txBody>
      </p:sp>
      <p:sp>
        <p:nvSpPr>
          <p:cNvPr id="3" name="Content Placeholder 2"/>
          <p:cNvSpPr>
            <a:spLocks noGrp="1"/>
          </p:cNvSpPr>
          <p:nvPr>
            <p:ph idx="1"/>
          </p:nvPr>
        </p:nvSpPr>
        <p:spPr/>
        <p:txBody>
          <a:bodyPr/>
          <a:lstStyle/>
          <a:p>
            <a:pPr marL="0" indent="0" algn="ctr">
              <a:buNone/>
              <a:defRPr/>
            </a:pP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Pārrobežu novērošanas un vajāšanas vispārīgie nosacījumi un tiesiskais pamats</a:t>
            </a:r>
            <a:b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0099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Šengenas zonas izveidošana </a:t>
            </a:r>
          </a:p>
        </p:txBody>
      </p:sp>
      <p:sp>
        <p:nvSpPr>
          <p:cNvPr id="56323" name="Text Placeholder 2"/>
          <p:cNvSpPr>
            <a:spLocks noGrp="1"/>
          </p:cNvSpPr>
          <p:nvPr>
            <p:ph type="body" idx="1"/>
          </p:nvPr>
        </p:nvSpPr>
        <p:spPr>
          <a:xfrm>
            <a:off x="1818085" y="1268017"/>
            <a:ext cx="3224213" cy="439340"/>
          </a:xfrm>
        </p:spPr>
        <p:txBody>
          <a:bodyPr/>
          <a:lstStyle/>
          <a:p>
            <a:r>
              <a:rPr lang="lv-LV" altLang="lv-LV" smtClean="0"/>
              <a:t>Līgums</a:t>
            </a:r>
          </a:p>
        </p:txBody>
      </p:sp>
      <p:sp>
        <p:nvSpPr>
          <p:cNvPr id="56324" name="Content Placeholder 3"/>
          <p:cNvSpPr>
            <a:spLocks noGrp="1"/>
          </p:cNvSpPr>
          <p:nvPr>
            <p:ph sz="half" idx="2"/>
          </p:nvPr>
        </p:nvSpPr>
        <p:spPr>
          <a:xfrm>
            <a:off x="1656160" y="1751410"/>
            <a:ext cx="3386138" cy="2926556"/>
          </a:xfrm>
        </p:spPr>
        <p:txBody>
          <a:bodyPr/>
          <a:lstStyle/>
          <a:p>
            <a:pPr algn="ctr">
              <a:buFont typeface="Arial" panose="020B0604020202020204" pitchFamily="34" charset="0"/>
              <a:buChar char="•"/>
            </a:pPr>
            <a:r>
              <a:rPr lang="lv-LV" altLang="lv-LV" sz="2100" dirty="0">
                <a:latin typeface="Times New Roman" panose="02020603050405020304" pitchFamily="18" charset="0"/>
                <a:cs typeface="Times New Roman" panose="02020603050405020304" pitchFamily="18" charset="0"/>
              </a:rPr>
              <a:t>1985. gada 14. jūnijā paraksta Šengenas līgumu, kura mērķis ir „...iespēja visu dalībvalstu pilsoņiem brīvi šķērsot iekšējās robežas un (...) brīva preču un pakalpojumu kustība”. </a:t>
            </a:r>
          </a:p>
          <a:p>
            <a:endParaRPr lang="lv-LV" altLang="lv-LV" dirty="0" smtClean="0"/>
          </a:p>
        </p:txBody>
      </p:sp>
      <p:sp>
        <p:nvSpPr>
          <p:cNvPr id="56325" name="Text Placeholder 4"/>
          <p:cNvSpPr>
            <a:spLocks noGrp="1"/>
          </p:cNvSpPr>
          <p:nvPr>
            <p:ph type="body" sz="quarter" idx="3"/>
          </p:nvPr>
        </p:nvSpPr>
        <p:spPr>
          <a:xfrm>
            <a:off x="5366148" y="1751410"/>
            <a:ext cx="2249090" cy="323850"/>
          </a:xfrm>
        </p:spPr>
        <p:txBody>
          <a:bodyPr/>
          <a:lstStyle/>
          <a:p>
            <a:r>
              <a:rPr lang="lv-LV" altLang="lv-LV" dirty="0" smtClean="0"/>
              <a:t>Konvencija</a:t>
            </a:r>
          </a:p>
        </p:txBody>
      </p:sp>
      <p:sp>
        <p:nvSpPr>
          <p:cNvPr id="6" name="Content Placeholder 5"/>
          <p:cNvSpPr>
            <a:spLocks noGrp="1"/>
          </p:cNvSpPr>
          <p:nvPr>
            <p:ph sz="quarter" idx="4"/>
          </p:nvPr>
        </p:nvSpPr>
        <p:spPr>
          <a:xfrm>
            <a:off x="5174457" y="2075260"/>
            <a:ext cx="2440781" cy="1885950"/>
          </a:xfrm>
        </p:spPr>
        <p:txBody>
          <a:bodyPr rtlCol="0">
            <a:normAutofit fontScale="47500" lnSpcReduction="20000"/>
          </a:bodyPr>
          <a:lstStyle/>
          <a:p>
            <a:pPr fontAlgn="auto">
              <a:spcAft>
                <a:spcPts val="0"/>
              </a:spcAft>
              <a:buFont typeface="Wingdings 3" charset="2"/>
              <a:buChar char=""/>
              <a:defRPr/>
            </a:pPr>
            <a:r>
              <a:rPr lang="lv-LV" dirty="0" smtClean="0">
                <a:solidFill>
                  <a:schemeClr val="tx1">
                    <a:lumMod val="75000"/>
                    <a:lumOff val="25000"/>
                  </a:schemeClr>
                </a:solidFill>
                <a:latin typeface="Times New Roman" panose="02020603050405020304" pitchFamily="18" charset="0"/>
                <a:cs typeface="Times New Roman" panose="02020603050405020304" pitchFamily="18" charset="0"/>
              </a:rPr>
              <a:t>1990. gada 19. jūnijā tiek parakstīta Konvencija, ar kuru īsteno Šengenas līgumu par pakāpenisku kontroles atcelšanu pie kopīgām robežām;</a:t>
            </a:r>
          </a:p>
          <a:p>
            <a:pPr marL="0" indent="0" fontAlgn="auto">
              <a:spcAft>
                <a:spcPts val="0"/>
              </a:spcAft>
              <a:buNone/>
              <a:defRPr/>
            </a:pPr>
            <a:r>
              <a:rPr lang="lv-LV" dirty="0" smtClean="0">
                <a:solidFill>
                  <a:schemeClr val="tx1">
                    <a:lumMod val="75000"/>
                    <a:lumOff val="25000"/>
                  </a:schemeClr>
                </a:solidFill>
                <a:latin typeface="Times New Roman" panose="02020603050405020304" pitchFamily="18" charset="0"/>
                <a:cs typeface="Times New Roman" panose="02020603050405020304" pitchFamily="18" charset="0"/>
              </a:rPr>
              <a:t>pārbaužu nostiprināšana uz ārējām robežām:</a:t>
            </a:r>
          </a:p>
          <a:p>
            <a:pPr fontAlgn="auto">
              <a:spcAft>
                <a:spcPts val="0"/>
              </a:spcAft>
              <a:buFont typeface="Wingdings 3" charset="2"/>
              <a:buChar char=""/>
              <a:defRPr/>
            </a:pPr>
            <a:r>
              <a:rPr lang="lv-LV" dirty="0" smtClean="0">
                <a:solidFill>
                  <a:schemeClr val="tx1">
                    <a:lumMod val="75000"/>
                    <a:lumOff val="25000"/>
                  </a:schemeClr>
                </a:solidFill>
                <a:latin typeface="Times New Roman" panose="02020603050405020304" pitchFamily="18" charset="0"/>
                <a:cs typeface="Times New Roman" panose="02020603050405020304" pitchFamily="18" charset="0"/>
              </a:rPr>
              <a:t>policijas un tieslietu sadarbības stiprināšana</a:t>
            </a:r>
          </a:p>
          <a:p>
            <a:pPr fontAlgn="auto">
              <a:spcAft>
                <a:spcPts val="0"/>
              </a:spcAft>
              <a:buFont typeface="Wingdings 3" charset="2"/>
              <a:buChar char=""/>
              <a:defRPr/>
            </a:pPr>
            <a:r>
              <a:rPr lang="lv-LV" dirty="0" smtClean="0">
                <a:solidFill>
                  <a:schemeClr val="tx1">
                    <a:lumMod val="75000"/>
                    <a:lumOff val="25000"/>
                  </a:schemeClr>
                </a:solidFill>
                <a:latin typeface="Times New Roman" panose="02020603050405020304" pitchFamily="18" charset="0"/>
                <a:cs typeface="Times New Roman" panose="02020603050405020304" pitchFamily="18" charset="0"/>
              </a:rPr>
              <a:t>informācijas apmaiņas sistēmas (SIS) izveide.</a:t>
            </a:r>
          </a:p>
          <a:p>
            <a:pPr fontAlgn="auto">
              <a:spcAft>
                <a:spcPts val="0"/>
              </a:spcAft>
              <a:buFont typeface="Wingdings 3" charset="2"/>
              <a:buChar char=""/>
              <a:defRPr/>
            </a:pPr>
            <a:endParaRPr lang="lv-LV" dirty="0" smtClean="0">
              <a:solidFill>
                <a:schemeClr val="tx1">
                  <a:lumMod val="75000"/>
                  <a:lumOff val="25000"/>
                </a:schemeClr>
              </a:solidFill>
            </a:endParaRPr>
          </a:p>
        </p:txBody>
      </p:sp>
    </p:spTree>
    <p:extLst>
      <p:ext uri="{BB962C8B-B14F-4D97-AF65-F5344CB8AC3E}">
        <p14:creationId xmlns:p14="http://schemas.microsoft.com/office/powerpoint/2010/main" val="14843365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601517" y="411956"/>
            <a:ext cx="5012531" cy="809625"/>
          </a:xfrm>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Šengenas konvencija</a:t>
            </a:r>
          </a:p>
        </p:txBody>
      </p:sp>
      <p:sp>
        <p:nvSpPr>
          <p:cNvPr id="3" name="Content Placeholder 2"/>
          <p:cNvSpPr>
            <a:spLocks noGrp="1"/>
          </p:cNvSpPr>
          <p:nvPr>
            <p:ph idx="1"/>
          </p:nvPr>
        </p:nvSpPr>
        <p:spPr>
          <a:xfrm>
            <a:off x="1547665" y="1329929"/>
            <a:ext cx="6066383" cy="2638425"/>
          </a:xfrm>
        </p:spPr>
        <p:txBody>
          <a:bodyPr rtlCol="0">
            <a:normAutofit fontScale="92500"/>
          </a:bodyPr>
          <a:lstStyle/>
          <a:p>
            <a:pPr algn="just" fontAlgn="auto">
              <a:spcAft>
                <a:spcPts val="0"/>
              </a:spcAft>
              <a:buFont typeface="Arial" panose="020B0604020202020204" pitchFamily="34" charset="0"/>
              <a:buChar char="•"/>
              <a:defRPr/>
            </a:pPr>
            <a:r>
              <a:rPr lang="lv-LV" sz="2475" dirty="0">
                <a:solidFill>
                  <a:schemeClr val="accent6">
                    <a:lumMod val="75000"/>
                  </a:schemeClr>
                </a:solidFill>
                <a:latin typeface="Times New Roman" panose="02020603050405020304" pitchFamily="18" charset="0"/>
                <a:cs typeface="Times New Roman" panose="02020603050405020304" pitchFamily="18" charset="0"/>
              </a:rPr>
              <a:t>1990. gada 19. jūnija Konvencija, ar ko īsteno Šengenas Līgumu (Šengenas Konvencija) 40. un 41.pants, nosaka dalībvalstu tiesības veikt pārrobežu novērošanas un vajāšanas operācijas otras dalībvalsts teritorijā, saskaņā ar Šengenas Konvencijā un uz tās pamata, noslēgtajos divpusējos līgumos noteikto kārtību. </a:t>
            </a:r>
          </a:p>
        </p:txBody>
      </p:sp>
    </p:spTree>
    <p:extLst>
      <p:ext uri="{BB962C8B-B14F-4D97-AF65-F5344CB8AC3E}">
        <p14:creationId xmlns:p14="http://schemas.microsoft.com/office/powerpoint/2010/main" val="35334668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601517" y="994173"/>
            <a:ext cx="5012531" cy="720328"/>
          </a:xfrm>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rPr>
              <a:t>Starpvalstu līgumi:</a:t>
            </a:r>
            <a:br>
              <a:rPr lang="lv-LV" altLang="lv-LV" b="1" i="1" dirty="0" smtClean="0">
                <a:effectLst>
                  <a:outerShdw blurRad="38100" dist="38100" dir="2700000" algn="tl">
                    <a:srgbClr val="000000">
                      <a:alpha val="43137"/>
                    </a:srgbClr>
                  </a:outerShdw>
                </a:effectLst>
                <a:latin typeface="Times New Roman" panose="02020603050405020304" pitchFamily="18" charset="0"/>
              </a:rPr>
            </a:br>
            <a:endParaRPr lang="lv-LV" altLang="lv-LV" b="1" i="1" dirty="0" smtClean="0">
              <a:effectLst>
                <a:outerShdw blurRad="38100" dist="38100" dir="2700000" algn="tl">
                  <a:srgbClr val="000000">
                    <a:alpha val="43137"/>
                  </a:srgbClr>
                </a:outerShdw>
              </a:effectLst>
              <a:latin typeface="Times New Roman" panose="02020603050405020304" pitchFamily="18" charset="0"/>
            </a:endParaRPr>
          </a:p>
        </p:txBody>
      </p:sp>
      <p:sp>
        <p:nvSpPr>
          <p:cNvPr id="58371" name="Rectangle 5"/>
          <p:cNvSpPr>
            <a:spLocks noGrp="1" noChangeArrowheads="1"/>
          </p:cNvSpPr>
          <p:nvPr>
            <p:ph idx="1"/>
          </p:nvPr>
        </p:nvSpPr>
        <p:spPr>
          <a:xfrm>
            <a:off x="2506266" y="1679972"/>
            <a:ext cx="4310063" cy="2314575"/>
          </a:xfrm>
        </p:spPr>
        <p:txBody>
          <a:bodyPr/>
          <a:lstStyle/>
          <a:p>
            <a:pPr algn="ctr">
              <a:buFont typeface="Wingdings" panose="05000000000000000000" pitchFamily="2" charset="2"/>
              <a:buNone/>
            </a:pPr>
            <a:r>
              <a:rPr lang="lv-LV" altLang="lv-LV" sz="1800" dirty="0">
                <a:latin typeface="Times New Roman" panose="02020603050405020304" pitchFamily="18" charset="0"/>
              </a:rPr>
              <a:t>2006.gada likums Par Latvijas Republikas valdības un Igaunijas Republikas valdības līgumu par pārrobežu sadarbību noziedzības apkarošanā. </a:t>
            </a:r>
          </a:p>
          <a:p>
            <a:endParaRPr lang="lv-LV" altLang="lv-LV" sz="1575" dirty="0">
              <a:latin typeface="Times New Roman" panose="02020603050405020304" pitchFamily="18" charset="0"/>
            </a:endParaRPr>
          </a:p>
        </p:txBody>
      </p:sp>
    </p:spTree>
    <p:extLst>
      <p:ext uri="{BB962C8B-B14F-4D97-AF65-F5344CB8AC3E}">
        <p14:creationId xmlns:p14="http://schemas.microsoft.com/office/powerpoint/2010/main" val="4073977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Disciplinārsoda mērķis ir sodīt vainīgo amatpersonu un panākt, lai tā un citas amatpersonas ievērotu dienesta disciplīnu un atturētos no </a:t>
            </a:r>
            <a:r>
              <a:rPr lang="lv-LV" sz="1800" dirty="0" err="1">
                <a:latin typeface="Times New Roman" panose="02020603050405020304" pitchFamily="18" charset="0"/>
                <a:cs typeface="Times New Roman" panose="02020603050405020304" pitchFamily="18" charset="0"/>
              </a:rPr>
              <a:t>disciplinārpārkāpumu</a:t>
            </a:r>
            <a:r>
              <a:rPr lang="lv-LV" sz="1800" dirty="0">
                <a:latin typeface="Times New Roman" panose="02020603050405020304" pitchFamily="18" charset="0"/>
                <a:cs typeface="Times New Roman" panose="02020603050405020304" pitchFamily="18" charset="0"/>
              </a:rPr>
              <a:t> izdarīšanas.</a:t>
            </a:r>
          </a:p>
          <a:p>
            <a:pPr>
              <a:buFont typeface="Arial" panose="020B0604020202020204" pitchFamily="34" charset="0"/>
              <a:buChar char="•"/>
            </a:pPr>
            <a:endParaRPr lang="lv-LV"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Disciplinārsodus ir tiesīgs piemērot attiecīgais ministrs, Iestādes vadītājs vai viņa pilnvarota amatpersona.</a:t>
            </a:r>
          </a:p>
          <a:p>
            <a:endParaRPr lang="lv-LV" dirty="0"/>
          </a:p>
        </p:txBody>
      </p:sp>
    </p:spTree>
    <p:extLst>
      <p:ext uri="{BB962C8B-B14F-4D97-AF65-F5344CB8AC3E}">
        <p14:creationId xmlns:p14="http://schemas.microsoft.com/office/powerpoint/2010/main" val="1587787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439466" y="0"/>
            <a:ext cx="6172200" cy="215504"/>
          </a:xfrm>
        </p:spPr>
        <p:txBody>
          <a:bodyPr/>
          <a:lstStyle/>
          <a:p>
            <a:r>
              <a:rPr lang="lv-LV" altLang="lv-LV" sz="1350" b="1" u="sng"/>
              <a:t>Novērošana</a:t>
            </a:r>
            <a:r>
              <a:rPr lang="ru-RU" altLang="lv-LV" sz="3000"/>
              <a:t> </a:t>
            </a:r>
          </a:p>
        </p:txBody>
      </p:sp>
      <p:sp>
        <p:nvSpPr>
          <p:cNvPr id="59395" name="Rectangle 3"/>
          <p:cNvSpPr>
            <a:spLocks noGrp="1" noChangeArrowheads="1"/>
          </p:cNvSpPr>
          <p:nvPr>
            <p:ph type="body" idx="1"/>
          </p:nvPr>
        </p:nvSpPr>
        <p:spPr>
          <a:xfrm>
            <a:off x="1277541" y="195263"/>
            <a:ext cx="6588919" cy="4429125"/>
          </a:xfrm>
        </p:spPr>
        <p:txBody>
          <a:bodyPr/>
          <a:lstStyle/>
          <a:p>
            <a:pPr>
              <a:buFont typeface="Wingdings" panose="05000000000000000000" pitchFamily="2" charset="2"/>
              <a:buNone/>
            </a:pPr>
            <a:endParaRPr lang="lv-LV" altLang="lv-LV" sz="975" i="1" u="sng" dirty="0"/>
          </a:p>
          <a:p>
            <a:pPr>
              <a:buFont typeface="Wingdings" panose="05000000000000000000" pitchFamily="2" charset="2"/>
              <a:buNone/>
            </a:pPr>
            <a:endParaRPr lang="lv-LV" altLang="lv-LV" sz="975" i="1" u="sng" dirty="0"/>
          </a:p>
          <a:p>
            <a:pPr>
              <a:buFont typeface="Wingdings" panose="05000000000000000000" pitchFamily="2" charset="2"/>
              <a:buNone/>
            </a:pPr>
            <a:r>
              <a:rPr lang="lv-LV" altLang="lv-LV" sz="975" i="1" u="sng" dirty="0"/>
              <a:t>40. pants Šengenas konvencijas </a:t>
            </a:r>
            <a:endParaRPr lang="lv-LV" altLang="lv-LV" sz="975" u="sng" dirty="0"/>
          </a:p>
          <a:p>
            <a:pPr>
              <a:buFont typeface="Wingdings" panose="05000000000000000000" pitchFamily="2" charset="2"/>
              <a:buNone/>
            </a:pPr>
            <a:r>
              <a:rPr lang="lv-LV" altLang="lv-LV" sz="975" dirty="0"/>
              <a:t>1. Kādas Līgumslēdzējas Puses policijas darbinieki, kas, veicot kriminālizmeklēšanu, savā valstī novēro personu, ko tur aizdomās par piedalīšanos noziedzīgā nodarījumā, kura dēļ var piemērot izdošanu, </a:t>
            </a:r>
            <a:r>
              <a:rPr lang="lv-LV" altLang="lv-LV" sz="975" b="1" dirty="0"/>
              <a:t>drīkst turpināt šo novērošanu</a:t>
            </a:r>
            <a:r>
              <a:rPr lang="lv-LV" altLang="lv-LV" sz="975" dirty="0"/>
              <a:t> citas Līgumslēdzējas Puses teritorijā, ja tā, pamatojoties uz iepriekš iesniegtu tiesiskās palīdzības lūgumu, ir atļāvusi veikt novērošanu otrpus robežai. Atļaujai var būt nosacījumi.</a:t>
            </a:r>
          </a:p>
          <a:p>
            <a:pPr>
              <a:buFont typeface="Wingdings" panose="05000000000000000000" pitchFamily="2" charset="2"/>
              <a:buNone/>
            </a:pPr>
            <a:r>
              <a:rPr lang="lv-LV" altLang="lv-LV" sz="975" dirty="0"/>
              <a:t>Ja to lūdz, tad novērošanu uztic tās Līgumslēdzējas Puses darbiniekiem, kuras teritorijā novērošanu veic.</a:t>
            </a:r>
          </a:p>
          <a:p>
            <a:pPr>
              <a:buFont typeface="Wingdings" panose="05000000000000000000" pitchFamily="2" charset="2"/>
              <a:buNone/>
            </a:pPr>
            <a:r>
              <a:rPr lang="lv-LV" altLang="lv-LV" sz="975" dirty="0"/>
              <a:t>2. Ja īpaši steidzamu iemeslu dēļ nav iespējams laikus lūgt otras Līgumslēdzējas Puses atļauju, darbinieki, kas veic novērošanu, drīkst otrpus robežai turpināt novērot personas, ko tur aizdomās, ievērojot šādus nosacījumus:</a:t>
            </a:r>
          </a:p>
          <a:p>
            <a:pPr>
              <a:buFont typeface="Wingdings" panose="05000000000000000000" pitchFamily="2" charset="2"/>
              <a:buNone/>
            </a:pPr>
            <a:r>
              <a:rPr lang="lv-LV" altLang="lv-LV" sz="975" dirty="0"/>
              <a:t>a) par robežas šķērsošanu novērošanas laikā tūlīt jāziņo iestādei, kas norādīta atbilstīgi 5. punktam, tajā Līgumslēdzējā Pusē, kuras teritorijā turpina novērošanu;</a:t>
            </a:r>
          </a:p>
          <a:p>
            <a:pPr>
              <a:buFont typeface="Wingdings" panose="05000000000000000000" pitchFamily="2" charset="2"/>
              <a:buNone/>
            </a:pPr>
            <a:r>
              <a:rPr lang="lv-LV" altLang="lv-LV" sz="975" dirty="0"/>
              <a:t>b) saskaņā ar 1. punktu tūlīt jāiesniedz tiesiskas palīdzības lūgums, kurā izklāstīti iemesli robežas šķērsošanai bez iepriekšējas atļaujas.</a:t>
            </a:r>
          </a:p>
          <a:p>
            <a:pPr>
              <a:buFont typeface="Wingdings" panose="05000000000000000000" pitchFamily="2" charset="2"/>
              <a:buNone/>
            </a:pPr>
            <a:r>
              <a:rPr lang="lv-LV" altLang="lv-LV" sz="975" dirty="0"/>
              <a:t>Novērošana jāpārtrauc, tiklīdz Līgumslēdzēja Puse, kuras teritorijā tā notiek, to lūdz pēc a) apakšpunktā minētā paziņojuma vai b) apakšpunktā minētā lūguma saņemšanas, vai ja atļauja nav saņemta piecās stundās pēc robežas šķērsošanas.</a:t>
            </a:r>
          </a:p>
          <a:p>
            <a:pPr>
              <a:buFont typeface="Wingdings" panose="05000000000000000000" pitchFamily="2" charset="2"/>
              <a:buNone/>
            </a:pPr>
            <a:r>
              <a:rPr lang="lv-LV" altLang="lv-LV" sz="975" dirty="0"/>
              <a:t>minēto novērošanu var veikt vienīgi saskaņā ar šādiem vispārējiem nosacījumiem:</a:t>
            </a:r>
          </a:p>
          <a:p>
            <a:pPr>
              <a:buFont typeface="Wingdings" panose="05000000000000000000" pitchFamily="2" charset="2"/>
              <a:buNone/>
            </a:pPr>
            <a:r>
              <a:rPr lang="lv-LV" altLang="lv-LV" sz="975" dirty="0"/>
              <a:t>a) darbiniekiem, kas veic novērošanu, jāievēro šā panta noteikumi un tās Līgumslēdzējas Puses likumi, kuras teritorijā viņi darbojas; viņiem jāievēro kompetentu vietējo iestāžu norādījumi;</a:t>
            </a:r>
          </a:p>
          <a:p>
            <a:pPr>
              <a:buFont typeface="Wingdings" panose="05000000000000000000" pitchFamily="2" charset="2"/>
              <a:buNone/>
            </a:pPr>
            <a:r>
              <a:rPr lang="lv-LV" altLang="lv-LV" sz="975" dirty="0"/>
              <a:t>b) izņemot 2. punktā paredzētās situācijas, novērošanas laikā darbiniekiem ir līdzi dokumenti, kas apliecina, ka atļauja ir piešķirta;</a:t>
            </a:r>
          </a:p>
        </p:txBody>
      </p:sp>
    </p:spTree>
    <p:extLst>
      <p:ext uri="{BB962C8B-B14F-4D97-AF65-F5344CB8AC3E}">
        <p14:creationId xmlns:p14="http://schemas.microsoft.com/office/powerpoint/2010/main" val="26505858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lvl="0">
              <a:buNone/>
            </a:pPr>
            <a:r>
              <a:rPr lang="lv-LV" altLang="lv-LV" sz="975" dirty="0"/>
              <a:t>c) darbiniekiem, kas veic novērošanu, jebkurā laikā jāspēj apliecināt, ka viņi darbojas oficiāli;</a:t>
            </a:r>
          </a:p>
          <a:p>
            <a:pPr lvl="0">
              <a:buNone/>
            </a:pPr>
            <a:r>
              <a:rPr lang="lv-LV" altLang="lv-LV" sz="975" dirty="0"/>
              <a:t>d) darbiniekiem, kas veic novērošanu, tās laikā drīkst būt līdzi viņu dienesta ieroči, ja vien saņēmēja Puse īpaši nav pieņēmusi citādu lēmumu; ieroča lietošana ir aizliegta, izņemot nepieciešamās aizstāvēšanās gadījumus;</a:t>
            </a:r>
          </a:p>
          <a:p>
            <a:pPr lvl="0">
              <a:buNone/>
            </a:pPr>
            <a:r>
              <a:rPr lang="lv-LV" altLang="lv-LV" sz="975" dirty="0"/>
              <a:t>e) iekļūšana mājokļos un publiski nepieejamās vietās ir aizliegta;</a:t>
            </a:r>
          </a:p>
          <a:p>
            <a:pPr lvl="0">
              <a:buNone/>
            </a:pPr>
            <a:r>
              <a:rPr lang="lv-LV" altLang="lv-LV" sz="975" dirty="0"/>
              <a:t>f) darbinieki, kas veic novērošanu, nedrīkst ne aizturēt, ne apcietināt novērojamo personu;</a:t>
            </a:r>
          </a:p>
          <a:p>
            <a:pPr lvl="0">
              <a:buNone/>
            </a:pPr>
            <a:r>
              <a:rPr lang="lv-LV" altLang="lv-LV" sz="975" dirty="0"/>
              <a:t>g) par katru operāciju ziņo tās Līgumslēdzējas Puses iestādēm, kuras teritorijā šī operācija ir notikusi; drīkst prasīt, lai ierodas darbinieki, kas veikuši novērošanu;</a:t>
            </a:r>
          </a:p>
          <a:p>
            <a:pPr lvl="0">
              <a:buNone/>
            </a:pPr>
            <a:r>
              <a:rPr lang="lv-LV" altLang="lv-LV" sz="975" dirty="0"/>
              <a:t>h) tās Līgumslēdzējas Puses iestādes, kuras darbinieki ir veikuši novērošanu, sniedz palīdzību izmeklēšanā, tostarp tiesvedībā, kas seko operācijai, kurā tie piedalījušies, ja to lūdz tās Līgumslēdzējas Puses iestādes, kuras teritorijā ir notikusi novērošana.</a:t>
            </a:r>
            <a:endParaRPr lang="ru-RU" altLang="lv-LV" sz="975" dirty="0"/>
          </a:p>
          <a:p>
            <a:endParaRPr lang="lv-LV" dirty="0"/>
          </a:p>
        </p:txBody>
      </p:sp>
    </p:spTree>
    <p:extLst>
      <p:ext uri="{BB962C8B-B14F-4D97-AF65-F5344CB8AC3E}">
        <p14:creationId xmlns:p14="http://schemas.microsoft.com/office/powerpoint/2010/main" val="36563278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494235" y="141685"/>
            <a:ext cx="6172200" cy="706040"/>
          </a:xfrm>
        </p:spPr>
        <p:txBody>
          <a:bodyPr/>
          <a:lstStyle/>
          <a:p>
            <a:r>
              <a:rPr lang="lv-LV" altLang="lv-LV"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Novērošanu var veikt vienīgi sakarā ar kādu no šiem  noziedzīgajiem nodarījumiem:</a:t>
            </a:r>
            <a:endParaRPr lang="ru-RU" altLang="lv-LV"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0419" name="Rectangle 3"/>
          <p:cNvSpPr>
            <a:spLocks noGrp="1" noChangeArrowheads="1"/>
          </p:cNvSpPr>
          <p:nvPr>
            <p:ph type="body" idx="1"/>
          </p:nvPr>
        </p:nvSpPr>
        <p:spPr>
          <a:xfrm>
            <a:off x="1485900" y="1146572"/>
            <a:ext cx="6172200" cy="3207376"/>
          </a:xfrm>
        </p:spPr>
        <p:txBody>
          <a:bodyPr/>
          <a:lstStyle/>
          <a:p>
            <a:pPr>
              <a:lnSpc>
                <a:spcPct val="80000"/>
              </a:lnSpc>
              <a:buFont typeface="Arial" panose="020B0604020202020204" pitchFamily="34" charset="0"/>
              <a:buChar char="•"/>
            </a:pPr>
            <a:r>
              <a:rPr lang="lv-LV" altLang="lv-LV" sz="1500" dirty="0"/>
              <a:t> </a:t>
            </a:r>
            <a:r>
              <a:rPr lang="lv-LV" altLang="lv-LV" sz="1500" dirty="0">
                <a:latin typeface="Times New Roman" panose="02020603050405020304" pitchFamily="18" charset="0"/>
                <a:cs typeface="Times New Roman" panose="02020603050405020304" pitchFamily="18" charset="0"/>
              </a:rPr>
              <a:t>slepkavība ar iepriekšēju nodomu,</a:t>
            </a:r>
          </a:p>
          <a:p>
            <a:pPr>
              <a:lnSpc>
                <a:spcPct val="80000"/>
              </a:lnSpc>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 slepkavība,</a:t>
            </a:r>
          </a:p>
          <a:p>
            <a:pPr>
              <a:lnSpc>
                <a:spcPct val="80000"/>
              </a:lnSpc>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 izvarošana,</a:t>
            </a:r>
          </a:p>
          <a:p>
            <a:pPr>
              <a:lnSpc>
                <a:spcPct val="80000"/>
              </a:lnSpc>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 tīša dedzināšana,</a:t>
            </a:r>
          </a:p>
          <a:p>
            <a:pPr>
              <a:lnSpc>
                <a:spcPct val="80000"/>
              </a:lnSpc>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naudas viltošana,</a:t>
            </a:r>
          </a:p>
          <a:p>
            <a:pPr>
              <a:lnSpc>
                <a:spcPct val="80000"/>
              </a:lnSpc>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 laupīšana un zagtu mantu glabāšana,</a:t>
            </a:r>
          </a:p>
          <a:p>
            <a:pPr>
              <a:lnSpc>
                <a:spcPct val="80000"/>
              </a:lnSpc>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izspiešana,</a:t>
            </a:r>
          </a:p>
          <a:p>
            <a:pPr>
              <a:lnSpc>
                <a:spcPct val="80000"/>
              </a:lnSpc>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personas nolaupīšana un ķīlnieku sagrābšana,</a:t>
            </a:r>
          </a:p>
          <a:p>
            <a:pPr>
              <a:lnSpc>
                <a:spcPct val="80000"/>
              </a:lnSpc>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cilvēku tirdzniecība,</a:t>
            </a:r>
          </a:p>
          <a:p>
            <a:pPr>
              <a:lnSpc>
                <a:spcPct val="80000"/>
              </a:lnSpc>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narkotisko un psihotropo vielu nelikumīga tirdzniecība,</a:t>
            </a:r>
          </a:p>
          <a:p>
            <a:pPr>
              <a:lnSpc>
                <a:spcPct val="80000"/>
              </a:lnSpc>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tiesību normu pārkāpšana ieroču un sprāgstvielu jomā,</a:t>
            </a:r>
          </a:p>
          <a:p>
            <a:pPr>
              <a:lnSpc>
                <a:spcPct val="80000"/>
              </a:lnSpc>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spridzināšana,</a:t>
            </a:r>
          </a:p>
          <a:p>
            <a:pPr>
              <a:lnSpc>
                <a:spcPct val="80000"/>
              </a:lnSpc>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toksisko un bīstamo atkritumu nelikumīga pārvadāšana.</a:t>
            </a:r>
            <a:endParaRPr lang="ru-RU" altLang="lv-LV" sz="1500" dirty="0">
              <a:latin typeface="Times New Roman" panose="02020603050405020304" pitchFamily="18" charset="0"/>
              <a:cs typeface="Times New Roman" panose="02020603050405020304" pitchFamily="18" charset="0"/>
            </a:endParaRPr>
          </a:p>
        </p:txBody>
      </p:sp>
      <p:sp>
        <p:nvSpPr>
          <p:cNvPr id="60420" name="Line 4"/>
          <p:cNvSpPr>
            <a:spLocks noChangeShapeType="1"/>
          </p:cNvSpPr>
          <p:nvPr/>
        </p:nvSpPr>
        <p:spPr bwMode="auto">
          <a:xfrm>
            <a:off x="1385888" y="897731"/>
            <a:ext cx="63186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1050"/>
          </a:p>
        </p:txBody>
      </p:sp>
    </p:spTree>
    <p:extLst>
      <p:ext uri="{BB962C8B-B14F-4D97-AF65-F5344CB8AC3E}">
        <p14:creationId xmlns:p14="http://schemas.microsoft.com/office/powerpoint/2010/main" val="1883053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Novērošanas nosacījumi:</a:t>
            </a:r>
          </a:p>
        </p:txBody>
      </p:sp>
      <p:sp>
        <p:nvSpPr>
          <p:cNvPr id="61443" name="Content Placeholder 2"/>
          <p:cNvSpPr>
            <a:spLocks noGrp="1"/>
          </p:cNvSpPr>
          <p:nvPr>
            <p:ph idx="1"/>
          </p:nvPr>
        </p:nvSpPr>
        <p:spPr>
          <a:xfrm>
            <a:off x="1331119" y="844154"/>
            <a:ext cx="6326981" cy="3618309"/>
          </a:xfrm>
        </p:spPr>
        <p:txBody>
          <a:bodyPr/>
          <a:lstStyle/>
          <a:p>
            <a:pPr algn="just">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darbinieki, kas veic novērošanu, ievēro nacionālos normatīvos aktus, kuras valsts teritorijā novērošana tiek turpināta, un vietējo iestāžu likumiskas prasības;</a:t>
            </a:r>
          </a:p>
          <a:p>
            <a:pPr algn="just">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ir jābūt dokumentam, kas apliecina atļaujas saņemšanu;</a:t>
            </a:r>
          </a:p>
          <a:p>
            <a:pPr algn="just">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darbiniekiem, kas turpina novērošanu, ir dienesta apliecības un sakaru līdzekļi;</a:t>
            </a:r>
          </a:p>
          <a:p>
            <a:pPr algn="just">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 darbiniekiem, kas turpina novērošanu, aizliegts ieiet privātmājās un sabiedrībai nepieejamās vietās;</a:t>
            </a:r>
          </a:p>
          <a:p>
            <a:pPr algn="just">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 darbinieki, kas turpina novērošanu, nedrīkst aizturēt vai arestēt novērošanā esošo personu;</a:t>
            </a:r>
          </a:p>
          <a:p>
            <a:pPr algn="just">
              <a:buFont typeface="Arial" panose="020B0604020202020204" pitchFamily="34" charset="0"/>
              <a:buChar char="•"/>
            </a:pPr>
            <a:r>
              <a:rPr lang="lv-LV" altLang="lv-LV" sz="1500" dirty="0">
                <a:latin typeface="Times New Roman" panose="02020603050405020304" pitchFamily="18" charset="0"/>
                <a:cs typeface="Times New Roman" panose="02020603050405020304" pitchFamily="18" charset="0"/>
              </a:rPr>
              <a:t> dienesta ieroču lietošana ir aizliegta, izņemot gadījumus, kad tiek apdraudēta personas dzīvība.</a:t>
            </a:r>
          </a:p>
          <a:p>
            <a:endParaRPr lang="lv-LV" altLang="lv-LV" sz="1800" dirty="0"/>
          </a:p>
        </p:txBody>
      </p:sp>
    </p:spTree>
    <p:extLst>
      <p:ext uri="{BB962C8B-B14F-4D97-AF65-F5344CB8AC3E}">
        <p14:creationId xmlns:p14="http://schemas.microsoft.com/office/powerpoint/2010/main" val="42694768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1485900" y="1063228"/>
            <a:ext cx="6172200" cy="3128963"/>
          </a:xfrm>
        </p:spPr>
        <p:txBody>
          <a:bodyPr/>
          <a:lstStyle/>
          <a:p>
            <a:pPr>
              <a:buFont typeface="Arial" panose="020B0604020202020204" pitchFamily="34" charset="0"/>
              <a:buChar char="•"/>
            </a:pPr>
            <a:r>
              <a:rPr lang="lv-LV" altLang="lv-LV" dirty="0" smtClean="0"/>
              <a:t> </a:t>
            </a:r>
            <a:r>
              <a:rPr lang="lv-LV" altLang="lv-LV" sz="2100" dirty="0">
                <a:latin typeface="Times New Roman" panose="02020603050405020304" pitchFamily="18" charset="0"/>
                <a:cs typeface="Times New Roman" panose="02020603050405020304" pitchFamily="18" charset="0"/>
              </a:rPr>
              <a:t>Pēc novērošanas pārtraukšanas darbinieki, kas turpināja novērošanu, ziņo par visiem novērošanas apstākļiem kompetentajai iestādei, kuras valsts teritorijā novērošana tika turpināta, sniedz palīdzību izmeklēšanā, kā arī tiesvedībā, kas seko operācijai, kurā tie piedalījušies, ja to lūdz kompetentā iestāde, kuras valsts teritorijā novērošana ir notikusi.</a:t>
            </a:r>
          </a:p>
        </p:txBody>
      </p:sp>
      <p:sp>
        <p:nvSpPr>
          <p:cNvPr id="62467" name="Rectangle 2"/>
          <p:cNvSpPr>
            <a:spLocks noGrp="1" noChangeArrowheads="1"/>
          </p:cNvSpPr>
          <p:nvPr>
            <p:ph type="title"/>
          </p:nvPr>
        </p:nvSpPr>
        <p:spPr/>
        <p:txBody>
          <a:bodyPr/>
          <a:lstStyle/>
          <a:p>
            <a:r>
              <a:rPr lang="lv-LV" altLang="lv-LV" sz="1800" b="1" u="sng"/>
              <a:t>Novērošana</a:t>
            </a:r>
            <a:r>
              <a:rPr lang="ru-RU" altLang="lv-LV" sz="1800"/>
              <a:t> </a:t>
            </a:r>
          </a:p>
        </p:txBody>
      </p:sp>
    </p:spTree>
    <p:extLst>
      <p:ext uri="{BB962C8B-B14F-4D97-AF65-F5344CB8AC3E}">
        <p14:creationId xmlns:p14="http://schemas.microsoft.com/office/powerpoint/2010/main" val="30186220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Pārrobežu vajāšana:</a:t>
            </a:r>
            <a:r>
              <a:rPr lang="lv-LV" altLang="lv-LV" dirty="0" smtClean="0">
                <a:latin typeface="Times New Roman" panose="02020603050405020304" pitchFamily="18" charset="0"/>
                <a:cs typeface="Times New Roman" panose="02020603050405020304" pitchFamily="18" charset="0"/>
              </a:rPr>
              <a:t/>
            </a:r>
            <a:br>
              <a:rPr lang="lv-LV" altLang="lv-LV" dirty="0" smtClean="0">
                <a:latin typeface="Times New Roman" panose="02020603050405020304" pitchFamily="18" charset="0"/>
                <a:cs typeface="Times New Roman" panose="02020603050405020304" pitchFamily="18" charset="0"/>
              </a:rPr>
            </a:br>
            <a:endParaRPr lang="lv-LV" altLang="lv-LV" dirty="0" smtClean="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2249742" y="1812305"/>
            <a:ext cx="4607719" cy="1770460"/>
          </a:xfrm>
        </p:spPr>
        <p:txBody>
          <a:bodyPr rtlCol="0">
            <a:normAutofit/>
          </a:bodyPr>
          <a:lstStyle/>
          <a:p>
            <a:pPr algn="ctr" fontAlgn="auto">
              <a:spcAft>
                <a:spcPts val="0"/>
              </a:spcAft>
              <a:buFont typeface="Arial" panose="020B0604020202020204" pitchFamily="34" charset="0"/>
              <a:buChar char="•"/>
              <a:defRPr/>
            </a:pPr>
            <a:r>
              <a:rPr lang="lv-LV" sz="1800" dirty="0">
                <a:solidFill>
                  <a:schemeClr val="tx1">
                    <a:lumMod val="75000"/>
                    <a:lumOff val="25000"/>
                  </a:schemeClr>
                </a:solidFill>
                <a:latin typeface="Times New Roman" panose="02020603050405020304" pitchFamily="18" charset="0"/>
                <a:cs typeface="Times New Roman" panose="02020603050405020304" pitchFamily="18" charset="0"/>
              </a:rPr>
              <a:t>…policisti, kas savā valstī vajā kādu personu var turpināt vajāšanu citas Šengenas valsts teritorijā, ar kuru ir kopīga </a:t>
            </a:r>
            <a:r>
              <a:rPr lang="lv-LV" sz="1800" b="1" dirty="0">
                <a:solidFill>
                  <a:schemeClr val="tx1">
                    <a:lumMod val="75000"/>
                    <a:lumOff val="25000"/>
                  </a:schemeClr>
                </a:solidFill>
                <a:latin typeface="Times New Roman" panose="02020603050405020304" pitchFamily="18" charset="0"/>
                <a:cs typeface="Times New Roman" panose="02020603050405020304" pitchFamily="18" charset="0"/>
              </a:rPr>
              <a:t>sauszemes robeža. </a:t>
            </a:r>
          </a:p>
          <a:p>
            <a:pPr fontAlgn="auto">
              <a:spcAft>
                <a:spcPts val="0"/>
              </a:spcAft>
              <a:buFont typeface="Wingdings 3" charset="2"/>
              <a:buChar char=""/>
              <a:defRPr/>
            </a:pPr>
            <a:endParaRPr lang="lv-LV" sz="1800" dirty="0">
              <a:solidFill>
                <a:schemeClr val="tx1">
                  <a:lumMod val="75000"/>
                  <a:lumOff val="25000"/>
                </a:schemeClr>
              </a:solidFill>
            </a:endParaRPr>
          </a:p>
        </p:txBody>
      </p:sp>
      <p:sp>
        <p:nvSpPr>
          <p:cNvPr id="63492" name="Content Placeholder 1"/>
          <p:cNvSpPr>
            <a:spLocks noGrp="1"/>
          </p:cNvSpPr>
          <p:nvPr>
            <p:ph sz="half" idx="1"/>
          </p:nvPr>
        </p:nvSpPr>
        <p:spPr>
          <a:xfrm>
            <a:off x="1485900" y="1146573"/>
            <a:ext cx="6326460" cy="561082"/>
          </a:xfrm>
        </p:spPr>
        <p:txBody>
          <a:bodyPr/>
          <a:lstStyle/>
          <a:p>
            <a:pPr marL="0" indent="0" algn="ctr">
              <a:buNone/>
            </a:pPr>
            <a:r>
              <a:rPr lang="lv-LV" altLang="lv-LV" dirty="0" smtClean="0">
                <a:latin typeface="Times New Roman" panose="02020603050405020304" pitchFamily="18" charset="0"/>
                <a:cs typeface="Times New Roman" panose="02020603050405020304" pitchFamily="18" charset="0"/>
              </a:rPr>
              <a:t>Šengenas konvencijas 41.pants:</a:t>
            </a:r>
            <a:endParaRPr lang="lv-LV" altLang="lv-LV" dirty="0" smtClean="0"/>
          </a:p>
        </p:txBody>
      </p:sp>
    </p:spTree>
    <p:extLst>
      <p:ext uri="{BB962C8B-B14F-4D97-AF65-F5344CB8AC3E}">
        <p14:creationId xmlns:p14="http://schemas.microsoft.com/office/powerpoint/2010/main" val="9852024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925242" y="573882"/>
            <a:ext cx="5688806" cy="594122"/>
          </a:xfrm>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Pārrobežu vajāšana:</a:t>
            </a:r>
          </a:p>
        </p:txBody>
      </p:sp>
      <p:sp>
        <p:nvSpPr>
          <p:cNvPr id="64515" name="Content Placeholder 2"/>
          <p:cNvSpPr>
            <a:spLocks noGrp="1"/>
          </p:cNvSpPr>
          <p:nvPr>
            <p:ph idx="1"/>
          </p:nvPr>
        </p:nvSpPr>
        <p:spPr>
          <a:xfrm>
            <a:off x="1913283" y="1221600"/>
            <a:ext cx="5303044" cy="2759869"/>
          </a:xfrm>
        </p:spPr>
        <p:txBody>
          <a:bodyPr/>
          <a:lstStyle/>
          <a:p>
            <a:pPr algn="just">
              <a:buFont typeface="Arial" panose="020B0604020202020204" pitchFamily="34" charset="0"/>
              <a:buChar char="•"/>
            </a:pPr>
            <a:r>
              <a:rPr lang="lv-LV" altLang="lv-LV" sz="1575" dirty="0">
                <a:latin typeface="Times New Roman" panose="02020603050405020304" pitchFamily="18" charset="0"/>
                <a:cs typeface="Times New Roman" panose="02020603050405020304" pitchFamily="18" charset="0"/>
              </a:rPr>
              <a:t>nozīmē vajāšanas turpināšanu pāri valsts robežai citā dalībvalstī, vajājot subjektus, ko tur aizdomās </a:t>
            </a:r>
            <a:r>
              <a:rPr lang="lv-LV" altLang="lv-LV" sz="1575" b="1" dirty="0">
                <a:latin typeface="Times New Roman" panose="02020603050405020304" pitchFamily="18" charset="0"/>
                <a:cs typeface="Times New Roman" panose="02020603050405020304" pitchFamily="18" charset="0"/>
              </a:rPr>
              <a:t>par konkrēta </a:t>
            </a:r>
            <a:r>
              <a:rPr lang="lv-LV" altLang="lv-LV" sz="1575" dirty="0">
                <a:latin typeface="Times New Roman" panose="02020603050405020304" pitchFamily="18" charset="0"/>
                <a:cs typeface="Times New Roman" panose="02020603050405020304" pitchFamily="18" charset="0"/>
              </a:rPr>
              <a:t>veida nozieguma izdarīšanu vai kas </a:t>
            </a:r>
            <a:r>
              <a:rPr lang="lv-LV" altLang="lv-LV" sz="1575" b="1" dirty="0">
                <a:latin typeface="Times New Roman" panose="02020603050405020304" pitchFamily="18" charset="0"/>
                <a:cs typeface="Times New Roman" panose="02020603050405020304" pitchFamily="18" charset="0"/>
              </a:rPr>
              <a:t>pieķerti šāda </a:t>
            </a:r>
            <a:r>
              <a:rPr lang="lv-LV" altLang="lv-LV" sz="1575" dirty="0">
                <a:latin typeface="Times New Roman" panose="02020603050405020304" pitchFamily="18" charset="0"/>
                <a:cs typeface="Times New Roman" panose="02020603050405020304" pitchFamily="18" charset="0"/>
              </a:rPr>
              <a:t>nozieguma izdarīšanā. </a:t>
            </a:r>
          </a:p>
          <a:p>
            <a:pPr algn="just">
              <a:buFont typeface="Arial" panose="020B0604020202020204" pitchFamily="34" charset="0"/>
              <a:buChar char="•"/>
            </a:pPr>
            <a:r>
              <a:rPr lang="lv-LV" altLang="lv-LV" sz="1575" dirty="0">
                <a:latin typeface="Times New Roman" panose="02020603050405020304" pitchFamily="18" charset="0"/>
                <a:cs typeface="Times New Roman" panose="02020603050405020304" pitchFamily="18" charset="0"/>
              </a:rPr>
              <a:t>Tā kā šai operācijai nav vajadzīga iepriekšēja atļauja, uz to attiecas ļoti stingri nosacījumi un precīzi noteikta izpildes kārtība. Daži no šiem nosacījumiem un izpildes kārtības aspektiem ir vispārēji, bet citi attiecas uz katru konkrēto valsti atsevišķi un ir izklāstīti </a:t>
            </a:r>
            <a:r>
              <a:rPr lang="lv-LV" altLang="lv-LV" sz="1575" b="1" dirty="0">
                <a:latin typeface="Times New Roman" panose="02020603050405020304" pitchFamily="18" charset="0"/>
                <a:cs typeface="Times New Roman" panose="02020603050405020304" pitchFamily="18" charset="0"/>
              </a:rPr>
              <a:t>vienpusējās deklarācijās. </a:t>
            </a:r>
          </a:p>
        </p:txBody>
      </p:sp>
    </p:spTree>
    <p:extLst>
      <p:ext uri="{BB962C8B-B14F-4D97-AF65-F5344CB8AC3E}">
        <p14:creationId xmlns:p14="http://schemas.microsoft.com/office/powerpoint/2010/main" val="41575593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709738" y="573881"/>
            <a:ext cx="5904310" cy="863204"/>
          </a:xfrm>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Vajāšanas veikšanas kārtība:</a:t>
            </a:r>
          </a:p>
        </p:txBody>
      </p:sp>
      <p:sp>
        <p:nvSpPr>
          <p:cNvPr id="3" name="Content Placeholder 2"/>
          <p:cNvSpPr>
            <a:spLocks noGrp="1"/>
          </p:cNvSpPr>
          <p:nvPr>
            <p:ph idx="1"/>
          </p:nvPr>
        </p:nvSpPr>
        <p:spPr>
          <a:xfrm>
            <a:off x="1763317" y="1491854"/>
            <a:ext cx="5850731" cy="2591990"/>
          </a:xfrm>
        </p:spPr>
        <p:txBody>
          <a:bodyPr rtlCol="0">
            <a:normAutofit fontScale="92500" lnSpcReduction="20000"/>
          </a:bodyPr>
          <a:lstStyle/>
          <a:p>
            <a:pPr algn="just" fontAlgn="auto">
              <a:spcAft>
                <a:spcPts val="0"/>
              </a:spcAft>
              <a:buFont typeface="Arial" panose="020B0604020202020204" pitchFamily="34" charset="0"/>
              <a:buChar char="•"/>
              <a:defRPr/>
            </a:pPr>
            <a:r>
              <a:rPr lang="lv-LV" sz="2025" b="1" dirty="0">
                <a:solidFill>
                  <a:schemeClr val="accent6">
                    <a:lumMod val="75000"/>
                  </a:schemeClr>
                </a:solidFill>
                <a:latin typeface="Times New Roman" panose="02020603050405020304" pitchFamily="18" charset="0"/>
                <a:cs typeface="Times New Roman" panose="02020603050405020304" pitchFamily="18" charset="0"/>
              </a:rPr>
              <a:t>Obligāti</a:t>
            </a:r>
            <a:r>
              <a:rPr lang="lv-LV" sz="2025" dirty="0">
                <a:solidFill>
                  <a:schemeClr val="accent6">
                    <a:lumMod val="75000"/>
                  </a:schemeClr>
                </a:solidFill>
                <a:latin typeface="Times New Roman" panose="02020603050405020304" pitchFamily="18" charset="0"/>
                <a:cs typeface="Times New Roman" panose="02020603050405020304" pitchFamily="18" charset="0"/>
              </a:rPr>
              <a:t> ir jāinformē tās valsts iestādes, kur notiek vajāšana, vēlākais – šķērsojot robežu. Tas ir jādara sazinoties ar:</a:t>
            </a:r>
          </a:p>
          <a:p>
            <a:pPr lvl="1" algn="just" fontAlgn="auto">
              <a:spcAft>
                <a:spcPts val="0"/>
              </a:spcAft>
              <a:buFont typeface="Arial" panose="020B0604020202020204" pitchFamily="34" charset="0"/>
              <a:buChar char="•"/>
              <a:defRPr/>
            </a:pPr>
            <a:r>
              <a:rPr lang="lv-LV" sz="1725" dirty="0">
                <a:solidFill>
                  <a:schemeClr val="accent6">
                    <a:lumMod val="75000"/>
                  </a:schemeClr>
                </a:solidFill>
                <a:latin typeface="Times New Roman" panose="02020603050405020304" pitchFamily="18" charset="0"/>
                <a:cs typeface="Times New Roman" panose="02020603050405020304" pitchFamily="18" charset="0"/>
              </a:rPr>
              <a:t>iesaistītās valsts policijas iestādi</a:t>
            </a:r>
          </a:p>
          <a:p>
            <a:pPr lvl="1" algn="just" fontAlgn="auto">
              <a:spcAft>
                <a:spcPts val="0"/>
              </a:spcAft>
              <a:buFont typeface="Arial" panose="020B0604020202020204" pitchFamily="34" charset="0"/>
              <a:buChar char="•"/>
              <a:defRPr/>
            </a:pPr>
            <a:r>
              <a:rPr lang="lv-LV" sz="1725" dirty="0">
                <a:solidFill>
                  <a:schemeClr val="accent6">
                    <a:lumMod val="75000"/>
                  </a:schemeClr>
                </a:solidFill>
                <a:latin typeface="Times New Roman" panose="02020603050405020304" pitchFamily="18" charset="0"/>
                <a:cs typeface="Times New Roman" panose="02020603050405020304" pitchFamily="18" charset="0"/>
              </a:rPr>
              <a:t>vai ar vienu no sakaru iestādēm, kuras iesaistītā valsts ir nozīmējusi.</a:t>
            </a:r>
          </a:p>
          <a:p>
            <a:pPr marL="0" indent="0" fontAlgn="auto">
              <a:spcAft>
                <a:spcPts val="0"/>
              </a:spcAft>
              <a:buNone/>
              <a:defRPr/>
            </a:pPr>
            <a:endParaRPr lang="lv-LV" altLang="lv-LV" sz="2100" dirty="0">
              <a:latin typeface="Times New Roman" panose="02020603050405020304" pitchFamily="18" charset="0"/>
              <a:cs typeface="Times New Roman" panose="02020603050405020304" pitchFamily="18" charset="0"/>
            </a:endParaRPr>
          </a:p>
          <a:p>
            <a:pPr marL="0" indent="0" fontAlgn="auto">
              <a:spcAft>
                <a:spcPts val="0"/>
              </a:spcAft>
              <a:buNone/>
              <a:defRPr/>
            </a:pPr>
            <a:r>
              <a:rPr lang="lv-LV" altLang="lv-LV" sz="2100" dirty="0">
                <a:latin typeface="Times New Roman" panose="02020603050405020304" pitchFamily="18" charset="0"/>
                <a:cs typeface="Times New Roman" panose="02020603050405020304" pitchFamily="18" charset="0"/>
              </a:rPr>
              <a:t>Policijas darbiniekiem ir jārīkojas saskaņā ar tās valsts likumiem, </a:t>
            </a:r>
            <a:r>
              <a:rPr lang="lv-LV" altLang="lv-LV" sz="2100" b="1" dirty="0">
                <a:latin typeface="Times New Roman" panose="02020603050405020304" pitchFamily="18" charset="0"/>
                <a:cs typeface="Times New Roman" panose="02020603050405020304" pitchFamily="18" charset="0"/>
              </a:rPr>
              <a:t>kuras teritorijā viņi veic savas darbības</a:t>
            </a:r>
            <a:r>
              <a:rPr lang="lv-LV" altLang="lv-LV" sz="2100" dirty="0">
                <a:latin typeface="Times New Roman" panose="02020603050405020304" pitchFamily="18" charset="0"/>
                <a:cs typeface="Times New Roman" panose="02020603050405020304" pitchFamily="18" charset="0"/>
              </a:rPr>
              <a:t> un ir jāpakļaujas kompetento vietējo varasiestāžu norādījumiem.</a:t>
            </a:r>
          </a:p>
          <a:p>
            <a:pPr fontAlgn="auto">
              <a:spcAft>
                <a:spcPts val="0"/>
              </a:spcAft>
              <a:buFontTx/>
              <a:buChar char="-"/>
              <a:defRPr/>
            </a:pPr>
            <a:endParaRPr lang="lv-LV" sz="2025"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12986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614488" y="733425"/>
            <a:ext cx="5915025" cy="639366"/>
          </a:xfrm>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Vajāšanas veikšanas kārtība:</a:t>
            </a:r>
          </a:p>
        </p:txBody>
      </p:sp>
      <p:sp>
        <p:nvSpPr>
          <p:cNvPr id="66563" name="Content Placeholder 2"/>
          <p:cNvSpPr>
            <a:spLocks noGrp="1"/>
          </p:cNvSpPr>
          <p:nvPr>
            <p:ph sz="half" idx="1"/>
          </p:nvPr>
        </p:nvSpPr>
        <p:spPr>
          <a:xfrm>
            <a:off x="1516857" y="1496616"/>
            <a:ext cx="3818335" cy="2844403"/>
          </a:xfrm>
        </p:spPr>
        <p:txBody>
          <a:bodyPr/>
          <a:lstStyle/>
          <a:p>
            <a:pPr>
              <a:buFont typeface="Arial" panose="020B0604020202020204" pitchFamily="34" charset="0"/>
              <a:buChar char="•"/>
            </a:pPr>
            <a:r>
              <a:rPr lang="lv-LV" altLang="lv-LV" sz="1575" dirty="0">
                <a:latin typeface="Times New Roman" panose="02020603050405020304" pitchFamily="18" charset="0"/>
                <a:cs typeface="Times New Roman" panose="02020603050405020304" pitchFamily="18" charset="0"/>
              </a:rPr>
              <a:t>Policijas darbiniekam ir jābūt viegli atpazīstamam pēc formastērpa, piedurknes apsēja vai transportlīdzekļa atšķirības zīmēm.</a:t>
            </a:r>
          </a:p>
          <a:p>
            <a:pPr>
              <a:buFont typeface="Arial" panose="020B0604020202020204" pitchFamily="34" charset="0"/>
              <a:buChar char="•"/>
            </a:pPr>
            <a:r>
              <a:rPr lang="lv-LV" altLang="lv-LV" sz="1575" dirty="0">
                <a:latin typeface="Times New Roman" panose="02020603050405020304" pitchFamily="18" charset="0"/>
                <a:cs typeface="Times New Roman" panose="02020603050405020304" pitchFamily="18" charset="0"/>
              </a:rPr>
              <a:t>Policijas darbiniekam, kas veic vajāšanu drīkst būt līdz dienesta ierocis, bet tā pielietošana ir aizliegta, izņemot nepieciešamās pašaizsardzības gadījumos saskaņā ar pieprasītājas valsts likumiem. </a:t>
            </a:r>
          </a:p>
          <a:p>
            <a:pPr>
              <a:buFont typeface="Arial" panose="020B0604020202020204" pitchFamily="34" charset="0"/>
              <a:buChar char="•"/>
            </a:pPr>
            <a:r>
              <a:rPr lang="lv-LV" altLang="lv-LV" sz="1575" dirty="0">
                <a:latin typeface="Times New Roman" panose="02020603050405020304" pitchFamily="18" charset="0"/>
                <a:cs typeface="Times New Roman" panose="02020603050405020304" pitchFamily="18" charset="0"/>
              </a:rPr>
              <a:t> Ieeja mājokļos un publiski nepieejamās vietās ir aizliegta.</a:t>
            </a:r>
          </a:p>
        </p:txBody>
      </p:sp>
      <p:sp>
        <p:nvSpPr>
          <p:cNvPr id="2" name="Content Placeholder 1"/>
          <p:cNvSpPr>
            <a:spLocks noGrp="1"/>
          </p:cNvSpPr>
          <p:nvPr>
            <p:ph sz="half" idx="2"/>
          </p:nvPr>
        </p:nvSpPr>
        <p:spPr>
          <a:xfrm>
            <a:off x="5489973" y="1762126"/>
            <a:ext cx="2168128" cy="1727597"/>
          </a:xfrm>
        </p:spPr>
        <p:txBody>
          <a:bodyPr/>
          <a:lstStyle/>
          <a:p>
            <a:pPr marL="0" indent="0" algn="ctr" fontAlgn="auto">
              <a:spcAft>
                <a:spcPts val="0"/>
              </a:spcAft>
              <a:buNone/>
              <a:defRPr/>
            </a:pPr>
            <a:r>
              <a:rPr lang="lv-LV" b="1" dirty="0">
                <a:solidFill>
                  <a:schemeClr val="tx1">
                    <a:lumMod val="75000"/>
                    <a:lumOff val="25000"/>
                  </a:schemeClr>
                </a:solidFill>
                <a:latin typeface="Times New Roman" panose="02020603050405020304" pitchFamily="18" charset="0"/>
                <a:cs typeface="Times New Roman" panose="02020603050405020304" pitchFamily="18" charset="0"/>
              </a:rPr>
              <a:t>Vajāšana ir jāpārtrauc,</a:t>
            </a:r>
          </a:p>
          <a:p>
            <a:pPr marL="0" indent="0" algn="ctr" fontAlgn="auto">
              <a:spcAft>
                <a:spcPts val="0"/>
              </a:spcAft>
              <a:buNone/>
              <a:defRPr/>
            </a:pPr>
            <a:r>
              <a:rPr lang="lv-LV" b="1" dirty="0">
                <a:solidFill>
                  <a:schemeClr val="tx1">
                    <a:lumMod val="75000"/>
                    <a:lumOff val="25000"/>
                  </a:schemeClr>
                </a:solidFill>
                <a:latin typeface="Times New Roman" panose="02020603050405020304" pitchFamily="18" charset="0"/>
                <a:cs typeface="Times New Roman" panose="02020603050405020304" pitchFamily="18" charset="0"/>
              </a:rPr>
              <a:t> ja to pieprasa vietējās iestādes!!!</a:t>
            </a:r>
          </a:p>
          <a:p>
            <a:pPr>
              <a:defRPr/>
            </a:pPr>
            <a:endParaRPr lang="lv-LV" dirty="0"/>
          </a:p>
        </p:txBody>
      </p:sp>
    </p:spTree>
    <p:extLst>
      <p:ext uri="{BB962C8B-B14F-4D97-AF65-F5344CB8AC3E}">
        <p14:creationId xmlns:p14="http://schemas.microsoft.com/office/powerpoint/2010/main" val="25648065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871663" y="465535"/>
            <a:ext cx="5742385" cy="917972"/>
          </a:xfrm>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rPr>
              <a:t>Vajāšanu veic atbilstīgi vienai no šīm formām:</a:t>
            </a:r>
            <a:r>
              <a:rPr lang="lv-LV" altLang="lv-LV" dirty="0" smtClean="0">
                <a:latin typeface="Times New Roman" panose="02020603050405020304" pitchFamily="18" charset="0"/>
              </a:rPr>
              <a:t/>
            </a:r>
            <a:br>
              <a:rPr lang="lv-LV" altLang="lv-LV" dirty="0" smtClean="0">
                <a:latin typeface="Times New Roman" panose="02020603050405020304" pitchFamily="18" charset="0"/>
              </a:rPr>
            </a:br>
            <a:endParaRPr lang="lv-LV" altLang="lv-LV" dirty="0" smtClean="0"/>
          </a:p>
        </p:txBody>
      </p:sp>
      <p:sp>
        <p:nvSpPr>
          <p:cNvPr id="3" name="Content Placeholder 2"/>
          <p:cNvSpPr>
            <a:spLocks noGrp="1"/>
          </p:cNvSpPr>
          <p:nvPr>
            <p:ph idx="1"/>
          </p:nvPr>
        </p:nvSpPr>
        <p:spPr>
          <a:xfrm>
            <a:off x="1601671" y="1167594"/>
            <a:ext cx="5688806" cy="2919413"/>
          </a:xfrm>
        </p:spPr>
        <p:txBody>
          <a:bodyPr/>
          <a:lstStyle/>
          <a:p>
            <a:pPr algn="just">
              <a:lnSpc>
                <a:spcPct val="90000"/>
              </a:lnSpc>
              <a:buFont typeface="Arial" panose="020B0604020202020204" pitchFamily="34" charset="0"/>
              <a:buChar char="•"/>
              <a:defRPr/>
            </a:pPr>
            <a:r>
              <a:rPr lang="lv-LV" altLang="lv-LV" sz="1875" dirty="0">
                <a:latin typeface="Times New Roman" panose="02020603050405020304" pitchFamily="18" charset="0"/>
              </a:rPr>
              <a:t>a) darbiniekiem, kas veic vajāšanu, </a:t>
            </a:r>
            <a:r>
              <a:rPr lang="lv-LV" altLang="lv-LV" sz="1875" u="sng" dirty="0">
                <a:latin typeface="Times New Roman" panose="02020603050405020304" pitchFamily="18" charset="0"/>
              </a:rPr>
              <a:t>nav aizturēšanas tiesību</a:t>
            </a:r>
            <a:r>
              <a:rPr lang="lv-LV" altLang="lv-LV" sz="1875" dirty="0">
                <a:latin typeface="Times New Roman" panose="02020603050405020304" pitchFamily="18" charset="0"/>
              </a:rPr>
              <a:t>;</a:t>
            </a:r>
          </a:p>
          <a:p>
            <a:pPr lvl="1" algn="just">
              <a:lnSpc>
                <a:spcPct val="90000"/>
              </a:lnSpc>
              <a:buFont typeface="Arial" panose="020B0604020202020204" pitchFamily="34" charset="0"/>
              <a:buChar char="•"/>
              <a:defRPr/>
            </a:pPr>
            <a:r>
              <a:rPr lang="lv-LV" sz="1350" i="1" dirty="0">
                <a:solidFill>
                  <a:schemeClr val="tx1">
                    <a:lumMod val="75000"/>
                    <a:lumOff val="25000"/>
                  </a:schemeClr>
                </a:solidFill>
                <a:latin typeface="Times New Roman" panose="02020603050405020304" pitchFamily="18" charset="0"/>
                <a:cs typeface="Times New Roman" panose="02020603050405020304" pitchFamily="18" charset="0"/>
              </a:rPr>
              <a:t>Aizturēt un arestēt vajājamo personu drīkst tikai tās valsts amatpersonas, kuras teritorijā tiek veikta vajāšana; bet</a:t>
            </a:r>
            <a:endParaRPr lang="lv-LV" altLang="lv-LV" sz="1575" dirty="0">
              <a:latin typeface="Times New Roman" panose="02020603050405020304" pitchFamily="18" charset="0"/>
            </a:endParaRPr>
          </a:p>
          <a:p>
            <a:pPr algn="just">
              <a:lnSpc>
                <a:spcPct val="90000"/>
              </a:lnSpc>
              <a:buFont typeface="Arial" panose="020B0604020202020204" pitchFamily="34" charset="0"/>
              <a:buChar char="•"/>
              <a:defRPr/>
            </a:pPr>
            <a:r>
              <a:rPr lang="lv-LV" altLang="lv-LV" sz="1875" dirty="0">
                <a:latin typeface="Times New Roman" panose="02020603050405020304" pitchFamily="18" charset="0"/>
              </a:rPr>
              <a:t>b) ja nav izteikta prasība pārtraukt vajāšanu un kompetentās vietējās varasiestādes nevar pietiekami ātri iesaistīties, darbinieki, kas veic vajāšanu, </a:t>
            </a:r>
            <a:r>
              <a:rPr lang="lv-LV" altLang="lv-LV" sz="1875" u="sng" dirty="0">
                <a:latin typeface="Times New Roman" panose="02020603050405020304" pitchFamily="18" charset="0"/>
              </a:rPr>
              <a:t>var aizkavēt vajāto personu</a:t>
            </a:r>
            <a:r>
              <a:rPr lang="lv-LV" altLang="lv-LV" sz="1875" dirty="0">
                <a:latin typeface="Times New Roman" panose="02020603050405020304" pitchFamily="18" charset="0"/>
              </a:rPr>
              <a:t>, kamēr tās Līgumslēdzējas Puses darbinieki, kuras teritorijā vajāšana notiek, (šie darbinieki tūlīt jāinformē) noskaidro aizturētā personu vai veic arestu.</a:t>
            </a:r>
          </a:p>
          <a:p>
            <a:pPr>
              <a:defRPr/>
            </a:pPr>
            <a:endParaRPr lang="lv-LV" sz="1575" dirty="0"/>
          </a:p>
        </p:txBody>
      </p:sp>
    </p:spTree>
    <p:extLst>
      <p:ext uri="{BB962C8B-B14F-4D97-AF65-F5344CB8AC3E}">
        <p14:creationId xmlns:p14="http://schemas.microsoft.com/office/powerpoint/2010/main" val="3629146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100" dirty="0">
                <a:latin typeface="Times New Roman" panose="02020603050405020304" pitchFamily="18" charset="0"/>
                <a:cs typeface="Times New Roman" panose="02020603050405020304" pitchFamily="18" charset="0"/>
              </a:rPr>
              <a:t>Amatpersonai var piemērot šādus disciplinārsodus:</a:t>
            </a:r>
            <a:endParaRPr lang="lv-LV" dirty="0"/>
          </a:p>
        </p:txBody>
      </p:sp>
      <p:sp>
        <p:nvSpPr>
          <p:cNvPr id="3" name="Content Placeholder 2"/>
          <p:cNvSpPr>
            <a:spLocks noGrp="1"/>
          </p:cNvSpPr>
          <p:nvPr>
            <p:ph idx="1"/>
          </p:nvPr>
        </p:nvSpPr>
        <p:spPr/>
        <p:txBody>
          <a:bodyPr/>
          <a:lstStyle/>
          <a:p>
            <a:pPr>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piezīmi;</a:t>
            </a:r>
          </a:p>
          <a:p>
            <a:pPr>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rājienu;</a:t>
            </a:r>
          </a:p>
          <a:p>
            <a:pPr>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mēneša amatalgas samazināšanu par 10–20 procentiem no mēneša amatalgas uz laiku no viena mēneša līdz sešiem mēnešiem;</a:t>
            </a:r>
          </a:p>
          <a:p>
            <a:pPr>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pazemināšanu dienesta pakāpē par vienu pakāpi uz laiku no sešiem mēnešiem līdz vienam gadam;</a:t>
            </a:r>
          </a:p>
          <a:p>
            <a:pPr>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pazemināšanu amatā;</a:t>
            </a:r>
          </a:p>
          <a:p>
            <a:pPr>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atvaļināšanu no dienesta.</a:t>
            </a:r>
          </a:p>
          <a:p>
            <a:pPr>
              <a:buFont typeface="Arial" panose="020B0604020202020204" pitchFamily="34" charset="0"/>
              <a:buChar char="•"/>
            </a:pPr>
            <a:endParaRPr lang="lv-LV"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7482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917326" y="627534"/>
            <a:ext cx="5012531" cy="720328"/>
          </a:xfrm>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Praktiskie aspekti:</a:t>
            </a:r>
          </a:p>
        </p:txBody>
      </p:sp>
      <p:sp>
        <p:nvSpPr>
          <p:cNvPr id="3" name="Content Placeholder 2"/>
          <p:cNvSpPr>
            <a:spLocks noGrp="1"/>
          </p:cNvSpPr>
          <p:nvPr>
            <p:ph idx="1"/>
          </p:nvPr>
        </p:nvSpPr>
        <p:spPr>
          <a:xfrm>
            <a:off x="1925706" y="1739273"/>
            <a:ext cx="5014913" cy="2125266"/>
          </a:xfrm>
        </p:spPr>
        <p:txBody>
          <a:bodyPr rtlCol="0">
            <a:normAutofit lnSpcReduction="10000"/>
          </a:bodyPr>
          <a:lstStyle/>
          <a:p>
            <a:pPr algn="just" fontAlgn="auto">
              <a:spcAft>
                <a:spcPts val="0"/>
              </a:spcAft>
              <a:buFont typeface="Arial" panose="020B0604020202020204" pitchFamily="34" charset="0"/>
              <a:buChar char="•"/>
              <a:defRPr/>
            </a:pPr>
            <a:r>
              <a:rPr lang="lv-LV" sz="2250" dirty="0">
                <a:solidFill>
                  <a:schemeClr val="accent6">
                    <a:lumMod val="75000"/>
                  </a:schemeClr>
                </a:solidFill>
                <a:latin typeface="Times New Roman" panose="02020603050405020304" pitchFamily="18" charset="0"/>
                <a:cs typeface="Times New Roman" panose="02020603050405020304" pitchFamily="18" charset="0"/>
              </a:rPr>
              <a:t>Svarīgi laicīgi (50 km līdz valsts robežai) informēt Valsts policijas Galvenās kriminālpolicijas pārvaldes Starptautiskās sadarbības biroja Operatīvo vadības nodaļu, </a:t>
            </a:r>
            <a:r>
              <a:rPr lang="lv-LV" sz="2250" b="1" dirty="0">
                <a:solidFill>
                  <a:schemeClr val="accent6">
                    <a:lumMod val="75000"/>
                  </a:schemeClr>
                </a:solidFill>
                <a:latin typeface="Times New Roman" panose="02020603050405020304" pitchFamily="18" charset="0"/>
                <a:cs typeface="Times New Roman" panose="02020603050405020304" pitchFamily="18" charset="0"/>
              </a:rPr>
              <a:t>ka iespējama </a:t>
            </a:r>
            <a:r>
              <a:rPr lang="lv-LV" sz="2250" dirty="0">
                <a:solidFill>
                  <a:schemeClr val="accent6">
                    <a:lumMod val="75000"/>
                  </a:schemeClr>
                </a:solidFill>
                <a:latin typeface="Times New Roman" panose="02020603050405020304" pitchFamily="18" charset="0"/>
                <a:cs typeface="Times New Roman" panose="02020603050405020304" pitchFamily="18" charset="0"/>
              </a:rPr>
              <a:t>pārrobežu vajāšana;</a:t>
            </a:r>
          </a:p>
          <a:p>
            <a:pPr marL="0" indent="0" algn="ctr" fontAlgn="auto">
              <a:spcAft>
                <a:spcPts val="0"/>
              </a:spcAft>
              <a:buNone/>
              <a:defRPr/>
            </a:pPr>
            <a:endParaRPr lang="lv-LV" sz="225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5225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033719" y="573528"/>
            <a:ext cx="5012531" cy="720328"/>
          </a:xfrm>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Praktiskie aspekti : </a:t>
            </a:r>
          </a:p>
        </p:txBody>
      </p:sp>
      <p:sp>
        <p:nvSpPr>
          <p:cNvPr id="3" name="Content Placeholder 2"/>
          <p:cNvSpPr>
            <a:spLocks noGrp="1"/>
          </p:cNvSpPr>
          <p:nvPr>
            <p:ph idx="1"/>
          </p:nvPr>
        </p:nvSpPr>
        <p:spPr>
          <a:xfrm>
            <a:off x="1925706" y="1545636"/>
            <a:ext cx="5014913" cy="2125266"/>
          </a:xfrm>
        </p:spPr>
        <p:txBody>
          <a:bodyPr rtlCol="0">
            <a:normAutofit fontScale="92500" lnSpcReduction="10000"/>
          </a:bodyPr>
          <a:lstStyle/>
          <a:p>
            <a:pPr algn="just" fontAlgn="auto">
              <a:spcAft>
                <a:spcPts val="0"/>
              </a:spcAft>
              <a:buFont typeface="Arial" panose="020B0604020202020204" pitchFamily="34" charset="0"/>
              <a:buChar char="•"/>
              <a:defRPr/>
            </a:pPr>
            <a:r>
              <a:rPr lang="lv-LV" sz="2025" dirty="0">
                <a:solidFill>
                  <a:schemeClr val="accent6">
                    <a:lumMod val="75000"/>
                  </a:schemeClr>
                </a:solidFill>
                <a:latin typeface="Times New Roman" panose="02020603050405020304" pitchFamily="18" charset="0"/>
                <a:cs typeface="Times New Roman" panose="02020603050405020304" pitchFamily="18" charset="0"/>
              </a:rPr>
              <a:t>Persona pieķerta nozieguma (par kuru paredzēta  izdošana) vietā;</a:t>
            </a:r>
          </a:p>
          <a:p>
            <a:pPr algn="just" fontAlgn="auto">
              <a:spcAft>
                <a:spcPts val="0"/>
              </a:spcAft>
              <a:buFont typeface="Arial" panose="020B0604020202020204" pitchFamily="34" charset="0"/>
              <a:buChar char="•"/>
              <a:defRPr/>
            </a:pPr>
            <a:r>
              <a:rPr lang="lv-LV" sz="2025" dirty="0">
                <a:solidFill>
                  <a:schemeClr val="accent6">
                    <a:lumMod val="75000"/>
                  </a:schemeClr>
                </a:solidFill>
                <a:latin typeface="Times New Roman" panose="02020603050405020304" pitchFamily="18" charset="0"/>
                <a:cs typeface="Times New Roman" panose="02020603050405020304" pitchFamily="18" charset="0"/>
              </a:rPr>
              <a:t> Persona izbēgusi no pirmstiesas apcietinājuma vai ieslodzījuma vietas;</a:t>
            </a:r>
          </a:p>
          <a:p>
            <a:pPr algn="just" fontAlgn="auto">
              <a:spcAft>
                <a:spcPts val="0"/>
              </a:spcAft>
              <a:buFont typeface="Arial" panose="020B0604020202020204" pitchFamily="34" charset="0"/>
              <a:buChar char="•"/>
              <a:defRPr/>
            </a:pPr>
            <a:r>
              <a:rPr lang="lv-LV" sz="2025" dirty="0">
                <a:solidFill>
                  <a:schemeClr val="accent6">
                    <a:lumMod val="75000"/>
                  </a:schemeClr>
                </a:solidFill>
                <a:latin typeface="Times New Roman" panose="02020603050405020304" pitchFamily="18" charset="0"/>
                <a:cs typeface="Times New Roman" panose="02020603050405020304" pitchFamily="18" charset="0"/>
              </a:rPr>
              <a:t>Drīkst vajāt 1 stundu kaimiņvalsts teritorijā;</a:t>
            </a:r>
          </a:p>
          <a:p>
            <a:pPr algn="just" fontAlgn="auto">
              <a:spcAft>
                <a:spcPts val="0"/>
              </a:spcAft>
              <a:buFont typeface="Arial" panose="020B0604020202020204" pitchFamily="34" charset="0"/>
              <a:buChar char="•"/>
              <a:defRPr/>
            </a:pPr>
            <a:r>
              <a:rPr lang="lv-LV" sz="2025" dirty="0">
                <a:solidFill>
                  <a:schemeClr val="accent6">
                    <a:lumMod val="75000"/>
                  </a:schemeClr>
                </a:solidFill>
                <a:latin typeface="Times New Roman" panose="02020603050405020304" pitchFamily="18" charset="0"/>
                <a:cs typeface="Times New Roman" panose="02020603050405020304" pitchFamily="18" charset="0"/>
              </a:rPr>
              <a:t>Nav tiesību veikt nekādas procesuālas darbības kaimiņvalsts teritorijā.</a:t>
            </a:r>
          </a:p>
        </p:txBody>
      </p:sp>
    </p:spTree>
    <p:extLst>
      <p:ext uri="{BB962C8B-B14F-4D97-AF65-F5344CB8AC3E}">
        <p14:creationId xmlns:p14="http://schemas.microsoft.com/office/powerpoint/2010/main" val="35843437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614488" y="848916"/>
            <a:ext cx="5915025" cy="510778"/>
          </a:xfrm>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Pēc vajāšanas pabeigšanas:</a:t>
            </a:r>
          </a:p>
        </p:txBody>
      </p:sp>
      <p:sp>
        <p:nvSpPr>
          <p:cNvPr id="70659" name="Content Placeholder 2"/>
          <p:cNvSpPr>
            <a:spLocks noGrp="1"/>
          </p:cNvSpPr>
          <p:nvPr>
            <p:ph idx="1"/>
          </p:nvPr>
        </p:nvSpPr>
        <p:spPr>
          <a:xfrm>
            <a:off x="1614488" y="1428750"/>
            <a:ext cx="5999560" cy="2939654"/>
          </a:xfrm>
        </p:spPr>
        <p:txBody>
          <a:bodyPr/>
          <a:lstStyle/>
          <a:p>
            <a:pPr algn="just">
              <a:buFont typeface="Arial" panose="020B0604020202020204" pitchFamily="34" charset="0"/>
              <a:buChar char="•"/>
            </a:pPr>
            <a:r>
              <a:rPr lang="lv-LV" altLang="lv-LV" sz="2250" dirty="0">
                <a:latin typeface="Times New Roman" panose="02020603050405020304" pitchFamily="18" charset="0"/>
                <a:cs typeface="Times New Roman" panose="02020603050405020304" pitchFamily="18" charset="0"/>
              </a:rPr>
              <a:t>darbinieki, kas veikuši vajāšanu, ierodas kompetentās vietējās varasiestādēs, tajā valstī, kuras teritorijā tie darbojušies un </a:t>
            </a:r>
            <a:r>
              <a:rPr lang="lv-LV" altLang="lv-LV" sz="2250" b="1" dirty="0">
                <a:latin typeface="Times New Roman" panose="02020603050405020304" pitchFamily="18" charset="0"/>
                <a:cs typeface="Times New Roman" panose="02020603050405020304" pitchFamily="18" charset="0"/>
              </a:rPr>
              <a:t>ziņo </a:t>
            </a:r>
            <a:r>
              <a:rPr lang="lv-LV" altLang="lv-LV" sz="2250" dirty="0">
                <a:latin typeface="Times New Roman" panose="02020603050405020304" pitchFamily="18" charset="0"/>
                <a:cs typeface="Times New Roman" panose="02020603050405020304" pitchFamily="18" charset="0"/>
              </a:rPr>
              <a:t>par uzdevuma izpildi neatkarīgi no rezultāta.</a:t>
            </a:r>
          </a:p>
        </p:txBody>
      </p:sp>
    </p:spTree>
    <p:extLst>
      <p:ext uri="{BB962C8B-B14F-4D97-AF65-F5344CB8AC3E}">
        <p14:creationId xmlns:p14="http://schemas.microsoft.com/office/powerpoint/2010/main" val="23079201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lv-LV" altLang="lv-LV" dirty="0" smtClean="0"/>
          </a:p>
        </p:txBody>
      </p:sp>
      <p:sp>
        <p:nvSpPr>
          <p:cNvPr id="3" name="Content Placeholder 2"/>
          <p:cNvSpPr>
            <a:spLocks noGrp="1"/>
          </p:cNvSpPr>
          <p:nvPr>
            <p:ph idx="1"/>
          </p:nvPr>
        </p:nvSpPr>
        <p:spPr/>
        <p:txBody>
          <a:bodyPr/>
          <a:lstStyle/>
          <a:p>
            <a:pPr marL="0" indent="0" algn="ctr">
              <a:buNone/>
              <a:defRPr/>
            </a:pP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16.Starpvalstu sadarbības norise policijas uzdevumu izpildē</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5543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Virsraksts 1"/>
          <p:cNvSpPr>
            <a:spLocks noGrp="1"/>
          </p:cNvSpPr>
          <p:nvPr>
            <p:ph type="title"/>
          </p:nvPr>
        </p:nvSpPr>
        <p:spPr/>
        <p:txBody>
          <a:bodyPr/>
          <a:lstStyle/>
          <a:p>
            <a:r>
              <a:rPr lang="lv-LV" altLang="lv-LV" b="1" i="1" dirty="0" smtClean="0">
                <a:effectLst>
                  <a:outerShdw blurRad="38100" dist="38100" dir="2700000" algn="tl">
                    <a:srgbClr val="000000">
                      <a:alpha val="43137"/>
                    </a:srgbClr>
                  </a:outerShdw>
                </a:effectLst>
              </a:rPr>
              <a:t>Definīcijas:</a:t>
            </a:r>
            <a:r>
              <a:rPr lang="lv-LV" altLang="lv-LV" dirty="0" smtClean="0"/>
              <a:t/>
            </a:r>
            <a:br>
              <a:rPr lang="lv-LV" altLang="lv-LV" dirty="0" smtClean="0"/>
            </a:br>
            <a:endParaRPr lang="lv-LV" altLang="lv-LV" sz="975" i="1" dirty="0"/>
          </a:p>
        </p:txBody>
      </p:sp>
      <p:sp>
        <p:nvSpPr>
          <p:cNvPr id="72707" name="Satura vietturis 2"/>
          <p:cNvSpPr>
            <a:spLocks noGrp="1"/>
          </p:cNvSpPr>
          <p:nvPr>
            <p:ph idx="1"/>
          </p:nvPr>
        </p:nvSpPr>
        <p:spPr/>
        <p:txBody>
          <a:bodyPr/>
          <a:lstStyle/>
          <a:p>
            <a:pPr algn="just">
              <a:buFont typeface="Arial" panose="020B0604020202020204" pitchFamily="34" charset="0"/>
              <a:buChar char="•"/>
            </a:pPr>
            <a:r>
              <a:rPr lang="lv-LV" altLang="lv-LV" dirty="0" smtClean="0">
                <a:latin typeface="Times New Roman" panose="02020603050405020304" pitchFamily="18" charset="0"/>
                <a:cs typeface="Times New Roman" panose="02020603050405020304" pitchFamily="18" charset="0"/>
              </a:rPr>
              <a:t>Pārrobežu darbības ir jāsaprot kā tiesībaizsardzības darbības, kad amatpersonas no vienas dalībvalsts sadarbojas citā dalībvalsts teritorijā.</a:t>
            </a:r>
          </a:p>
          <a:p>
            <a:pPr algn="just">
              <a:buFont typeface="Arial" panose="020B0604020202020204" pitchFamily="34" charset="0"/>
              <a:buChar char="•"/>
            </a:pPr>
            <a:r>
              <a:rPr lang="lv-LV" altLang="lv-LV" dirty="0" smtClean="0">
                <a:latin typeface="Times New Roman" panose="02020603050405020304" pitchFamily="18" charset="0"/>
                <a:cs typeface="Times New Roman" panose="02020603050405020304" pitchFamily="18" charset="0"/>
              </a:rPr>
              <a:t>Starpvalstu sadarbība krimināltiesiskajā jomā </a:t>
            </a:r>
          </a:p>
        </p:txBody>
      </p:sp>
      <p:sp>
        <p:nvSpPr>
          <p:cNvPr id="2" name="Down Arrow 1"/>
          <p:cNvSpPr/>
          <p:nvPr/>
        </p:nvSpPr>
        <p:spPr>
          <a:xfrm>
            <a:off x="5543551" y="3219450"/>
            <a:ext cx="364331" cy="7346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sz="1050"/>
          </a:p>
        </p:txBody>
      </p:sp>
    </p:spTree>
    <p:extLst>
      <p:ext uri="{BB962C8B-B14F-4D97-AF65-F5344CB8AC3E}">
        <p14:creationId xmlns:p14="http://schemas.microsoft.com/office/powerpoint/2010/main" val="32499858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Starptautisko sadarbību krimināltiesiskajā jomā Latvija ārvalstij lūdz un nodrošina:</a:t>
            </a:r>
            <a:r>
              <a:rPr lang="lv-LV" altLang="lv-LV" dirty="0" smtClean="0"/>
              <a:t/>
            </a:r>
            <a:br>
              <a:rPr lang="lv-LV" altLang="lv-LV" dirty="0" smtClean="0"/>
            </a:br>
            <a:endParaRPr lang="lv-LV" altLang="lv-LV" dirty="0" smtClean="0"/>
          </a:p>
        </p:txBody>
      </p:sp>
      <p:sp>
        <p:nvSpPr>
          <p:cNvPr id="3" name="Content Placeholder 2"/>
          <p:cNvSpPr>
            <a:spLocks noGrp="1"/>
          </p:cNvSpPr>
          <p:nvPr>
            <p:ph idx="1"/>
          </p:nvPr>
        </p:nvSpPr>
        <p:spPr/>
        <p:txBody>
          <a:bodyPr/>
          <a:lstStyle/>
          <a:p>
            <a:pPr marL="0" indent="0">
              <a:buNone/>
              <a:defRPr/>
            </a:pPr>
            <a:r>
              <a:rPr lang="lv-LV" sz="1800" dirty="0">
                <a:latin typeface="Times New Roman" panose="02020603050405020304" pitchFamily="18" charset="0"/>
                <a:cs typeface="Times New Roman" panose="02020603050405020304" pitchFamily="18" charset="0"/>
              </a:rPr>
              <a:t>1) personas izdošanā kriminālvajāšanai, tiesāšanai vai sprieduma izpildei, vai medicīniska rakstura piespiedu līdzekļu noteikšanai;</a:t>
            </a:r>
          </a:p>
          <a:p>
            <a:pPr marL="0" indent="0">
              <a:buNone/>
              <a:defRPr/>
            </a:pPr>
            <a:r>
              <a:rPr lang="lv-LV" sz="1800" dirty="0">
                <a:latin typeface="Times New Roman" panose="02020603050405020304" pitchFamily="18" charset="0"/>
                <a:cs typeface="Times New Roman" panose="02020603050405020304" pitchFamily="18" charset="0"/>
              </a:rPr>
              <a:t>2) kriminālprocesa nodošanā; </a:t>
            </a:r>
          </a:p>
          <a:p>
            <a:pPr marL="0" indent="0">
              <a:buNone/>
              <a:defRPr/>
            </a:pPr>
            <a:r>
              <a:rPr lang="lv-LV" sz="1800" dirty="0">
                <a:latin typeface="Times New Roman" panose="02020603050405020304" pitchFamily="18" charset="0"/>
                <a:cs typeface="Times New Roman" panose="02020603050405020304" pitchFamily="18" charset="0"/>
              </a:rPr>
              <a:t>3) procesuālās darbības izpildē;</a:t>
            </a:r>
          </a:p>
          <a:p>
            <a:pPr marL="0" indent="0">
              <a:buNone/>
              <a:defRPr/>
            </a:pPr>
            <a:r>
              <a:rPr lang="lv-LV" sz="1800" dirty="0">
                <a:latin typeface="Times New Roman" panose="02020603050405020304" pitchFamily="18" charset="0"/>
                <a:cs typeface="Times New Roman" panose="02020603050405020304" pitchFamily="18" charset="0"/>
              </a:rPr>
              <a:t>4) ar brīvības atņemšanu nesaistīta drošības līdzekļa izpildē;</a:t>
            </a:r>
          </a:p>
          <a:p>
            <a:pPr marL="0" indent="0">
              <a:buNone/>
              <a:defRPr/>
            </a:pPr>
            <a:r>
              <a:rPr lang="lv-LV" sz="1800" dirty="0">
                <a:latin typeface="Times New Roman" panose="02020603050405020304" pitchFamily="18" charset="0"/>
                <a:cs typeface="Times New Roman" panose="02020603050405020304" pitchFamily="18" charset="0"/>
              </a:rPr>
              <a:t>5) sprieduma atzīšanā un izpildē;</a:t>
            </a:r>
          </a:p>
          <a:p>
            <a:pPr marL="0" indent="0">
              <a:buNone/>
              <a:defRPr/>
            </a:pPr>
            <a:r>
              <a:rPr lang="lv-LV" sz="1800" dirty="0">
                <a:latin typeface="Times New Roman" panose="02020603050405020304" pitchFamily="18" charset="0"/>
                <a:cs typeface="Times New Roman" panose="02020603050405020304" pitchFamily="18" charset="0"/>
              </a:rPr>
              <a:t>6) Citos starptautiskajos līgumos paredzētajos gadījumos (informācijas un datu apmaiņa, sodu izpilde utt.).</a:t>
            </a:r>
          </a:p>
          <a:p>
            <a:pPr marL="0" indent="0">
              <a:buNone/>
              <a:defRPr/>
            </a:pPr>
            <a:endParaRPr lang="lv-LV" sz="1350" dirty="0"/>
          </a:p>
          <a:p>
            <a:pPr>
              <a:defRPr/>
            </a:pPr>
            <a:endParaRPr lang="lv-LV" dirty="0"/>
          </a:p>
        </p:txBody>
      </p:sp>
    </p:spTree>
    <p:extLst>
      <p:ext uri="{BB962C8B-B14F-4D97-AF65-F5344CB8AC3E}">
        <p14:creationId xmlns:p14="http://schemas.microsoft.com/office/powerpoint/2010/main" val="40371261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Virsraksts 1"/>
          <p:cNvSpPr>
            <a:spLocks noGrp="1"/>
          </p:cNvSpPr>
          <p:nvPr>
            <p:ph type="title"/>
          </p:nvPr>
        </p:nvSpPr>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Policijas sadarbība ietver:</a:t>
            </a:r>
          </a:p>
        </p:txBody>
      </p:sp>
      <p:sp>
        <p:nvSpPr>
          <p:cNvPr id="74755" name="Satura vietturis 2"/>
          <p:cNvSpPr>
            <a:spLocks noGrp="1"/>
          </p:cNvSpPr>
          <p:nvPr>
            <p:ph idx="1"/>
          </p:nvPr>
        </p:nvSpPr>
        <p:spPr/>
        <p:txBody>
          <a:bodyPr/>
          <a:lstStyle/>
          <a:p>
            <a:pPr>
              <a:buFont typeface="Arial" panose="020B0604020202020204" pitchFamily="34" charset="0"/>
              <a:buChar char="•"/>
            </a:pPr>
            <a:r>
              <a:rPr lang="lv-LV" altLang="lv-LV" sz="2100" dirty="0">
                <a:latin typeface="Times New Roman" panose="02020603050405020304" pitchFamily="18" charset="0"/>
                <a:cs typeface="Times New Roman" panose="02020603050405020304" pitchFamily="18" charset="0"/>
              </a:rPr>
              <a:t>Savstarpējo palīdzību, lai noteiktu un novērstu noziedzīgus nodarījumus;</a:t>
            </a:r>
          </a:p>
          <a:p>
            <a:pPr>
              <a:buFont typeface="Arial" panose="020B0604020202020204" pitchFamily="34" charset="0"/>
              <a:buChar char="•"/>
            </a:pPr>
            <a:r>
              <a:rPr lang="lv-LV" altLang="lv-LV" sz="2100" dirty="0">
                <a:latin typeface="Times New Roman" panose="02020603050405020304" pitchFamily="18" charset="0"/>
                <a:cs typeface="Times New Roman" panose="02020603050405020304" pitchFamily="18" charset="0"/>
              </a:rPr>
              <a:t>Pārrobežu uzraudzību;</a:t>
            </a:r>
          </a:p>
          <a:p>
            <a:pPr>
              <a:buFont typeface="Arial" panose="020B0604020202020204" pitchFamily="34" charset="0"/>
              <a:buChar char="•"/>
            </a:pPr>
            <a:r>
              <a:rPr lang="lv-LV" altLang="lv-LV" sz="2100" dirty="0">
                <a:latin typeface="Times New Roman" panose="02020603050405020304" pitchFamily="18" charset="0"/>
                <a:cs typeface="Times New Roman" panose="02020603050405020304" pitchFamily="18" charset="0"/>
              </a:rPr>
              <a:t>Pārrobežu vajāšanu;</a:t>
            </a:r>
          </a:p>
          <a:p>
            <a:pPr>
              <a:buFont typeface="Arial" panose="020B0604020202020204" pitchFamily="34" charset="0"/>
              <a:buChar char="•"/>
            </a:pPr>
            <a:r>
              <a:rPr lang="lv-LV" altLang="lv-LV" sz="2100" dirty="0">
                <a:latin typeface="Times New Roman" panose="02020603050405020304" pitchFamily="18" charset="0"/>
                <a:cs typeface="Times New Roman" panose="02020603050405020304" pitchFamily="18" charset="0"/>
              </a:rPr>
              <a:t>Īpašos gadījumos informācijas sniegšanu, lai novērstu noziegumus un pārkāpumus, kas apdraud sabiedrisko kārtību un drošību;</a:t>
            </a:r>
          </a:p>
        </p:txBody>
      </p:sp>
    </p:spTree>
    <p:extLst>
      <p:ext uri="{BB962C8B-B14F-4D97-AF65-F5344CB8AC3E}">
        <p14:creationId xmlns:p14="http://schemas.microsoft.com/office/powerpoint/2010/main" val="12412547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Virsraksts 1"/>
          <p:cNvSpPr>
            <a:spLocks noGrp="1"/>
          </p:cNvSpPr>
          <p:nvPr>
            <p:ph type="title"/>
          </p:nvPr>
        </p:nvSpPr>
        <p:spPr/>
        <p:txBody>
          <a:bodyPr/>
          <a:lstStyle/>
          <a:p>
            <a:r>
              <a:rPr lang="lv-LV" altLang="lv-LV" b="1" i="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Policijas sadarbība ietver:</a:t>
            </a:r>
          </a:p>
        </p:txBody>
      </p:sp>
      <p:sp>
        <p:nvSpPr>
          <p:cNvPr id="3" name="Satura vietturis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lv-LV" sz="2100" dirty="0">
                <a:latin typeface="Times New Roman" panose="02020603050405020304" pitchFamily="18" charset="0"/>
                <a:cs typeface="Times New Roman" panose="02020603050405020304" pitchFamily="18" charset="0"/>
              </a:rPr>
              <a:t>Apmainīšanos ar informāciju, lai veiktu efektīvas pārbaudes un uzraudzību uz ārējām robežām;</a:t>
            </a:r>
          </a:p>
          <a:p>
            <a:pPr fontAlgn="auto">
              <a:spcAft>
                <a:spcPts val="0"/>
              </a:spcAft>
              <a:buFont typeface="Arial" panose="020B0604020202020204" pitchFamily="34" charset="0"/>
              <a:buChar char="•"/>
              <a:defRPr/>
            </a:pPr>
            <a:r>
              <a:rPr lang="lv-LV" sz="2100" dirty="0">
                <a:latin typeface="Times New Roman" panose="02020603050405020304" pitchFamily="18" charset="0"/>
                <a:cs typeface="Times New Roman" panose="02020603050405020304" pitchFamily="18" charset="0"/>
              </a:rPr>
              <a:t>Sadarbības koordinatoru norīkošana;</a:t>
            </a:r>
          </a:p>
          <a:p>
            <a:pPr fontAlgn="auto">
              <a:spcAft>
                <a:spcPts val="0"/>
              </a:spcAft>
              <a:buFont typeface="Arial" panose="020B0604020202020204" pitchFamily="34" charset="0"/>
              <a:buChar char="•"/>
              <a:defRPr/>
            </a:pPr>
            <a:r>
              <a:rPr lang="lv-LV" sz="2100" dirty="0">
                <a:latin typeface="Times New Roman" panose="02020603050405020304" pitchFamily="18" charset="0"/>
                <a:cs typeface="Times New Roman" panose="02020603050405020304" pitchFamily="18" charset="0"/>
              </a:rPr>
              <a:t>Policijas sadarbības pastiprināšana pierobežas apgabalos, izmantojot divpusējos līgumus, nolīgumus;</a:t>
            </a:r>
          </a:p>
          <a:p>
            <a:pPr fontAlgn="auto">
              <a:spcAft>
                <a:spcPts val="0"/>
              </a:spcAft>
              <a:buFont typeface="Arial" panose="020B0604020202020204" pitchFamily="34" charset="0"/>
              <a:buChar char="•"/>
              <a:defRPr/>
            </a:pPr>
            <a:r>
              <a:rPr lang="lv-LV" sz="2100" dirty="0">
                <a:latin typeface="Times New Roman" panose="02020603050405020304" pitchFamily="18" charset="0"/>
                <a:cs typeface="Times New Roman" panose="02020603050405020304" pitchFamily="18" charset="0"/>
              </a:rPr>
              <a:t>Vienotās un kopīgas informācijas sistēmas izveidošana.</a:t>
            </a:r>
          </a:p>
        </p:txBody>
      </p:sp>
    </p:spTree>
    <p:extLst>
      <p:ext uri="{BB962C8B-B14F-4D97-AF65-F5344CB8AC3E}">
        <p14:creationId xmlns:p14="http://schemas.microsoft.com/office/powerpoint/2010/main" val="24174056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Virsraksts 1"/>
          <p:cNvSpPr>
            <a:spLocks noGrp="1"/>
          </p:cNvSpPr>
          <p:nvPr>
            <p:ph type="title"/>
          </p:nvPr>
        </p:nvSpPr>
        <p:spPr/>
        <p:txBody>
          <a:bodyPr/>
          <a:lstStyle/>
          <a:p>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Kopīgas policijas  operācijas:</a:t>
            </a:r>
            <a:endParaRPr lang="lv-LV" altLang="lv-LV" sz="15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6803" name="Satura vietturis 2"/>
          <p:cNvSpPr>
            <a:spLocks noGrp="1"/>
          </p:cNvSpPr>
          <p:nvPr>
            <p:ph idx="1"/>
          </p:nvPr>
        </p:nvSpPr>
        <p:spPr/>
        <p:txBody>
          <a:bodyPr/>
          <a:lstStyle/>
          <a:p>
            <a:pPr marL="0" indent="0" algn="ctr">
              <a:buNone/>
            </a:pPr>
            <a:r>
              <a:rPr lang="lv-LV" altLang="lv-LV" sz="2100" dirty="0">
                <a:latin typeface="Times New Roman" panose="02020603050405020304" pitchFamily="18" charset="0"/>
                <a:cs typeface="Times New Roman" panose="02020603050405020304" pitchFamily="18" charset="0"/>
              </a:rPr>
              <a:t>Lai pastiprinātu policijas sadarbību, dalībvalstu kompetentās iestādes, uzturot sabiedrisko kārtību un drošību un novēršot noziedzīgus nodarījumus, var ieviest </a:t>
            </a:r>
            <a:r>
              <a:rPr lang="lv-LV" altLang="lv-LV" sz="2100" b="1" dirty="0">
                <a:latin typeface="Times New Roman" panose="02020603050405020304" pitchFamily="18" charset="0"/>
                <a:cs typeface="Times New Roman" panose="02020603050405020304" pitchFamily="18" charset="0"/>
              </a:rPr>
              <a:t>kopējas patruļas </a:t>
            </a:r>
            <a:r>
              <a:rPr lang="lv-LV" altLang="lv-LV" sz="2100" dirty="0">
                <a:latin typeface="Times New Roman" panose="02020603050405020304" pitchFamily="18" charset="0"/>
                <a:cs typeface="Times New Roman" panose="02020603050405020304" pitchFamily="18" charset="0"/>
              </a:rPr>
              <a:t>un citas kopējas operācijas, kurās atbildīgās amatpersonas vai citas amatpersonas no citām dalībvalstīm piedalās operācijās dalībvalsts teritorijā.</a:t>
            </a:r>
          </a:p>
        </p:txBody>
      </p:sp>
    </p:spTree>
    <p:extLst>
      <p:ext uri="{BB962C8B-B14F-4D97-AF65-F5344CB8AC3E}">
        <p14:creationId xmlns:p14="http://schemas.microsoft.com/office/powerpoint/2010/main" val="23375430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lv-LV" altLang="lv-LV"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Valsts policijas Galvenās kriminālpolicijas pārvaldes Starptautiskās sadarbības biroja uzdevums </a:t>
            </a:r>
          </a:p>
        </p:txBody>
      </p:sp>
      <p:sp>
        <p:nvSpPr>
          <p:cNvPr id="77827" name="Content Placeholder 2"/>
          <p:cNvSpPr>
            <a:spLocks noGrp="1"/>
          </p:cNvSpPr>
          <p:nvPr>
            <p:ph idx="1"/>
          </p:nvPr>
        </p:nvSpPr>
        <p:spPr/>
        <p:txBody>
          <a:bodyPr/>
          <a:lstStyle/>
          <a:p>
            <a:pPr algn="just"/>
            <a:endParaRPr lang="lv-LV" altLang="lv-LV" dirty="0" smtClean="0"/>
          </a:p>
          <a:p>
            <a:pPr algn="just">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Nodrošināt krimināltiesisko un operatīvo starptautisko sadarbību un informācijas apmaiņu par policijas sadarbības jautājumiem ar ārvalstu tiesību aizsardzības iestādēm (TAI) un starptautiskām organizācijām </a:t>
            </a:r>
          </a:p>
          <a:p>
            <a:endParaRPr lang="lv-LV" altLang="lv-LV" dirty="0" smtClean="0"/>
          </a:p>
        </p:txBody>
      </p:sp>
    </p:spTree>
    <p:extLst>
      <p:ext uri="{BB962C8B-B14F-4D97-AF65-F5344CB8AC3E}">
        <p14:creationId xmlns:p14="http://schemas.microsoft.com/office/powerpoint/2010/main" val="3395853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 </a:t>
            </a: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Aizrādījums</a:t>
            </a:r>
          </a:p>
        </p:txBody>
      </p:sp>
      <p:sp>
        <p:nvSpPr>
          <p:cNvPr id="3" name="Content Placeholder 2"/>
          <p:cNvSpPr>
            <a:spLocks noGrp="1"/>
          </p:cNvSpPr>
          <p:nvPr>
            <p:ph idx="1"/>
          </p:nvPr>
        </p:nvSpPr>
        <p:spPr/>
        <p:txBody>
          <a:bodyPr/>
          <a:lstStyle/>
          <a:p>
            <a:pPr>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Ja amatpersona ir izdarījusi </a:t>
            </a:r>
            <a:r>
              <a:rPr lang="lv-LV" sz="1500" dirty="0" err="1">
                <a:latin typeface="Times New Roman" panose="02020603050405020304" pitchFamily="18" charset="0"/>
                <a:cs typeface="Times New Roman" panose="02020603050405020304" pitchFamily="18" charset="0"/>
              </a:rPr>
              <a:t>disciplinārpārkāpumu</a:t>
            </a:r>
            <a:r>
              <a:rPr lang="lv-LV" sz="1500" dirty="0">
                <a:latin typeface="Times New Roman" panose="02020603050405020304" pitchFamily="18" charset="0"/>
                <a:cs typeface="Times New Roman" panose="02020603050405020304" pitchFamily="18" charset="0"/>
              </a:rPr>
              <a:t>, bet šis pārkāpums ir mazsvarīgs vai nav radījis nelabvēlīgas sekas, augstāka amatpersona tai var izteikt aizrādījumu, neierosinot disciplinārlietu vai pieņemot lēmumu par disciplinārlietas izbeigšanu. Pirms aizrādījuma izteikšanas no amatpersonas pieprasa paskaidrojumu.</a:t>
            </a:r>
          </a:p>
          <a:p>
            <a:pPr>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Aizrādījumu izsaka rakstveidā (arī rezolūcijas veidā), norādot darbību vai bezdarbību, kas ietver </a:t>
            </a:r>
            <a:r>
              <a:rPr lang="lv-LV" sz="1500" dirty="0" err="1">
                <a:latin typeface="Times New Roman" panose="02020603050405020304" pitchFamily="18" charset="0"/>
                <a:cs typeface="Times New Roman" panose="02020603050405020304" pitchFamily="18" charset="0"/>
              </a:rPr>
              <a:t>disciplinārpārkāpuma</a:t>
            </a:r>
            <a:r>
              <a:rPr lang="lv-LV" sz="1500" dirty="0">
                <a:latin typeface="Times New Roman" panose="02020603050405020304" pitchFamily="18" charset="0"/>
                <a:cs typeface="Times New Roman" panose="02020603050405020304" pitchFamily="18" charset="0"/>
              </a:rPr>
              <a:t> pazīmes, un pārkāpto tiesību normu, un informē par to amatpersonu, kurai tiek izteikts aizrādījums.</a:t>
            </a:r>
          </a:p>
          <a:p>
            <a:pPr>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Aizrādījums nav disciplinārsods.</a:t>
            </a:r>
          </a:p>
          <a:p>
            <a:endParaRPr lang="lv-LV" dirty="0"/>
          </a:p>
        </p:txBody>
      </p:sp>
    </p:spTree>
    <p:extLst>
      <p:ext uri="{BB962C8B-B14F-4D97-AF65-F5344CB8AC3E}">
        <p14:creationId xmlns:p14="http://schemas.microsoft.com/office/powerpoint/2010/main" val="24322615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lv-LV" altLang="lv-LV" dirty="0" smtClean="0"/>
          </a:p>
        </p:txBody>
      </p:sp>
      <p:sp>
        <p:nvSpPr>
          <p:cNvPr id="78851" name="Content Placeholder 2"/>
          <p:cNvSpPr>
            <a:spLocks noGrp="1"/>
          </p:cNvSpPr>
          <p:nvPr>
            <p:ph idx="1"/>
          </p:nvPr>
        </p:nvSpPr>
        <p:spPr>
          <a:xfrm>
            <a:off x="1485900" y="1146572"/>
            <a:ext cx="6172200" cy="3423047"/>
          </a:xfrm>
        </p:spPr>
        <p:txBody>
          <a:bodyPr/>
          <a:lstStyle/>
          <a:p>
            <a:pPr>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Koordinē sadarbību meklēšanā izsludināto bezvēsts pazudušo, aizdomās turēto, apsūdzēto, notiesāto personu atrašanās vietas noskaidrošanā;</a:t>
            </a:r>
          </a:p>
          <a:p>
            <a:pPr>
              <a:buFont typeface="Arial" panose="020B0604020202020204" pitchFamily="34" charset="0"/>
              <a:buChar char="•"/>
            </a:pPr>
            <a:r>
              <a:rPr lang="lv-LV" altLang="lv-LV" sz="1800" dirty="0">
                <a:latin typeface="Times New Roman" panose="02020603050405020304" pitchFamily="18" charset="0"/>
                <a:cs typeface="Times New Roman" panose="02020603050405020304" pitchFamily="18" charset="0"/>
              </a:rPr>
              <a:t>Izpilda pieprasījumus par pārbaudāmo personu identitātes dokumentiem, transporta līdzekļa vadītāja apliecībām, par pārbaudāmo transporta līdzekļu oriģinālajiem identifikācijas datiem, reģistrācijas dokumentiem, valsts numura zīmēm; </a:t>
            </a:r>
          </a:p>
          <a:p>
            <a:endParaRPr lang="lv-LV" altLang="lv-LV" dirty="0" smtClean="0"/>
          </a:p>
        </p:txBody>
      </p:sp>
    </p:spTree>
    <p:extLst>
      <p:ext uri="{BB962C8B-B14F-4D97-AF65-F5344CB8AC3E}">
        <p14:creationId xmlns:p14="http://schemas.microsoft.com/office/powerpoint/2010/main" val="30860744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lgn="ctr">
              <a:buNone/>
            </a:pP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 </a:t>
            </a:r>
            <a:r>
              <a:rPr lang="lv-LV"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Kriminālizlūkošanas</a:t>
            </a: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modelis. Informācijas avoti. Informācijas apstrāde un aprite.</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6139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528066"/>
            <a:ext cx="6172200" cy="477510"/>
          </a:xfrm>
        </p:spPr>
        <p:txBody>
          <a:bodyPr>
            <a:normAutofit fontScale="90000"/>
          </a:bodyPr>
          <a:lstStyle/>
          <a:p>
            <a:pPr algn="ct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Kriminālizlūkošana</a:t>
            </a:r>
          </a:p>
        </p:txBody>
      </p:sp>
      <p:sp>
        <p:nvSpPr>
          <p:cNvPr id="4" name="Content Placeholder 3"/>
          <p:cNvSpPr>
            <a:spLocks noGrp="1"/>
          </p:cNvSpPr>
          <p:nvPr>
            <p:ph idx="1"/>
          </p:nvPr>
        </p:nvSpPr>
        <p:spPr>
          <a:xfrm>
            <a:off x="1485900" y="1113588"/>
            <a:ext cx="6172200" cy="3629862"/>
          </a:xfrm>
        </p:spPr>
        <p:txBody>
          <a:bodyPr>
            <a:normAutofit/>
          </a:bodyPr>
          <a:lstStyle/>
          <a:p>
            <a:pPr>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Kriminālizlūkošanas jēdziens ir cieši saistīts ar terminiem:</a:t>
            </a:r>
          </a:p>
          <a:p>
            <a:pPr lvl="1">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informācija (dati);</a:t>
            </a:r>
          </a:p>
          <a:p>
            <a:pPr lvl="1">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izlūkdati (kriminālizlūkošanas informācija);</a:t>
            </a:r>
          </a:p>
          <a:p>
            <a:pPr lvl="1">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Analīze.</a:t>
            </a:r>
          </a:p>
          <a:p>
            <a:pPr>
              <a:buFont typeface="Arial" panose="020B0604020202020204" pitchFamily="34" charset="0"/>
              <a:buChar char="•"/>
            </a:pPr>
            <a:endParaRPr lang="lv-LV"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Izlūkdatu analīze tās vienkāršākajā formā ir informācijas vākšana, apstrāde un novērtēšana, lai to varētu izmantot kā izlūkdatus, un pēc tam šo izlūkdatu analizēšana, lai radītu produktus (analītiskus izvērtējumus), ko var izmantot apzinātu lēmumu pieņemšanā</a:t>
            </a:r>
          </a:p>
        </p:txBody>
      </p:sp>
    </p:spTree>
    <p:extLst>
      <p:ext uri="{BB962C8B-B14F-4D97-AF65-F5344CB8AC3E}">
        <p14:creationId xmlns:p14="http://schemas.microsoft.com/office/powerpoint/2010/main" val="1412112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85900" y="303498"/>
            <a:ext cx="6172200" cy="378042"/>
          </a:xfrm>
        </p:spPr>
        <p:txBody>
          <a:bodyPr>
            <a:normAutofit fontScale="90000"/>
          </a:bodyPr>
          <a:lstStyle/>
          <a:p>
            <a:pPr algn="ctr"/>
            <a:endParaRPr lang="lv-LV" dirty="0"/>
          </a:p>
        </p:txBody>
      </p:sp>
      <p:sp>
        <p:nvSpPr>
          <p:cNvPr id="3" name="Satura vietturis 2"/>
          <p:cNvSpPr>
            <a:spLocks noGrp="1"/>
          </p:cNvSpPr>
          <p:nvPr>
            <p:ph idx="1"/>
          </p:nvPr>
        </p:nvSpPr>
        <p:spPr>
          <a:xfrm>
            <a:off x="1439652" y="951570"/>
            <a:ext cx="6318702" cy="3942438"/>
          </a:xfrm>
        </p:spPr>
        <p:txBody>
          <a:bodyPr>
            <a:normAutofit/>
          </a:bodyPr>
          <a:lstStyle/>
          <a:p>
            <a:pPr>
              <a:buFont typeface="Arial" panose="020B0604020202020204" pitchFamily="34" charset="0"/>
              <a:buChar char="•"/>
            </a:pPr>
            <a:r>
              <a:rPr lang="lv-LV" b="1" dirty="0" smtClean="0">
                <a:latin typeface="Times New Roman" panose="02020603050405020304" pitchFamily="18" charset="0"/>
                <a:cs typeface="Times New Roman" panose="02020603050405020304" pitchFamily="18" charset="0"/>
              </a:rPr>
              <a:t>Informācija (dati)  - </a:t>
            </a:r>
            <a:r>
              <a:rPr lang="lv-LV" dirty="0" smtClean="0">
                <a:latin typeface="Times New Roman" panose="02020603050405020304" pitchFamily="18" charset="0"/>
                <a:cs typeface="Times New Roman" panose="02020603050405020304" pitchFamily="18" charset="0"/>
              </a:rPr>
              <a:t>neapstrādāta informācija – apkopoti </a:t>
            </a:r>
            <a:r>
              <a:rPr lang="lv-LV" dirty="0">
                <a:latin typeface="Times New Roman" panose="02020603050405020304" pitchFamily="18" charset="0"/>
                <a:cs typeface="Times New Roman" panose="02020603050405020304" pitchFamily="18" charset="0"/>
              </a:rPr>
              <a:t>atsevišķi fakti, kurus nepieciešams </a:t>
            </a:r>
            <a:r>
              <a:rPr lang="lv-LV" dirty="0" smtClean="0">
                <a:latin typeface="Times New Roman" panose="02020603050405020304" pitchFamily="18" charset="0"/>
                <a:cs typeface="Times New Roman" panose="02020603050405020304" pitchFamily="18" charset="0"/>
              </a:rPr>
              <a:t>interpretēt (izskaidrot);</a:t>
            </a:r>
          </a:p>
          <a:p>
            <a:endParaRPr lang="lv-LV" b="1" dirty="0" smtClean="0"/>
          </a:p>
          <a:p>
            <a:pPr marL="0" indent="0">
              <a:buNone/>
            </a:pPr>
            <a:endParaRPr lang="lv-LV" dirty="0" smtClean="0"/>
          </a:p>
        </p:txBody>
      </p:sp>
    </p:spTree>
    <p:extLst>
      <p:ext uri="{BB962C8B-B14F-4D97-AF65-F5344CB8AC3E}">
        <p14:creationId xmlns:p14="http://schemas.microsoft.com/office/powerpoint/2010/main" val="41100458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1485900" y="357504"/>
            <a:ext cx="5657850" cy="648072"/>
          </a:xfrm>
        </p:spPr>
        <p:txBody>
          <a:bodyPr>
            <a:normAutofit/>
          </a:bodyPr>
          <a:lstStyle/>
          <a:p>
            <a:pPr algn="ctr" eaLnBrk="1" hangingPunct="1"/>
            <a:endParaRPr lang="lv-LV" altLang="lv-LV" dirty="0"/>
          </a:p>
        </p:txBody>
      </p:sp>
      <p:sp>
        <p:nvSpPr>
          <p:cNvPr id="10244" name="Rectangle 5"/>
          <p:cNvSpPr>
            <a:spLocks noGrp="1" noChangeArrowheads="1"/>
          </p:cNvSpPr>
          <p:nvPr>
            <p:ph type="body" sz="half" idx="1"/>
          </p:nvPr>
        </p:nvSpPr>
        <p:spPr>
          <a:xfrm>
            <a:off x="1494235" y="1383507"/>
            <a:ext cx="6172200" cy="1188244"/>
          </a:xfrm>
        </p:spPr>
        <p:txBody>
          <a:bodyPr>
            <a:normAutofit fontScale="92500" lnSpcReduction="20000"/>
          </a:bodyPr>
          <a:lstStyle/>
          <a:p>
            <a:pPr marL="0" indent="0">
              <a:buNone/>
            </a:pPr>
            <a:r>
              <a:rPr lang="lv-LV" altLang="lv-LV" sz="1950" b="1" dirty="0"/>
              <a:t>Izlūkdati:</a:t>
            </a:r>
          </a:p>
          <a:p>
            <a:pPr eaLnBrk="1" hangingPunct="1">
              <a:buFont typeface="Arial" panose="020B0604020202020204" pitchFamily="34" charset="0"/>
              <a:buChar char="•"/>
            </a:pPr>
            <a:r>
              <a:rPr lang="lv-LV" altLang="lv-LV" sz="1950" dirty="0">
                <a:latin typeface="Times New Roman" panose="02020603050405020304" pitchFamily="18" charset="0"/>
                <a:cs typeface="Times New Roman" panose="02020603050405020304" pitchFamily="18" charset="0"/>
              </a:rPr>
              <a:t>tas nav fakts / dati / pierādījums</a:t>
            </a:r>
          </a:p>
          <a:p>
            <a:pPr eaLnBrk="1" hangingPunct="1">
              <a:buFont typeface="Arial" panose="020B0604020202020204" pitchFamily="34" charset="0"/>
              <a:buChar char="•"/>
            </a:pPr>
            <a:r>
              <a:rPr lang="lv-LV" altLang="lv-LV" sz="1950" dirty="0">
                <a:latin typeface="Times New Roman" panose="02020603050405020304" pitchFamily="18" charset="0"/>
                <a:cs typeface="Times New Roman" panose="02020603050405020304" pitchFamily="18" charset="0"/>
              </a:rPr>
              <a:t>vairāk nekā tikai informācija/dati</a:t>
            </a:r>
          </a:p>
          <a:p>
            <a:pPr eaLnBrk="1" hangingPunct="1">
              <a:buFont typeface="Arial" panose="020B0604020202020204" pitchFamily="34" charset="0"/>
              <a:buChar char="•"/>
            </a:pPr>
            <a:r>
              <a:rPr lang="lv-LV" altLang="lv-LV" sz="1950" dirty="0">
                <a:latin typeface="Times New Roman" panose="02020603050405020304" pitchFamily="18" charset="0"/>
                <a:cs typeface="Times New Roman" panose="02020603050405020304" pitchFamily="18" charset="0"/>
              </a:rPr>
              <a:t>pievienotā vērtība – ielūkojas aiz faktiem </a:t>
            </a:r>
          </a:p>
        </p:txBody>
      </p:sp>
      <p:sp>
        <p:nvSpPr>
          <p:cNvPr id="2" name="Satura vietturis 1"/>
          <p:cNvSpPr>
            <a:spLocks noGrp="1"/>
          </p:cNvSpPr>
          <p:nvPr>
            <p:ph sz="half" idx="2"/>
          </p:nvPr>
        </p:nvSpPr>
        <p:spPr>
          <a:xfrm>
            <a:off x="1439652" y="3435846"/>
            <a:ext cx="6372708" cy="1566174"/>
          </a:xfrm>
        </p:spPr>
        <p:txBody>
          <a:bodyPr>
            <a:normAutofit/>
          </a:bodyPr>
          <a:lstStyle/>
          <a:p>
            <a:pPr marL="0" indent="0">
              <a:spcBef>
                <a:spcPts val="0"/>
              </a:spcBef>
              <a:buNone/>
            </a:pPr>
            <a:endParaRPr lang="lv-LV" altLang="lv-LV" sz="1800" b="1" dirty="0"/>
          </a:p>
          <a:p>
            <a:pPr marL="0" indent="0" algn="ctr">
              <a:spcBef>
                <a:spcPts val="0"/>
              </a:spcBef>
              <a:buNone/>
            </a:pPr>
            <a:r>
              <a:rPr lang="lv-LV" altLang="lv-LV" sz="1800" b="1" dirty="0">
                <a:latin typeface="Times New Roman" panose="02020603050405020304" pitchFamily="18" charset="0"/>
                <a:cs typeface="Times New Roman" panose="02020603050405020304" pitchFamily="18" charset="0"/>
              </a:rPr>
              <a:t>!!! Izlūkdati (kriminālizlūkošanas informācija)</a:t>
            </a:r>
            <a:r>
              <a:rPr lang="lv-LV" altLang="lv-LV" sz="1800" dirty="0">
                <a:latin typeface="Times New Roman" panose="02020603050405020304" pitchFamily="18" charset="0"/>
                <a:cs typeface="Times New Roman" panose="02020603050405020304" pitchFamily="18" charset="0"/>
              </a:rPr>
              <a:t>– informācija, kas ir paredzēta rīcībai</a:t>
            </a:r>
          </a:p>
          <a:p>
            <a:pPr marL="0" indent="0">
              <a:buNone/>
            </a:pPr>
            <a:endParaRPr lang="lv-LV" altLang="lv-LV" sz="1800" dirty="0"/>
          </a:p>
          <a:p>
            <a:pPr marL="0" indent="0">
              <a:buNone/>
            </a:pPr>
            <a:endParaRPr lang="lv-LV" dirty="0"/>
          </a:p>
        </p:txBody>
      </p:sp>
      <p:sp>
        <p:nvSpPr>
          <p:cNvPr id="3" name="Taisnstūris 2"/>
          <p:cNvSpPr/>
          <p:nvPr/>
        </p:nvSpPr>
        <p:spPr>
          <a:xfrm>
            <a:off x="1655676" y="2679762"/>
            <a:ext cx="1728192" cy="648072"/>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b="1" dirty="0">
                <a:solidFill>
                  <a:schemeClr val="tx1"/>
                </a:solidFill>
              </a:rPr>
              <a:t>Informācija / dati</a:t>
            </a:r>
          </a:p>
        </p:txBody>
      </p:sp>
      <p:sp>
        <p:nvSpPr>
          <p:cNvPr id="5" name="Labā bultiņa 4"/>
          <p:cNvSpPr/>
          <p:nvPr/>
        </p:nvSpPr>
        <p:spPr>
          <a:xfrm>
            <a:off x="3653898" y="2679762"/>
            <a:ext cx="1350150" cy="540060"/>
          </a:xfrm>
          <a:prstGeom prst="rightArrow">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b="1" dirty="0">
                <a:solidFill>
                  <a:schemeClr val="tx1"/>
                </a:solidFill>
              </a:rPr>
              <a:t>Analīze</a:t>
            </a:r>
          </a:p>
        </p:txBody>
      </p:sp>
      <p:sp>
        <p:nvSpPr>
          <p:cNvPr id="6" name="Taisnstūris 5"/>
          <p:cNvSpPr/>
          <p:nvPr/>
        </p:nvSpPr>
        <p:spPr>
          <a:xfrm>
            <a:off x="5274078" y="2679762"/>
            <a:ext cx="2052228" cy="648072"/>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b="1" dirty="0">
                <a:solidFill>
                  <a:schemeClr val="tx1"/>
                </a:solidFill>
              </a:rPr>
              <a:t>Izlūkdati  </a:t>
            </a:r>
            <a:r>
              <a:rPr lang="lv-LV" sz="1050" b="1" dirty="0">
                <a:solidFill>
                  <a:srgbClr val="FF0000"/>
                </a:solidFill>
              </a:rPr>
              <a:t>(ZINĀŠANAS)</a:t>
            </a:r>
          </a:p>
        </p:txBody>
      </p:sp>
    </p:spTree>
    <p:extLst>
      <p:ext uri="{BB962C8B-B14F-4D97-AF65-F5344CB8AC3E}">
        <p14:creationId xmlns:p14="http://schemas.microsoft.com/office/powerpoint/2010/main" val="32327968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1485900" y="735546"/>
            <a:ext cx="6380466" cy="4266474"/>
          </a:xfrm>
        </p:spPr>
        <p:txBody>
          <a:bodyPr>
            <a:normAutofit fontScale="77500" lnSpcReduction="20000"/>
          </a:bodyPr>
          <a:lstStyle/>
          <a:p>
            <a:r>
              <a:rPr lang="lv-LV" sz="2325" b="1" dirty="0">
                <a:latin typeface="Times New Roman" panose="02020603050405020304" pitchFamily="18" charset="0"/>
                <a:cs typeface="Times New Roman" panose="02020603050405020304" pitchFamily="18" charset="0"/>
              </a:rPr>
              <a:t>Kriminālizlūkošana </a:t>
            </a:r>
            <a:r>
              <a:rPr lang="lv-LV" sz="2325" dirty="0">
                <a:latin typeface="Times New Roman" panose="02020603050405020304" pitchFamily="18" charset="0"/>
                <a:cs typeface="Times New Roman" panose="02020603050405020304" pitchFamily="18" charset="0"/>
              </a:rPr>
              <a:t>– darbību un procesu kopums, kas vērts uz informācijas un zināšanu par likumpārkāpumiem un to izdarījušām personām iegūšanu, nolūkā veikt pasākumus, kas nākotnē novērsīs prognozējamo noziedzības pieaugumu/izmaiņas vai to nelabvēlīgās izpausmes </a:t>
            </a:r>
          </a:p>
          <a:p>
            <a:pPr marL="82296" indent="0">
              <a:buNone/>
            </a:pPr>
            <a:endParaRPr lang="lv-LV" sz="2325" dirty="0">
              <a:latin typeface="Times New Roman" panose="02020603050405020304" pitchFamily="18" charset="0"/>
              <a:cs typeface="Times New Roman" panose="02020603050405020304" pitchFamily="18" charset="0"/>
            </a:endParaRPr>
          </a:p>
          <a:p>
            <a:r>
              <a:rPr lang="lv-LV" sz="2325" b="1" dirty="0">
                <a:latin typeface="Times New Roman" panose="02020603050405020304" pitchFamily="18" charset="0"/>
                <a:cs typeface="Times New Roman" panose="02020603050405020304" pitchFamily="18" charset="0"/>
              </a:rPr>
              <a:t>Kriminālizlūkošanas modelis </a:t>
            </a:r>
            <a:r>
              <a:rPr lang="lv-LV" sz="2325" dirty="0">
                <a:latin typeface="Times New Roman" panose="02020603050405020304" pitchFamily="18" charset="0"/>
                <a:cs typeface="Times New Roman" panose="02020603050405020304" pitchFamily="18" charset="0"/>
              </a:rPr>
              <a:t>- nepārtraukts ciklisks process, kurš ietver noteiktas darbības no problēmas identificēšanas līdz lēmumu pieņemšanai, uzdevumu definēšanai un to īstenošanas rezultātu novērtēšanai</a:t>
            </a:r>
          </a:p>
          <a:p>
            <a:pPr marL="82296" indent="0">
              <a:buNone/>
            </a:pPr>
            <a:endParaRPr lang="lv-LV" sz="2325" dirty="0">
              <a:latin typeface="Times New Roman" panose="02020603050405020304" pitchFamily="18" charset="0"/>
              <a:cs typeface="Times New Roman" panose="02020603050405020304" pitchFamily="18" charset="0"/>
            </a:endParaRPr>
          </a:p>
          <a:p>
            <a:r>
              <a:rPr lang="lv-LV" sz="2325" dirty="0">
                <a:latin typeface="Times New Roman" panose="02020603050405020304" pitchFamily="18" charset="0"/>
                <a:cs typeface="Times New Roman" panose="02020603050405020304" pitchFamily="18" charset="0"/>
              </a:rPr>
              <a:t>Dod iespēju prioritizēt VP darbību un efektīvāk izmantot VP rīcībā esošos resursus</a:t>
            </a:r>
          </a:p>
          <a:p>
            <a:pPr marL="0" indent="0">
              <a:buNone/>
            </a:pPr>
            <a:endParaRPr lang="lv-LV" dirty="0" smtClean="0"/>
          </a:p>
          <a:p>
            <a:pPr marL="0" indent="0">
              <a:buNone/>
            </a:pPr>
            <a:r>
              <a:rPr lang="lv-LV" sz="1575" i="1" dirty="0"/>
              <a:t>Valsts policijas 2009.gada 28.oktobra pavēle Nr.1576 </a:t>
            </a:r>
          </a:p>
          <a:p>
            <a:pPr marL="0" indent="0">
              <a:buNone/>
            </a:pPr>
            <a:r>
              <a:rPr lang="lv-LV" sz="1575" i="1" dirty="0"/>
              <a:t>„Par Koncepcijas par Kriminālizlūkošanas modeli </a:t>
            </a:r>
          </a:p>
          <a:p>
            <a:pPr marL="0" indent="0">
              <a:buNone/>
            </a:pPr>
            <a:r>
              <a:rPr lang="lv-LV" sz="1575" i="1" dirty="0"/>
              <a:t>Valsts policijā apstiprināšanu”</a:t>
            </a:r>
          </a:p>
          <a:p>
            <a:pPr algn="r"/>
            <a:endParaRPr lang="lv-LV" sz="1575" i="1" dirty="0"/>
          </a:p>
          <a:p>
            <a:endParaRPr lang="lv-LV" dirty="0"/>
          </a:p>
          <a:p>
            <a:pPr marL="82296" indent="0">
              <a:buNone/>
            </a:pPr>
            <a:endParaRPr lang="lv-LV" dirty="0" smtClean="0"/>
          </a:p>
          <a:p>
            <a:pPr marL="82296" indent="0">
              <a:buNone/>
            </a:pPr>
            <a:endParaRPr lang="lv-LV" dirty="0" smtClean="0"/>
          </a:p>
          <a:p>
            <a:endParaRPr lang="lv-LV" dirty="0" smtClean="0"/>
          </a:p>
          <a:p>
            <a:endParaRPr lang="lv-LV" dirty="0"/>
          </a:p>
          <a:p>
            <a:endParaRPr lang="lv-LV" dirty="0"/>
          </a:p>
        </p:txBody>
      </p:sp>
      <p:sp>
        <p:nvSpPr>
          <p:cNvPr id="3" name="Virsraksts 2"/>
          <p:cNvSpPr>
            <a:spLocks noGrp="1"/>
          </p:cNvSpPr>
          <p:nvPr>
            <p:ph type="title"/>
          </p:nvPr>
        </p:nvSpPr>
        <p:spPr>
          <a:xfrm>
            <a:off x="1485900" y="195486"/>
            <a:ext cx="6172200" cy="432048"/>
          </a:xfrm>
        </p:spPr>
        <p:txBody>
          <a:bodyPr>
            <a:normAutofit fontScale="90000"/>
          </a:bodyPr>
          <a:lstStyle/>
          <a:p>
            <a:pPr algn="ctr"/>
            <a:endParaRPr lang="lv-LV" dirty="0"/>
          </a:p>
        </p:txBody>
      </p:sp>
    </p:spTree>
    <p:extLst>
      <p:ext uri="{BB962C8B-B14F-4D97-AF65-F5344CB8AC3E}">
        <p14:creationId xmlns:p14="http://schemas.microsoft.com/office/powerpoint/2010/main" val="5165649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8066"/>
            <a:ext cx="6172200" cy="423504"/>
          </a:xfrm>
        </p:spPr>
        <p:txBody>
          <a:bodyPr>
            <a:normAutofit fontScale="90000"/>
          </a:bodyPr>
          <a:lstStyle/>
          <a:p>
            <a:pPr algn="ct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Galvenie </a:t>
            </a:r>
            <a:r>
              <a:rPr lang="lv-LV"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kriminālizlūkošanas</a:t>
            </a: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veidi:</a:t>
            </a:r>
          </a:p>
        </p:txBody>
      </p:sp>
      <p:sp>
        <p:nvSpPr>
          <p:cNvPr id="3" name="Content Placeholder 2"/>
          <p:cNvSpPr>
            <a:spLocks noGrp="1"/>
          </p:cNvSpPr>
          <p:nvPr>
            <p:ph idx="1"/>
          </p:nvPr>
        </p:nvSpPr>
        <p:spPr>
          <a:xfrm>
            <a:off x="1485900" y="1059582"/>
            <a:ext cx="6272454" cy="3683868"/>
          </a:xfrm>
        </p:spPr>
        <p:txBody>
          <a:bodyPr>
            <a:normAutofit/>
          </a:bodyPr>
          <a:lstStyle/>
          <a:p>
            <a:r>
              <a:rPr lang="lv-LV" sz="1500" b="1" dirty="0">
                <a:latin typeface="Times New Roman" panose="02020603050405020304" pitchFamily="18" charset="0"/>
                <a:cs typeface="Times New Roman" panose="02020603050405020304" pitchFamily="18" charset="0"/>
              </a:rPr>
              <a:t>Stratēģiskā kriminālizlūkošana </a:t>
            </a:r>
            <a:r>
              <a:rPr lang="lv-LV" sz="1500" dirty="0">
                <a:latin typeface="Times New Roman" panose="02020603050405020304" pitchFamily="18" charset="0"/>
                <a:cs typeface="Times New Roman" panose="02020603050405020304" pitchFamily="18" charset="0"/>
              </a:rPr>
              <a:t>– uzsvars uz tiesībaizsardzības iestāžu ilgtermiņa mērķiem. Parasti šajā kriminālizlūkošanā tiek izskatītas pastāvošās un jaunās tendences un pārmaiņas noziedzības vidē, draudi sabiedrības drošībai un kārtībai, iespējas īstenot kontroles pasākumus un pretpasākumu programmu izstrāde, kā arī izredzes panākt pārmaiņas politikā, programmās un tiesību aktos.</a:t>
            </a:r>
          </a:p>
          <a:p>
            <a:endParaRPr lang="lv-LV" sz="1500" dirty="0">
              <a:latin typeface="Times New Roman" panose="02020603050405020304" pitchFamily="18" charset="0"/>
              <a:cs typeface="Times New Roman" panose="02020603050405020304" pitchFamily="18" charset="0"/>
            </a:endParaRPr>
          </a:p>
          <a:p>
            <a:r>
              <a:rPr lang="lv-LV" sz="1500" b="1" dirty="0">
                <a:latin typeface="Times New Roman" panose="02020603050405020304" pitchFamily="18" charset="0"/>
                <a:cs typeface="Times New Roman" panose="02020603050405020304" pitchFamily="18" charset="0"/>
              </a:rPr>
              <a:t>Operatīvā kriminālizlūkošana. </a:t>
            </a:r>
            <a:r>
              <a:rPr lang="lv-LV" sz="1500" dirty="0">
                <a:latin typeface="Times New Roman" panose="02020603050405020304" pitchFamily="18" charset="0"/>
                <a:cs typeface="Times New Roman" panose="02020603050405020304" pitchFamily="18" charset="0"/>
              </a:rPr>
              <a:t>Parasti nodrošina izmeklēšanas grupai hipotēzes un secinājumus attiecībā un noteiktiem jebkāda veida nelikumīgu darbību elementiem. Tās ir hipotēzes un secinājumi par noteiktiem noziedzības tīkliem, nelikumīgas darbībās iesaistītām personām vai grupām, sniedzot informāciju par to darbības paņēmieniem, spējām, ievainojamību, ierobežojumiem un nodomiem, kuru varētu izmantot efektīvos tiesībaizsardzības pasākumos. </a:t>
            </a:r>
          </a:p>
        </p:txBody>
      </p:sp>
    </p:spTree>
    <p:extLst>
      <p:ext uri="{BB962C8B-B14F-4D97-AF65-F5344CB8AC3E}">
        <p14:creationId xmlns:p14="http://schemas.microsoft.com/office/powerpoint/2010/main" val="13101259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endParaRPr lang="lv-LV" dirty="0" smtClean="0"/>
          </a:p>
          <a:p>
            <a:pPr marL="82296" indent="0">
              <a:buNone/>
            </a:pPr>
            <a:endParaRPr lang="lv-LV" sz="1800" dirty="0"/>
          </a:p>
          <a:p>
            <a:pPr>
              <a:buFont typeface="Arial" panose="020B0604020202020204" pitchFamily="34" charset="0"/>
              <a:buChar char="•"/>
            </a:pPr>
            <a:r>
              <a:rPr lang="lv-LV" sz="1800" dirty="0" err="1"/>
              <a:t>Kriminālizlūkošanas</a:t>
            </a:r>
            <a:r>
              <a:rPr lang="lv-LV" sz="1800" dirty="0"/>
              <a:t> modelis ieviests Valsts policijā ar </a:t>
            </a:r>
            <a:r>
              <a:rPr lang="lv-LV" sz="1800" b="1" dirty="0"/>
              <a:t>2010.gada 1.aprīli</a:t>
            </a:r>
          </a:p>
          <a:p>
            <a:pPr marL="82296" indent="0">
              <a:buNone/>
            </a:pPr>
            <a:endParaRPr lang="lv-LV" dirty="0" smtClean="0"/>
          </a:p>
        </p:txBody>
      </p:sp>
      <p:sp>
        <p:nvSpPr>
          <p:cNvPr id="2" name="Virsraksts 1"/>
          <p:cNvSpPr>
            <a:spLocks noGrp="1"/>
          </p:cNvSpPr>
          <p:nvPr>
            <p:ph type="title"/>
          </p:nvPr>
        </p:nvSpPr>
        <p:spPr>
          <a:xfrm>
            <a:off x="1485900" y="528066"/>
            <a:ext cx="6172200" cy="477510"/>
          </a:xfrm>
        </p:spPr>
        <p:txBody>
          <a:bodyPr>
            <a:noAutofit/>
          </a:bodyPr>
          <a:lstStyle/>
          <a:p>
            <a:pPr algn="ctr"/>
            <a:r>
              <a:rPr lang="lv-LV" dirty="0" err="1"/>
              <a:t>Kriminālizlūkošanas</a:t>
            </a:r>
            <a:r>
              <a:rPr lang="lv-LV" dirty="0"/>
              <a:t> (KIM) modelis</a:t>
            </a:r>
          </a:p>
        </p:txBody>
      </p:sp>
    </p:spTree>
    <p:extLst>
      <p:ext uri="{BB962C8B-B14F-4D97-AF65-F5344CB8AC3E}">
        <p14:creationId xmlns:p14="http://schemas.microsoft.com/office/powerpoint/2010/main" val="40405040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85900" y="357504"/>
            <a:ext cx="6172200" cy="378042"/>
          </a:xfrm>
        </p:spPr>
        <p:txBody>
          <a:bodyPr>
            <a:noAutofit/>
          </a:bodyPr>
          <a:lstStyle/>
          <a:p>
            <a:pPr algn="ctr"/>
            <a:r>
              <a:rPr lang="lv-LV" b="1" i="1" dirty="0">
                <a:effectLst>
                  <a:outerShdw blurRad="38100" dist="38100" dir="2700000" algn="tl">
                    <a:srgbClr val="000000">
                      <a:alpha val="43137"/>
                    </a:srgbClr>
                  </a:outerShdw>
                </a:effectLst>
              </a:rPr>
              <a:t>Tiesiskais regulējums:</a:t>
            </a:r>
          </a:p>
        </p:txBody>
      </p:sp>
      <p:sp>
        <p:nvSpPr>
          <p:cNvPr id="3" name="Satura vietturis 2"/>
          <p:cNvSpPr>
            <a:spLocks noGrp="1"/>
          </p:cNvSpPr>
          <p:nvPr>
            <p:ph idx="1"/>
          </p:nvPr>
        </p:nvSpPr>
        <p:spPr>
          <a:xfrm>
            <a:off x="1381767" y="897564"/>
            <a:ext cx="6380466" cy="3996444"/>
          </a:xfrm>
        </p:spPr>
        <p:txBody>
          <a:bodyPr>
            <a:normAutofit/>
          </a:bodyPr>
          <a:lstStyle/>
          <a:p>
            <a:pPr lvl="0">
              <a:buFont typeface="Arial" panose="020B0604020202020204" pitchFamily="34" charset="0"/>
              <a:buChar char="•"/>
            </a:pPr>
            <a:r>
              <a:rPr lang="lv-LV" sz="1950" dirty="0">
                <a:latin typeface="Times New Roman" panose="02020603050405020304" pitchFamily="18" charset="0"/>
                <a:cs typeface="Times New Roman" panose="02020603050405020304" pitchFamily="18" charset="0"/>
              </a:rPr>
              <a:t>Valsts policijas 2009.gada 28.oktobra pavēle Nr.1576 „Par Koncepcijas par Kriminālizlūkošanas modeli Valsts policijā apstiprināšanu”;</a:t>
            </a:r>
          </a:p>
          <a:p>
            <a:pPr lvl="0">
              <a:buFont typeface="Arial" panose="020B0604020202020204" pitchFamily="34" charset="0"/>
              <a:buChar char="•"/>
            </a:pPr>
            <a:r>
              <a:rPr lang="lv-LV" sz="1950" dirty="0">
                <a:latin typeface="Times New Roman" panose="02020603050405020304" pitchFamily="18" charset="0"/>
                <a:cs typeface="Times New Roman" panose="02020603050405020304" pitchFamily="18" charset="0"/>
              </a:rPr>
              <a:t>Valsts policijas 2009.gada 17.decembra pavēle Nr.1855 „Par daļējiem grozījumiem 2009.gada 28.oktobra Valsts policijas pavēlē Nr.1576”</a:t>
            </a:r>
          </a:p>
          <a:p>
            <a:pPr lvl="0">
              <a:buFont typeface="Arial" panose="020B0604020202020204" pitchFamily="34" charset="0"/>
              <a:buChar char="•"/>
            </a:pPr>
            <a:r>
              <a:rPr lang="lv-LV" sz="1950" dirty="0">
                <a:latin typeface="Times New Roman" panose="02020603050405020304" pitchFamily="18" charset="0"/>
                <a:cs typeface="Times New Roman" panose="02020603050405020304" pitchFamily="18" charset="0"/>
              </a:rPr>
              <a:t>Valsts policijas 2010.gada 4.februāra pavēle Nr.150 „Par Kriminālizlūkošanas Uzdevumu un koordinācijas grupas darbības kārtības un </a:t>
            </a:r>
            <a:r>
              <a:rPr lang="lv-LV" sz="1950" dirty="0" err="1">
                <a:latin typeface="Times New Roman" panose="02020603050405020304" pitchFamily="18" charset="0"/>
                <a:cs typeface="Times New Roman" panose="02020603050405020304" pitchFamily="18" charset="0"/>
              </a:rPr>
              <a:t>kriminālizlūkošanas</a:t>
            </a:r>
            <a:r>
              <a:rPr lang="lv-LV" sz="1950" dirty="0">
                <a:latin typeface="Times New Roman" panose="02020603050405020304" pitchFamily="18" charset="0"/>
                <a:cs typeface="Times New Roman" panose="02020603050405020304" pitchFamily="18" charset="0"/>
              </a:rPr>
              <a:t> produktu saturisko aprakstu (standartu) apstiprināšanu, </a:t>
            </a:r>
            <a:r>
              <a:rPr lang="lv-LV" sz="1950" dirty="0" err="1">
                <a:latin typeface="Times New Roman" panose="02020603050405020304" pitchFamily="18" charset="0"/>
                <a:cs typeface="Times New Roman" panose="02020603050405020304" pitchFamily="18" charset="0"/>
              </a:rPr>
              <a:t>kriminālizlūkošanas</a:t>
            </a:r>
            <a:r>
              <a:rPr lang="lv-LV" sz="1950" dirty="0">
                <a:latin typeface="Times New Roman" panose="02020603050405020304" pitchFamily="18" charset="0"/>
                <a:cs typeface="Times New Roman" panose="02020603050405020304" pitchFamily="18" charset="0"/>
              </a:rPr>
              <a:t> amatpersonu nozīmēšanu”.</a:t>
            </a:r>
          </a:p>
          <a:p>
            <a:pPr marL="0" indent="0">
              <a:buNone/>
            </a:pPr>
            <a:endParaRPr lang="lv-LV" dirty="0"/>
          </a:p>
        </p:txBody>
      </p:sp>
    </p:spTree>
    <p:extLst>
      <p:ext uri="{BB962C8B-B14F-4D97-AF65-F5344CB8AC3E}">
        <p14:creationId xmlns:p14="http://schemas.microsoft.com/office/powerpoint/2010/main" val="39901928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85900" y="249492"/>
            <a:ext cx="6172200" cy="486054"/>
          </a:xfrm>
        </p:spPr>
        <p:txBody>
          <a:bodyPr>
            <a:normAutofit/>
          </a:bodyPr>
          <a:lstStyle/>
          <a:p>
            <a:pPr algn="ctr"/>
            <a:r>
              <a:rPr lang="lv-LV" dirty="0"/>
              <a:t>Kriminālizlūkošanas modelis</a:t>
            </a:r>
          </a:p>
        </p:txBody>
      </p:sp>
      <p:sp>
        <p:nvSpPr>
          <p:cNvPr id="15" name="Taisnstūris ar noapaļotiem stūriem 14"/>
          <p:cNvSpPr/>
          <p:nvPr/>
        </p:nvSpPr>
        <p:spPr>
          <a:xfrm>
            <a:off x="1638813" y="2079187"/>
            <a:ext cx="2106234" cy="7470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v-LV" sz="1050" b="1" dirty="0"/>
              <a:t>6.Lēmumu izpildes rezultātu novērtējums</a:t>
            </a:r>
          </a:p>
        </p:txBody>
      </p:sp>
      <p:sp>
        <p:nvSpPr>
          <p:cNvPr id="16" name="Taisnstūris ar noapaļotiem stūriem 15"/>
          <p:cNvSpPr/>
          <p:nvPr/>
        </p:nvSpPr>
        <p:spPr>
          <a:xfrm>
            <a:off x="5382090" y="3165816"/>
            <a:ext cx="2223753" cy="70746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v-LV" sz="1050" b="1" dirty="0"/>
              <a:t>3. Prioritātes</a:t>
            </a:r>
          </a:p>
        </p:txBody>
      </p:sp>
      <p:sp>
        <p:nvSpPr>
          <p:cNvPr id="17" name="Taisnstūris ar noapaļotiem stūriem 16"/>
          <p:cNvSpPr/>
          <p:nvPr/>
        </p:nvSpPr>
        <p:spPr>
          <a:xfrm>
            <a:off x="3452308" y="4173225"/>
            <a:ext cx="2106234" cy="7074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v-LV" sz="1050" b="1" dirty="0"/>
              <a:t>4.Lēmumi par rīcību (lēmumu kontroles stratēģija)</a:t>
            </a:r>
          </a:p>
        </p:txBody>
      </p:sp>
      <p:sp>
        <p:nvSpPr>
          <p:cNvPr id="18" name="Taisnstūris ar noapaļotiem stūriem 17"/>
          <p:cNvSpPr/>
          <p:nvPr/>
        </p:nvSpPr>
        <p:spPr>
          <a:xfrm>
            <a:off x="3452308" y="1059582"/>
            <a:ext cx="2174674" cy="74702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v-LV" sz="1050" b="1" dirty="0"/>
              <a:t>1. Noziedzības stāvokļa izvērtējums (analītiskais ziņojums)</a:t>
            </a:r>
          </a:p>
        </p:txBody>
      </p:sp>
      <p:sp>
        <p:nvSpPr>
          <p:cNvPr id="25" name="Taisnstūris ar noapaļotiem stūriem 24"/>
          <p:cNvSpPr/>
          <p:nvPr/>
        </p:nvSpPr>
        <p:spPr>
          <a:xfrm>
            <a:off x="1655676" y="3165816"/>
            <a:ext cx="2106234" cy="7430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v-LV" sz="1050" b="1" dirty="0"/>
              <a:t>5.Rīcība – lēmumu izpilde</a:t>
            </a:r>
          </a:p>
        </p:txBody>
      </p:sp>
      <p:sp>
        <p:nvSpPr>
          <p:cNvPr id="54" name="Taisnstūris ar noapaļotiem stūriem 53"/>
          <p:cNvSpPr/>
          <p:nvPr/>
        </p:nvSpPr>
        <p:spPr>
          <a:xfrm>
            <a:off x="5382090" y="2083147"/>
            <a:ext cx="2174675" cy="7430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v-LV" sz="1050" b="1" dirty="0"/>
              <a:t>2.Vadības sanāksmes (uzdevumu koordinācijas grupa)</a:t>
            </a:r>
          </a:p>
        </p:txBody>
      </p:sp>
      <p:cxnSp>
        <p:nvCxnSpPr>
          <p:cNvPr id="57" name="Taisns bultveida savienotājs 56"/>
          <p:cNvCxnSpPr>
            <a:stCxn id="18" idx="3"/>
            <a:endCxn id="54" idx="0"/>
          </p:cNvCxnSpPr>
          <p:nvPr/>
        </p:nvCxnSpPr>
        <p:spPr>
          <a:xfrm>
            <a:off x="5626982" y="1433096"/>
            <a:ext cx="842446" cy="650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Taisns bultveida savienotājs 58"/>
          <p:cNvCxnSpPr>
            <a:stCxn id="54" idx="2"/>
            <a:endCxn id="16" idx="0"/>
          </p:cNvCxnSpPr>
          <p:nvPr/>
        </p:nvCxnSpPr>
        <p:spPr>
          <a:xfrm>
            <a:off x="6469428" y="2826213"/>
            <a:ext cx="24539" cy="3396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Taisns bultveida savienotājs 62"/>
          <p:cNvCxnSpPr>
            <a:stCxn id="16" idx="2"/>
            <a:endCxn id="17" idx="3"/>
          </p:cNvCxnSpPr>
          <p:nvPr/>
        </p:nvCxnSpPr>
        <p:spPr>
          <a:xfrm flipH="1">
            <a:off x="5558542" y="3873277"/>
            <a:ext cx="935425" cy="653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Taisns bultveida savienotājs 64"/>
          <p:cNvCxnSpPr>
            <a:stCxn id="17" idx="1"/>
            <a:endCxn id="25" idx="2"/>
          </p:cNvCxnSpPr>
          <p:nvPr/>
        </p:nvCxnSpPr>
        <p:spPr>
          <a:xfrm flipH="1" flipV="1">
            <a:off x="2708793" y="3908881"/>
            <a:ext cx="743515" cy="6180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Taisns bultveida savienotājs 66"/>
          <p:cNvCxnSpPr>
            <a:stCxn id="25" idx="0"/>
            <a:endCxn id="15" idx="2"/>
          </p:cNvCxnSpPr>
          <p:nvPr/>
        </p:nvCxnSpPr>
        <p:spPr>
          <a:xfrm flipH="1" flipV="1">
            <a:off x="2691930" y="2826213"/>
            <a:ext cx="16863" cy="3396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Taisns bultveida savienotājs 70"/>
          <p:cNvCxnSpPr>
            <a:stCxn id="15" idx="0"/>
            <a:endCxn id="18" idx="1"/>
          </p:cNvCxnSpPr>
          <p:nvPr/>
        </p:nvCxnSpPr>
        <p:spPr>
          <a:xfrm flipV="1">
            <a:off x="2691930" y="1433096"/>
            <a:ext cx="760378" cy="6460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724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 </a:t>
            </a: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Piemērojot disciplinārsodu, ņem vērā:</a:t>
            </a:r>
          </a:p>
        </p:txBody>
      </p:sp>
      <p:sp>
        <p:nvSpPr>
          <p:cNvPr id="3" name="Content Placeholder 2"/>
          <p:cNvSpPr>
            <a:spLocks noGrp="1"/>
          </p:cNvSpPr>
          <p:nvPr>
            <p:ph idx="1"/>
          </p:nvPr>
        </p:nvSpPr>
        <p:spPr/>
        <p:txBody>
          <a:bodyPr/>
          <a:lstStyle/>
          <a:p>
            <a:pPr>
              <a:buFont typeface="Arial" panose="020B0604020202020204" pitchFamily="34" charset="0"/>
              <a:buChar char="•"/>
            </a:pPr>
            <a:r>
              <a:rPr lang="lv-LV" sz="1650" dirty="0" err="1">
                <a:latin typeface="Times New Roman" panose="02020603050405020304" pitchFamily="18" charset="0"/>
                <a:cs typeface="Times New Roman" panose="02020603050405020304" pitchFamily="18" charset="0"/>
              </a:rPr>
              <a:t>disciplinārpārkāpuma</a:t>
            </a:r>
            <a:r>
              <a:rPr lang="lv-LV" sz="1650" dirty="0">
                <a:latin typeface="Times New Roman" panose="02020603050405020304" pitchFamily="18" charset="0"/>
                <a:cs typeface="Times New Roman" panose="02020603050405020304" pitchFamily="18" charset="0"/>
              </a:rPr>
              <a:t> izdarīšanas apstākļus;</a:t>
            </a:r>
          </a:p>
          <a:p>
            <a:pPr>
              <a:buFont typeface="Arial" panose="020B0604020202020204" pitchFamily="34" charset="0"/>
              <a:buChar char="•"/>
            </a:pPr>
            <a:r>
              <a:rPr lang="lv-LV" sz="1650" dirty="0" err="1">
                <a:latin typeface="Times New Roman" panose="02020603050405020304" pitchFamily="18" charset="0"/>
                <a:cs typeface="Times New Roman" panose="02020603050405020304" pitchFamily="18" charset="0"/>
              </a:rPr>
              <a:t>disciplinārpārkāpuma</a:t>
            </a:r>
            <a:r>
              <a:rPr lang="lv-LV" sz="1650" dirty="0">
                <a:latin typeface="Times New Roman" panose="02020603050405020304" pitchFamily="18" charset="0"/>
                <a:cs typeface="Times New Roman" panose="02020603050405020304" pitchFamily="18" charset="0"/>
              </a:rPr>
              <a:t> raksturu;</a:t>
            </a:r>
          </a:p>
          <a:p>
            <a:pPr>
              <a:buFont typeface="Arial" panose="020B0604020202020204" pitchFamily="34" charset="0"/>
              <a:buChar char="•"/>
            </a:pPr>
            <a:r>
              <a:rPr lang="lv-LV" sz="1650" dirty="0" err="1">
                <a:latin typeface="Times New Roman" panose="02020603050405020304" pitchFamily="18" charset="0"/>
                <a:cs typeface="Times New Roman" panose="02020603050405020304" pitchFamily="18" charset="0"/>
              </a:rPr>
              <a:t>disciplinārpārkāpuma</a:t>
            </a:r>
            <a:r>
              <a:rPr lang="lv-LV" sz="1650" dirty="0">
                <a:latin typeface="Times New Roman" panose="02020603050405020304" pitchFamily="18" charset="0"/>
                <a:cs typeface="Times New Roman" panose="02020603050405020304" pitchFamily="18" charset="0"/>
              </a:rPr>
              <a:t> radīto zaudējumu un kaitējumu;</a:t>
            </a:r>
          </a:p>
          <a:p>
            <a:pPr>
              <a:buFont typeface="Arial" panose="020B0604020202020204" pitchFamily="34" charset="0"/>
              <a:buChar char="•"/>
            </a:pPr>
            <a:r>
              <a:rPr lang="lv-LV" sz="1650" dirty="0">
                <a:latin typeface="Times New Roman" panose="02020603050405020304" pitchFamily="18" charset="0"/>
                <a:cs typeface="Times New Roman" panose="02020603050405020304" pitchFamily="18" charset="0"/>
              </a:rPr>
              <a:t>amatpersonas vainas formu;</a:t>
            </a:r>
          </a:p>
          <a:p>
            <a:pPr>
              <a:buFont typeface="Arial" panose="020B0604020202020204" pitchFamily="34" charset="0"/>
              <a:buChar char="•"/>
            </a:pPr>
            <a:r>
              <a:rPr lang="lv-LV" sz="1650" dirty="0">
                <a:latin typeface="Times New Roman" panose="02020603050405020304" pitchFamily="18" charset="0"/>
                <a:cs typeface="Times New Roman" panose="02020603050405020304" pitchFamily="18" charset="0"/>
              </a:rPr>
              <a:t>atbildību mīkstinošos apstākļus;</a:t>
            </a:r>
          </a:p>
          <a:p>
            <a:pPr>
              <a:buFont typeface="Arial" panose="020B0604020202020204" pitchFamily="34" charset="0"/>
              <a:buChar char="•"/>
            </a:pPr>
            <a:r>
              <a:rPr lang="lv-LV" sz="1650" dirty="0">
                <a:latin typeface="Times New Roman" panose="02020603050405020304" pitchFamily="18" charset="0"/>
                <a:cs typeface="Times New Roman" panose="02020603050405020304" pitchFamily="18" charset="0"/>
              </a:rPr>
              <a:t>atbildību pastiprinošos apstākļus;</a:t>
            </a:r>
          </a:p>
          <a:p>
            <a:pPr>
              <a:buFont typeface="Arial" panose="020B0604020202020204" pitchFamily="34" charset="0"/>
              <a:buChar char="•"/>
            </a:pPr>
            <a:r>
              <a:rPr lang="lv-LV" sz="1650" dirty="0">
                <a:latin typeface="Times New Roman" panose="02020603050405020304" pitchFamily="18" charset="0"/>
                <a:cs typeface="Times New Roman" panose="02020603050405020304" pitchFamily="18" charset="0"/>
              </a:rPr>
              <a:t>disciplinārsoda piemērošanas lietderības apsvērumus (vai pārkāpums nav mazsvarīgs, vai tas ir radījis nelabvēlīgas sekas);</a:t>
            </a:r>
          </a:p>
          <a:p>
            <a:pPr>
              <a:buFont typeface="Arial" panose="020B0604020202020204" pitchFamily="34" charset="0"/>
              <a:buChar char="•"/>
            </a:pPr>
            <a:r>
              <a:rPr lang="lv-LV" sz="1650" dirty="0">
                <a:latin typeface="Times New Roman" panose="02020603050405020304" pitchFamily="18" charset="0"/>
                <a:cs typeface="Times New Roman" panose="02020603050405020304" pitchFamily="18" charset="0"/>
              </a:rPr>
              <a:t>piemērojamā disciplinārsoda samērīgumu ar izdarīto </a:t>
            </a:r>
            <a:r>
              <a:rPr lang="lv-LV" sz="1650" dirty="0" err="1">
                <a:latin typeface="Times New Roman" panose="02020603050405020304" pitchFamily="18" charset="0"/>
                <a:cs typeface="Times New Roman" panose="02020603050405020304" pitchFamily="18" charset="0"/>
              </a:rPr>
              <a:t>disciplinārpārkāpumu</a:t>
            </a:r>
            <a:r>
              <a:rPr lang="lv-LV" sz="1650" dirty="0">
                <a:latin typeface="Times New Roman" panose="02020603050405020304" pitchFamily="18" charset="0"/>
                <a:cs typeface="Times New Roman" panose="02020603050405020304" pitchFamily="18" charset="0"/>
              </a:rPr>
              <a:t>.</a:t>
            </a:r>
          </a:p>
          <a:p>
            <a:pPr marL="0" indent="0">
              <a:buNone/>
            </a:pPr>
            <a:endParaRPr lang="lv-LV" dirty="0"/>
          </a:p>
        </p:txBody>
      </p:sp>
    </p:spTree>
    <p:extLst>
      <p:ext uri="{BB962C8B-B14F-4D97-AF65-F5344CB8AC3E}">
        <p14:creationId xmlns:p14="http://schemas.microsoft.com/office/powerpoint/2010/main" val="39689310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p:cNvSpPr>
            <a:spLocks noGrp="1"/>
          </p:cNvSpPr>
          <p:nvPr>
            <p:ph type="title"/>
          </p:nvPr>
        </p:nvSpPr>
        <p:spPr>
          <a:xfrm>
            <a:off x="1439652" y="180030"/>
            <a:ext cx="6172200" cy="857250"/>
          </a:xfrm>
        </p:spPr>
        <p:txBody>
          <a:bodyPr>
            <a:normAutofit/>
          </a:bodyPr>
          <a:lstStyle/>
          <a:p>
            <a:pPr algn="ctr"/>
            <a:r>
              <a:rPr lang="lv-LV" dirty="0"/>
              <a:t>KIM līmeņi</a:t>
            </a:r>
          </a:p>
        </p:txBody>
      </p:sp>
      <p:sp>
        <p:nvSpPr>
          <p:cNvPr id="5" name="Vienādsānu trīsstūris 4"/>
          <p:cNvSpPr/>
          <p:nvPr/>
        </p:nvSpPr>
        <p:spPr>
          <a:xfrm>
            <a:off x="2249742" y="1037280"/>
            <a:ext cx="4752528" cy="3424680"/>
          </a:xfrm>
          <a:prstGeom prst="triangl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lv-LV" sz="1050"/>
          </a:p>
        </p:txBody>
      </p:sp>
      <p:sp>
        <p:nvSpPr>
          <p:cNvPr id="6" name="Taisnstūris 5"/>
          <p:cNvSpPr/>
          <p:nvPr/>
        </p:nvSpPr>
        <p:spPr>
          <a:xfrm>
            <a:off x="3977934" y="1707228"/>
            <a:ext cx="1404156" cy="10261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v-LV" sz="1050" dirty="0"/>
              <a:t>Centrālais līmenis (nacionālais/</a:t>
            </a:r>
          </a:p>
          <a:p>
            <a:pPr algn="ctr"/>
            <a:r>
              <a:rPr lang="lv-LV" sz="1050" dirty="0"/>
              <a:t>starptautiskais</a:t>
            </a:r>
          </a:p>
        </p:txBody>
      </p:sp>
      <p:sp>
        <p:nvSpPr>
          <p:cNvPr id="8" name="Taisnstūris 7"/>
          <p:cNvSpPr/>
          <p:nvPr/>
        </p:nvSpPr>
        <p:spPr>
          <a:xfrm>
            <a:off x="3302859" y="3056934"/>
            <a:ext cx="2646294" cy="3780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v-LV" sz="1050" dirty="0"/>
              <a:t>Reģionu līmenis</a:t>
            </a:r>
          </a:p>
        </p:txBody>
      </p:sp>
      <p:sp>
        <p:nvSpPr>
          <p:cNvPr id="9" name="Taisnstūris 8"/>
          <p:cNvSpPr/>
          <p:nvPr/>
        </p:nvSpPr>
        <p:spPr>
          <a:xfrm>
            <a:off x="2735796" y="3925049"/>
            <a:ext cx="3726414" cy="3240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v-LV" sz="1050" dirty="0"/>
              <a:t>Policijas iecirkņu līmenis</a:t>
            </a:r>
          </a:p>
        </p:txBody>
      </p:sp>
      <p:sp>
        <p:nvSpPr>
          <p:cNvPr id="2" name="Augšupvērstā bultiņa 1"/>
          <p:cNvSpPr/>
          <p:nvPr/>
        </p:nvSpPr>
        <p:spPr>
          <a:xfrm>
            <a:off x="2033718" y="1491630"/>
            <a:ext cx="108012" cy="29703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050"/>
          </a:p>
        </p:txBody>
      </p:sp>
      <p:sp>
        <p:nvSpPr>
          <p:cNvPr id="7" name="TextBox 6"/>
          <p:cNvSpPr txBox="1"/>
          <p:nvPr/>
        </p:nvSpPr>
        <p:spPr>
          <a:xfrm>
            <a:off x="1601670" y="1167594"/>
            <a:ext cx="972108" cy="253916"/>
          </a:xfrm>
          <a:prstGeom prst="rect">
            <a:avLst/>
          </a:prstGeom>
          <a:noFill/>
        </p:spPr>
        <p:txBody>
          <a:bodyPr wrap="square" rtlCol="0">
            <a:spAutoFit/>
          </a:bodyPr>
          <a:lstStyle/>
          <a:p>
            <a:r>
              <a:rPr lang="lv-LV" sz="1050" dirty="0"/>
              <a:t>ziņošana</a:t>
            </a:r>
          </a:p>
        </p:txBody>
      </p:sp>
      <p:sp>
        <p:nvSpPr>
          <p:cNvPr id="10" name="TextBox 9"/>
          <p:cNvSpPr txBox="1"/>
          <p:nvPr/>
        </p:nvSpPr>
        <p:spPr>
          <a:xfrm>
            <a:off x="6246186" y="673457"/>
            <a:ext cx="1546762" cy="253916"/>
          </a:xfrm>
          <a:prstGeom prst="rect">
            <a:avLst/>
          </a:prstGeom>
          <a:noFill/>
        </p:spPr>
        <p:txBody>
          <a:bodyPr wrap="square" rtlCol="0">
            <a:spAutoFit/>
          </a:bodyPr>
          <a:lstStyle/>
          <a:p>
            <a:r>
              <a:rPr lang="lv-LV" sz="1050" dirty="0"/>
              <a:t>vajadzība zināt uzdevumi</a:t>
            </a:r>
          </a:p>
        </p:txBody>
      </p:sp>
      <p:sp>
        <p:nvSpPr>
          <p:cNvPr id="12" name="Lejupvērstā bultiņa 11"/>
          <p:cNvSpPr/>
          <p:nvPr/>
        </p:nvSpPr>
        <p:spPr>
          <a:xfrm>
            <a:off x="7104371" y="1383529"/>
            <a:ext cx="108012" cy="3078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050"/>
          </a:p>
        </p:txBody>
      </p:sp>
    </p:spTree>
    <p:extLst>
      <p:ext uri="{BB962C8B-B14F-4D97-AF65-F5344CB8AC3E}">
        <p14:creationId xmlns:p14="http://schemas.microsoft.com/office/powerpoint/2010/main" val="4930291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1435773" y="789552"/>
            <a:ext cx="6272454" cy="3996444"/>
          </a:xfrm>
        </p:spPr>
        <p:txBody>
          <a:bodyPr>
            <a:normAutofit fontScale="92500" lnSpcReduction="20000"/>
          </a:bodyPr>
          <a:lstStyle/>
          <a:p>
            <a:pPr>
              <a:buFont typeface="Arial" panose="020B0604020202020204" pitchFamily="34" charset="0"/>
              <a:buChar char="•"/>
            </a:pPr>
            <a:r>
              <a:rPr lang="lv-LV" sz="1800" b="1" dirty="0">
                <a:latin typeface="Times New Roman" panose="02020603050405020304" pitchFamily="18" charset="0"/>
                <a:cs typeface="Times New Roman" panose="02020603050405020304" pitchFamily="18" charset="0"/>
              </a:rPr>
              <a:t>Policijas iecirkņu jeb lokālais līmenis:</a:t>
            </a:r>
          </a:p>
          <a:p>
            <a:pPr lvl="1">
              <a:buFont typeface="Arial" panose="020B0604020202020204" pitchFamily="34" charset="0"/>
              <a:buChar char="•"/>
            </a:pPr>
            <a:r>
              <a:rPr lang="lv-LV" sz="1800" dirty="0" err="1">
                <a:latin typeface="Times New Roman" panose="02020603050405020304" pitchFamily="18" charset="0"/>
                <a:cs typeface="Times New Roman" panose="02020603050405020304" pitchFamily="18" charset="0"/>
              </a:rPr>
              <a:t>kriminālizlūkošanas</a:t>
            </a:r>
            <a:r>
              <a:rPr lang="lv-LV" sz="1800" dirty="0">
                <a:latin typeface="Times New Roman" panose="02020603050405020304" pitchFamily="18" charset="0"/>
                <a:cs typeface="Times New Roman" panose="02020603050405020304" pitchFamily="18" charset="0"/>
              </a:rPr>
              <a:t> informācijas iegūšana, t.sk.  atbilstoši prioritātēm;</a:t>
            </a:r>
          </a:p>
          <a:p>
            <a:pPr lvl="1">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KIM uzdevumu izpilde;</a:t>
            </a:r>
          </a:p>
          <a:p>
            <a:pPr lvl="1">
              <a:buFont typeface="Arial" panose="020B0604020202020204" pitchFamily="34" charset="0"/>
              <a:buChar char="•"/>
            </a:pPr>
            <a:r>
              <a:rPr lang="lv-LV" sz="1800" dirty="0" err="1">
                <a:latin typeface="Times New Roman" panose="02020603050405020304" pitchFamily="18" charset="0"/>
                <a:cs typeface="Times New Roman" panose="02020603050405020304" pitchFamily="18" charset="0"/>
              </a:rPr>
              <a:t>kriminālizlūkošana</a:t>
            </a:r>
            <a:r>
              <a:rPr lang="lv-LV" sz="1800" dirty="0">
                <a:latin typeface="Times New Roman" panose="02020603050405020304" pitchFamily="18" charset="0"/>
                <a:cs typeface="Times New Roman" panose="02020603050405020304" pitchFamily="18" charset="0"/>
              </a:rPr>
              <a:t>, prioritāšu noteikšana un rīcības plānošana lokālā līmeņa kompetences ietvaros.</a:t>
            </a:r>
          </a:p>
          <a:p>
            <a:pPr>
              <a:buFont typeface="Arial" panose="020B0604020202020204" pitchFamily="34" charset="0"/>
              <a:buChar char="•"/>
            </a:pPr>
            <a:r>
              <a:rPr lang="lv-LV" sz="1800" b="1" dirty="0">
                <a:latin typeface="Times New Roman" panose="02020603050405020304" pitchFamily="18" charset="0"/>
                <a:cs typeface="Times New Roman" panose="02020603050405020304" pitchFamily="18" charset="0"/>
              </a:rPr>
              <a:t>Reģionu līmenis:</a:t>
            </a:r>
          </a:p>
          <a:p>
            <a:pPr lvl="1">
              <a:buFont typeface="Arial" panose="020B0604020202020204" pitchFamily="34" charset="0"/>
              <a:buChar char="•"/>
            </a:pPr>
            <a:r>
              <a:rPr lang="lv-LV" sz="1800" dirty="0" err="1">
                <a:latin typeface="Times New Roman" panose="02020603050405020304" pitchFamily="18" charset="0"/>
                <a:cs typeface="Times New Roman" panose="02020603050405020304" pitchFamily="18" charset="0"/>
              </a:rPr>
              <a:t>kriminālizlūkošanas</a:t>
            </a:r>
            <a:r>
              <a:rPr lang="lv-LV" sz="1800" dirty="0">
                <a:latin typeface="Times New Roman" panose="02020603050405020304" pitchFamily="18" charset="0"/>
                <a:cs typeface="Times New Roman" panose="02020603050405020304" pitchFamily="18" charset="0"/>
              </a:rPr>
              <a:t> informācijas iegūšana, t.sk.  atbilstoši prioritātēm</a:t>
            </a:r>
          </a:p>
          <a:p>
            <a:pPr lvl="1">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KIM uzdevumu izpilde un šī darba organizācija reģionā;</a:t>
            </a:r>
          </a:p>
          <a:p>
            <a:pPr lvl="1">
              <a:buFont typeface="Arial" panose="020B0604020202020204" pitchFamily="34" charset="0"/>
              <a:buChar char="•"/>
            </a:pPr>
            <a:r>
              <a:rPr lang="lv-LV" sz="1800" dirty="0" err="1">
                <a:latin typeface="Times New Roman" panose="02020603050405020304" pitchFamily="18" charset="0"/>
                <a:cs typeface="Times New Roman" panose="02020603050405020304" pitchFamily="18" charset="0"/>
              </a:rPr>
              <a:t>kriminālizlūkošana</a:t>
            </a:r>
            <a:r>
              <a:rPr lang="lv-LV" sz="1800" dirty="0">
                <a:latin typeface="Times New Roman" panose="02020603050405020304" pitchFamily="18" charset="0"/>
                <a:cs typeface="Times New Roman" panose="02020603050405020304" pitchFamily="18" charset="0"/>
              </a:rPr>
              <a:t>, prioritāšu noteikšana un rīcības plānošana reģiona līmenī ;</a:t>
            </a:r>
          </a:p>
          <a:p>
            <a:pPr lvl="1">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taktiskā līmeņa un stratēģiskā līmeņa </a:t>
            </a:r>
            <a:r>
              <a:rPr lang="lv-LV" sz="1800" dirty="0" err="1">
                <a:latin typeface="Times New Roman" panose="02020603050405020304" pitchFamily="18" charset="0"/>
                <a:cs typeface="Times New Roman" panose="02020603050405020304" pitchFamily="18" charset="0"/>
              </a:rPr>
              <a:t>kriminālizlūkošanas</a:t>
            </a:r>
            <a:r>
              <a:rPr lang="lv-LV" sz="1800" dirty="0">
                <a:latin typeface="Times New Roman" panose="02020603050405020304" pitchFamily="18" charset="0"/>
                <a:cs typeface="Times New Roman" panose="02020603050405020304" pitchFamily="18" charset="0"/>
              </a:rPr>
              <a:t> produktu sagatavošana</a:t>
            </a:r>
          </a:p>
          <a:p>
            <a:pPr lvl="1">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‘operatīvās analīzes produktu sagatavošana </a:t>
            </a:r>
          </a:p>
          <a:p>
            <a:pPr>
              <a:buNone/>
            </a:pPr>
            <a:endParaRPr lang="lv-LV" dirty="0" smtClean="0"/>
          </a:p>
          <a:p>
            <a:pPr>
              <a:buFont typeface="Arial" pitchFamily="34" charset="0"/>
              <a:buChar char="•"/>
            </a:pPr>
            <a:endParaRPr lang="lv-LV" dirty="0"/>
          </a:p>
        </p:txBody>
      </p:sp>
      <p:sp>
        <p:nvSpPr>
          <p:cNvPr id="3" name="Virsraksts 2"/>
          <p:cNvSpPr>
            <a:spLocks noGrp="1"/>
          </p:cNvSpPr>
          <p:nvPr>
            <p:ph type="title"/>
          </p:nvPr>
        </p:nvSpPr>
        <p:spPr>
          <a:xfrm>
            <a:off x="1485900" y="249492"/>
            <a:ext cx="6172200" cy="540060"/>
          </a:xfrm>
        </p:spPr>
        <p:txBody>
          <a:bodyPr>
            <a:normAutofit/>
          </a:bodyPr>
          <a:lstStyle/>
          <a:p>
            <a:pPr algn="ctr"/>
            <a:r>
              <a:rPr lang="lv-LV" b="1" i="1" dirty="0">
                <a:effectLst>
                  <a:outerShdw blurRad="38100" dist="38100" dir="2700000" algn="tl">
                    <a:srgbClr val="000000">
                      <a:alpha val="43137"/>
                    </a:srgbClr>
                  </a:outerShdw>
                </a:effectLst>
              </a:rPr>
              <a:t>KIM līmeņos veicamie uzdevumi:</a:t>
            </a:r>
          </a:p>
        </p:txBody>
      </p:sp>
    </p:spTree>
    <p:extLst>
      <p:ext uri="{BB962C8B-B14F-4D97-AF65-F5344CB8AC3E}">
        <p14:creationId xmlns:p14="http://schemas.microsoft.com/office/powerpoint/2010/main" val="27375325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951570"/>
            <a:ext cx="6326460" cy="3942438"/>
          </a:xfrm>
        </p:spPr>
        <p:txBody>
          <a:bodyPr>
            <a:normAutofit lnSpcReduction="10000"/>
          </a:bodyPr>
          <a:lstStyle/>
          <a:p>
            <a:pPr>
              <a:buFont typeface="Arial" panose="020B0604020202020204" pitchFamily="34" charset="0"/>
              <a:buChar char="•"/>
            </a:pPr>
            <a:r>
              <a:rPr lang="lv-LV" sz="1950" b="1" dirty="0">
                <a:latin typeface="Times New Roman" panose="02020603050405020304" pitchFamily="18" charset="0"/>
                <a:cs typeface="Times New Roman" panose="02020603050405020304" pitchFamily="18" charset="0"/>
              </a:rPr>
              <a:t>Centrālais līmenis – nacionālais / starptautiskais līmenis (I):</a:t>
            </a:r>
          </a:p>
          <a:p>
            <a:pPr lvl="1">
              <a:buFont typeface="Arial" panose="020B0604020202020204" pitchFamily="34" charset="0"/>
              <a:buChar char="•"/>
            </a:pPr>
            <a:r>
              <a:rPr lang="lv-LV" sz="1950" dirty="0" err="1">
                <a:latin typeface="Times New Roman" panose="02020603050405020304" pitchFamily="18" charset="0"/>
                <a:cs typeface="Times New Roman" panose="02020603050405020304" pitchFamily="18" charset="0"/>
              </a:rPr>
              <a:t>Kriminālizlūkošanas</a:t>
            </a:r>
            <a:r>
              <a:rPr lang="lv-LV" sz="1950" dirty="0">
                <a:latin typeface="Times New Roman" panose="02020603050405020304" pitchFamily="18" charset="0"/>
                <a:cs typeface="Times New Roman" panose="02020603050405020304" pitchFamily="18" charset="0"/>
              </a:rPr>
              <a:t> informācijas iegūšana un šī darba organizācija VP atbilstoši prioritātēm;</a:t>
            </a:r>
          </a:p>
          <a:p>
            <a:pPr lvl="1">
              <a:buFont typeface="Arial" panose="020B0604020202020204" pitchFamily="34" charset="0"/>
              <a:buChar char="•"/>
            </a:pPr>
            <a:r>
              <a:rPr lang="lv-LV" sz="1950" dirty="0">
                <a:latin typeface="Times New Roman" panose="02020603050405020304" pitchFamily="18" charset="0"/>
                <a:cs typeface="Times New Roman" panose="02020603050405020304" pitchFamily="18" charset="0"/>
              </a:rPr>
              <a:t>prioritāšu noteikšana un rīcības plānošana (uzdevumu došana) nacionālā līmenī, sasniegto rezultātu novērtēšana;</a:t>
            </a:r>
          </a:p>
          <a:p>
            <a:pPr lvl="1">
              <a:buFont typeface="Arial" panose="020B0604020202020204" pitchFamily="34" charset="0"/>
              <a:buChar char="•"/>
            </a:pPr>
            <a:r>
              <a:rPr lang="lv-LV" sz="1950" dirty="0">
                <a:latin typeface="Times New Roman" panose="02020603050405020304" pitchFamily="18" charset="0"/>
                <a:cs typeface="Times New Roman" panose="02020603050405020304" pitchFamily="18" charset="0"/>
              </a:rPr>
              <a:t>KIM uzdevumu izpilde;</a:t>
            </a:r>
          </a:p>
          <a:p>
            <a:pPr lvl="1">
              <a:buFont typeface="Arial" panose="020B0604020202020204" pitchFamily="34" charset="0"/>
              <a:buChar char="•"/>
            </a:pPr>
            <a:r>
              <a:rPr lang="lv-LV" sz="1950" dirty="0">
                <a:latin typeface="Times New Roman" panose="02020603050405020304" pitchFamily="18" charset="0"/>
                <a:cs typeface="Times New Roman" panose="02020603050405020304" pitchFamily="18" charset="0"/>
              </a:rPr>
              <a:t>informācijas aprites un apstrādes prasību noteikšana un informācijas sistēmu attīstīšana;</a:t>
            </a:r>
          </a:p>
          <a:p>
            <a:pPr lvl="1">
              <a:buFont typeface="Arial" panose="020B0604020202020204" pitchFamily="34" charset="0"/>
              <a:buChar char="•"/>
            </a:pPr>
            <a:r>
              <a:rPr lang="lv-LV" sz="1950" dirty="0">
                <a:latin typeface="Times New Roman" panose="02020603050405020304" pitchFamily="18" charset="0"/>
                <a:cs typeface="Times New Roman" panose="02020603050405020304" pitchFamily="18" charset="0"/>
              </a:rPr>
              <a:t>taktiskā līmeņa un stratēģiskā līmeņa </a:t>
            </a:r>
            <a:r>
              <a:rPr lang="lv-LV" sz="1950" dirty="0" err="1">
                <a:latin typeface="Times New Roman" panose="02020603050405020304" pitchFamily="18" charset="0"/>
                <a:cs typeface="Times New Roman" panose="02020603050405020304" pitchFamily="18" charset="0"/>
              </a:rPr>
              <a:t>kriminālizlūkošanas</a:t>
            </a:r>
            <a:r>
              <a:rPr lang="lv-LV" sz="1950" dirty="0">
                <a:latin typeface="Times New Roman" panose="02020603050405020304" pitchFamily="18" charset="0"/>
                <a:cs typeface="Times New Roman" panose="02020603050405020304" pitchFamily="18" charset="0"/>
              </a:rPr>
              <a:t> produktu sagatavošana;</a:t>
            </a:r>
          </a:p>
          <a:p>
            <a:pPr lvl="1">
              <a:buFont typeface="Arial" panose="020B0604020202020204" pitchFamily="34" charset="0"/>
              <a:buChar char="•"/>
            </a:pPr>
            <a:r>
              <a:rPr lang="lv-LV" sz="1950" dirty="0">
                <a:latin typeface="Times New Roman" panose="02020603050405020304" pitchFamily="18" charset="0"/>
                <a:cs typeface="Times New Roman" panose="02020603050405020304" pitchFamily="18" charset="0"/>
              </a:rPr>
              <a:t>operatīvās analīzes produktu sagatavošana.</a:t>
            </a:r>
          </a:p>
          <a:p>
            <a:pPr>
              <a:buFont typeface="Arial" pitchFamily="34" charset="0"/>
              <a:buChar char="•"/>
            </a:pPr>
            <a:endParaRPr lang="lv-LV" dirty="0" smtClean="0"/>
          </a:p>
          <a:p>
            <a:pPr>
              <a:buFont typeface="Arial" pitchFamily="34" charset="0"/>
              <a:buChar char="•"/>
            </a:pPr>
            <a:endParaRPr lang="lv-LV" dirty="0" smtClean="0"/>
          </a:p>
          <a:p>
            <a:pPr>
              <a:buNone/>
            </a:pPr>
            <a:endParaRPr lang="lv-LV" dirty="0" smtClean="0"/>
          </a:p>
          <a:p>
            <a:pPr>
              <a:buNone/>
            </a:pPr>
            <a:endParaRPr lang="en-US" dirty="0"/>
          </a:p>
        </p:txBody>
      </p:sp>
      <p:sp>
        <p:nvSpPr>
          <p:cNvPr id="3" name="Title 2"/>
          <p:cNvSpPr>
            <a:spLocks noGrp="1"/>
          </p:cNvSpPr>
          <p:nvPr>
            <p:ph type="title"/>
          </p:nvPr>
        </p:nvSpPr>
        <p:spPr>
          <a:xfrm>
            <a:off x="1485900" y="303498"/>
            <a:ext cx="6172200" cy="432048"/>
          </a:xfrm>
        </p:spPr>
        <p:txBody>
          <a:bodyPr>
            <a:normAutofit fontScale="90000"/>
          </a:bodyPr>
          <a:lstStyle/>
          <a:p>
            <a:pPr algn="ct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 līmeņos veicamie uzdevumi:</a:t>
            </a:r>
            <a:endPar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5850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7634" y="859525"/>
            <a:ext cx="6218448" cy="3834426"/>
          </a:xfrm>
        </p:spPr>
        <p:txBody>
          <a:bodyPr>
            <a:normAutofit/>
          </a:bodyPr>
          <a:lstStyle/>
          <a:p>
            <a:pPr marL="425196" indent="-342900">
              <a:buFont typeface="Arial" panose="020B0604020202020204" pitchFamily="34" charset="0"/>
              <a:buChar char="•"/>
            </a:pPr>
            <a:r>
              <a:rPr lang="lv-LV" sz="1800" b="1" dirty="0">
                <a:latin typeface="Times New Roman" panose="02020603050405020304" pitchFamily="18" charset="0"/>
                <a:cs typeface="Times New Roman" panose="02020603050405020304" pitchFamily="18" charset="0"/>
              </a:rPr>
              <a:t>Centrālais līmenis – nacionālais / starptautiskais līmenis (II):</a:t>
            </a:r>
          </a:p>
          <a:p>
            <a:pPr marL="725234" lvl="1" indent="-342900">
              <a:buFont typeface="Arial" panose="020B0604020202020204" pitchFamily="34" charset="0"/>
              <a:buChar char="•"/>
            </a:pPr>
            <a:r>
              <a:rPr lang="lv-LV" sz="1800" dirty="0" err="1">
                <a:latin typeface="Times New Roman" panose="02020603050405020304" pitchFamily="18" charset="0"/>
                <a:cs typeface="Times New Roman" panose="02020603050405020304" pitchFamily="18" charset="0"/>
              </a:rPr>
              <a:t>kriminālizlūkošanas</a:t>
            </a:r>
            <a:r>
              <a:rPr lang="lv-LV" sz="1800" dirty="0">
                <a:latin typeface="Times New Roman" panose="02020603050405020304" pitchFamily="18" charset="0"/>
                <a:cs typeface="Times New Roman" panose="02020603050405020304" pitchFamily="18" charset="0"/>
              </a:rPr>
              <a:t> metodiskā vadība, t.sk. analītiskā darba jomā;</a:t>
            </a:r>
          </a:p>
          <a:p>
            <a:pPr marL="725234" lvl="1" indent="-342900">
              <a:buFont typeface="Arial" panose="020B0604020202020204" pitchFamily="34" charset="0"/>
              <a:buChar char="•"/>
            </a:pPr>
            <a:r>
              <a:rPr lang="lv-LV" sz="1800" dirty="0" err="1">
                <a:latin typeface="Times New Roman" panose="02020603050405020304" pitchFamily="18" charset="0"/>
                <a:cs typeface="Times New Roman" panose="02020603050405020304" pitchFamily="18" charset="0"/>
              </a:rPr>
              <a:t>kriminālizlūkošanā</a:t>
            </a:r>
            <a:r>
              <a:rPr lang="lv-LV" sz="1800" dirty="0">
                <a:latin typeface="Times New Roman" panose="02020603050405020304" pitchFamily="18" charset="0"/>
                <a:cs typeface="Times New Roman" panose="02020603050405020304" pitchFamily="18" charset="0"/>
              </a:rPr>
              <a:t> iesaistītā personāla attīstības jautājumi (analītiķu atlase, apmācības u.c.);</a:t>
            </a:r>
          </a:p>
          <a:p>
            <a:pPr marL="725234" lvl="1" indent="-342900">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dalība </a:t>
            </a:r>
            <a:r>
              <a:rPr lang="lv-LV" sz="1800" dirty="0" err="1">
                <a:latin typeface="Times New Roman" panose="02020603050405020304" pitchFamily="18" charset="0"/>
                <a:cs typeface="Times New Roman" panose="02020603050405020304" pitchFamily="18" charset="0"/>
              </a:rPr>
              <a:t>kriminālizlūkošanas</a:t>
            </a:r>
            <a:r>
              <a:rPr lang="lv-LV" sz="1800" dirty="0">
                <a:latin typeface="Times New Roman" panose="02020603050405020304" pitchFamily="18" charset="0"/>
                <a:cs typeface="Times New Roman" panose="02020603050405020304" pitchFamily="18" charset="0"/>
              </a:rPr>
              <a:t> aktivitātēs starptautiskā līmenī – ES Smagās un organizētās noziedzības apdraudējuma (SOCTA) sagatavošana   u.c.</a:t>
            </a:r>
            <a:endParaRPr lang="en-US" sz="1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1485900" y="357504"/>
            <a:ext cx="6172200" cy="486054"/>
          </a:xfrm>
        </p:spPr>
        <p:txBody>
          <a:bodyPr>
            <a:normAutofit/>
          </a:bodyPr>
          <a:lstStyle/>
          <a:p>
            <a:pPr algn="ct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 līmeņos veicamie uzdevumi:</a:t>
            </a:r>
            <a:endPar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4439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85900" y="249492"/>
            <a:ext cx="6172200" cy="378042"/>
          </a:xfrm>
        </p:spPr>
        <p:txBody>
          <a:bodyPr>
            <a:normAutofit fontScale="90000"/>
          </a:bodyPr>
          <a:lstStyle/>
          <a:p>
            <a:pPr algn="ctr"/>
            <a:r>
              <a:rPr lang="lv-LV"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 Uzdevumu un koordinācijas grupa</a:t>
            </a:r>
          </a:p>
        </p:txBody>
      </p:sp>
      <p:sp>
        <p:nvSpPr>
          <p:cNvPr id="3" name="Satura vietturis 2"/>
          <p:cNvSpPr>
            <a:spLocks noGrp="1"/>
          </p:cNvSpPr>
          <p:nvPr>
            <p:ph idx="1"/>
          </p:nvPr>
        </p:nvSpPr>
        <p:spPr>
          <a:xfrm>
            <a:off x="1485900" y="789552"/>
            <a:ext cx="6172200" cy="3953898"/>
          </a:xfrm>
        </p:spPr>
        <p:txBody>
          <a:bodyPr>
            <a:normAutofit fontScale="92500"/>
          </a:bodyPr>
          <a:lstStyle/>
          <a:p>
            <a:pPr lvl="0">
              <a:buFont typeface="Arial" panose="020B0604020202020204" pitchFamily="34" charset="0"/>
              <a:buChar char="•"/>
            </a:pPr>
            <a:r>
              <a:rPr lang="lv-LV" sz="2100" dirty="0" err="1">
                <a:latin typeface="Times New Roman" panose="02020603050405020304" pitchFamily="18" charset="0"/>
                <a:cs typeface="Times New Roman" panose="02020603050405020304" pitchFamily="18" charset="0"/>
              </a:rPr>
              <a:t>Kriminālizlūkošanas</a:t>
            </a:r>
            <a:r>
              <a:rPr lang="lv-LV" sz="2100" dirty="0">
                <a:latin typeface="Times New Roman" panose="02020603050405020304" pitchFamily="18" charset="0"/>
                <a:cs typeface="Times New Roman" panose="02020603050405020304" pitchFamily="18" charset="0"/>
              </a:rPr>
              <a:t> </a:t>
            </a:r>
            <a:r>
              <a:rPr lang="lv-LV" sz="2100" b="1" dirty="0">
                <a:latin typeface="Times New Roman" panose="02020603050405020304" pitchFamily="18" charset="0"/>
                <a:cs typeface="Times New Roman" panose="02020603050405020304" pitchFamily="18" charset="0"/>
              </a:rPr>
              <a:t>Uzdevumu un koordinācijas grupa </a:t>
            </a:r>
            <a:r>
              <a:rPr lang="lv-LV" sz="2100" dirty="0">
                <a:latin typeface="Times New Roman" panose="02020603050405020304" pitchFamily="18" charset="0"/>
                <a:cs typeface="Times New Roman" panose="02020603050405020304" pitchFamily="18" charset="0"/>
              </a:rPr>
              <a:t>(UK grupa) - ir pastāvīgi darbojošās lēmējinstitūcija </a:t>
            </a:r>
            <a:r>
              <a:rPr lang="lv-LV" sz="2100" dirty="0" err="1">
                <a:latin typeface="Times New Roman" panose="02020603050405020304" pitchFamily="18" charset="0"/>
                <a:cs typeface="Times New Roman" panose="02020603050405020304" pitchFamily="18" charset="0"/>
              </a:rPr>
              <a:t>kriminālizlūkošanas</a:t>
            </a:r>
            <a:r>
              <a:rPr lang="lv-LV" sz="2100" dirty="0">
                <a:latin typeface="Times New Roman" panose="02020603050405020304" pitchFamily="18" charset="0"/>
                <a:cs typeface="Times New Roman" panose="02020603050405020304" pitchFamily="18" charset="0"/>
              </a:rPr>
              <a:t> modeļa ietvaros, kuras mērķis ir novērtēt iepriekšējā perioda un noteikt turpmākā perioda Valsts policijas stratēģiju un rīcības politiku, prioritātes konkrētam termiņam noziedzības apkarošanas un sabiedriskās kārtības sargāšanas jomās</a:t>
            </a:r>
          </a:p>
          <a:p>
            <a:pPr marL="0" indent="0">
              <a:buNone/>
            </a:pPr>
            <a:endParaRPr lang="lv-LV" sz="21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lv-LV" sz="2100" b="1" dirty="0">
                <a:latin typeface="Times New Roman" panose="02020603050405020304" pitchFamily="18" charset="0"/>
                <a:cs typeface="Times New Roman" panose="02020603050405020304" pitchFamily="18" charset="0"/>
              </a:rPr>
              <a:t>Valsts policijas 04.02.2010. pavēle Nr.150 </a:t>
            </a:r>
            <a:r>
              <a:rPr lang="lv-LV" sz="2100" dirty="0">
                <a:latin typeface="Times New Roman" panose="02020603050405020304" pitchFamily="18" charset="0"/>
                <a:cs typeface="Times New Roman" panose="02020603050405020304" pitchFamily="18" charset="0"/>
              </a:rPr>
              <a:t>«Par Kriminālizlūkošanas Uzdevumu un koordinācijas grupas darbības kārtības un </a:t>
            </a:r>
            <a:r>
              <a:rPr lang="lv-LV" sz="2100" dirty="0" err="1">
                <a:latin typeface="Times New Roman" panose="02020603050405020304" pitchFamily="18" charset="0"/>
                <a:cs typeface="Times New Roman" panose="02020603050405020304" pitchFamily="18" charset="0"/>
              </a:rPr>
              <a:t>kriminālizlūkošanas</a:t>
            </a:r>
            <a:r>
              <a:rPr lang="lv-LV" sz="2100" dirty="0">
                <a:latin typeface="Times New Roman" panose="02020603050405020304" pitchFamily="18" charset="0"/>
                <a:cs typeface="Times New Roman" panose="02020603050405020304" pitchFamily="18" charset="0"/>
              </a:rPr>
              <a:t> produktu saturisko aprakstu (standartu) apstiprināšanu, </a:t>
            </a:r>
            <a:r>
              <a:rPr lang="lv-LV" sz="2100" dirty="0" err="1">
                <a:latin typeface="Times New Roman" panose="02020603050405020304" pitchFamily="18" charset="0"/>
                <a:cs typeface="Times New Roman" panose="02020603050405020304" pitchFamily="18" charset="0"/>
              </a:rPr>
              <a:t>kriminālizlūkošanas</a:t>
            </a:r>
            <a:r>
              <a:rPr lang="lv-LV" sz="2100" dirty="0">
                <a:latin typeface="Times New Roman" panose="02020603050405020304" pitchFamily="18" charset="0"/>
                <a:cs typeface="Times New Roman" panose="02020603050405020304" pitchFamily="18" charset="0"/>
              </a:rPr>
              <a:t> amatpersonu nozīmēšanu»</a:t>
            </a:r>
          </a:p>
          <a:p>
            <a:endParaRPr lang="lv-LV" dirty="0"/>
          </a:p>
        </p:txBody>
      </p:sp>
    </p:spTree>
    <p:extLst>
      <p:ext uri="{BB962C8B-B14F-4D97-AF65-F5344CB8AC3E}">
        <p14:creationId xmlns:p14="http://schemas.microsoft.com/office/powerpoint/2010/main" val="25586281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85900" y="195486"/>
            <a:ext cx="6172200" cy="378042"/>
          </a:xfrm>
        </p:spPr>
        <p:txBody>
          <a:bodyPr>
            <a:normAutofit fontScale="90000"/>
          </a:bodyPr>
          <a:lstStyle/>
          <a:p>
            <a:pPr algn="ctr"/>
            <a:r>
              <a:rPr lang="lv-LV" sz="2400" dirty="0"/>
              <a:t>KIM Uzdevumu un koordinācijas grupas uzdevumi:</a:t>
            </a:r>
          </a:p>
        </p:txBody>
      </p:sp>
      <p:sp>
        <p:nvSpPr>
          <p:cNvPr id="3" name="Satura vietturis 2"/>
          <p:cNvSpPr>
            <a:spLocks noGrp="1"/>
          </p:cNvSpPr>
          <p:nvPr>
            <p:ph idx="1"/>
          </p:nvPr>
        </p:nvSpPr>
        <p:spPr>
          <a:xfrm>
            <a:off x="1485900" y="627534"/>
            <a:ext cx="6380466" cy="4482498"/>
          </a:xfrm>
        </p:spPr>
        <p:txBody>
          <a:bodyPr>
            <a:normAutofit fontScale="85000" lnSpcReduction="20000"/>
          </a:bodyPr>
          <a:lstStyle/>
          <a:p>
            <a:pPr>
              <a:buFont typeface="Arial" panose="020B0604020202020204" pitchFamily="34" charset="0"/>
              <a:buChar char="•"/>
            </a:pPr>
            <a:r>
              <a:rPr lang="lv-LV" sz="2175" dirty="0">
                <a:latin typeface="Times New Roman" panose="02020603050405020304" pitchFamily="18" charset="0"/>
                <a:cs typeface="Times New Roman" panose="02020603050405020304" pitchFamily="18" charset="0"/>
              </a:rPr>
              <a:t>izvērtēt noziedzības stāvokļa un situācijas sabiedriskās kārtības jomā izmaiņas iepriekšējā periodā;</a:t>
            </a:r>
          </a:p>
          <a:p>
            <a:pPr>
              <a:buFont typeface="Arial" panose="020B0604020202020204" pitchFamily="34" charset="0"/>
              <a:buChar char="•"/>
            </a:pPr>
            <a:r>
              <a:rPr lang="lv-LV" sz="2175" dirty="0">
                <a:latin typeface="Times New Roman" panose="02020603050405020304" pitchFamily="18" charset="0"/>
                <a:cs typeface="Times New Roman" panose="02020603050405020304" pitchFamily="18" charset="0"/>
              </a:rPr>
              <a:t>izvērtēt policijas darbības rezultātus noziedzības apkarošanā un sabiedriskās kārtības sargāšanā, īpaši prioritārajos darba virzienos;</a:t>
            </a:r>
          </a:p>
          <a:p>
            <a:pPr>
              <a:buFont typeface="Arial" panose="020B0604020202020204" pitchFamily="34" charset="0"/>
              <a:buChar char="•"/>
            </a:pPr>
            <a:r>
              <a:rPr lang="lv-LV" sz="2175" dirty="0">
                <a:latin typeface="Times New Roman" panose="02020603050405020304" pitchFamily="18" charset="0"/>
                <a:cs typeface="Times New Roman" panose="02020603050405020304" pitchFamily="18" charset="0"/>
              </a:rPr>
              <a:t>izvērtēt uzdevumu un koordinācijas procesā doto uzdevumu izpildes rezultātus un to ietekmi uz noziedzības stāvokļa un situācijas sabiedriskās kārtības jomā izmaiņām;</a:t>
            </a:r>
          </a:p>
          <a:p>
            <a:pPr>
              <a:buFont typeface="Arial" panose="020B0604020202020204" pitchFamily="34" charset="0"/>
              <a:buChar char="•"/>
            </a:pPr>
            <a:r>
              <a:rPr lang="lv-LV" sz="2175" dirty="0">
                <a:latin typeface="Times New Roman" panose="02020603050405020304" pitchFamily="18" charset="0"/>
                <a:cs typeface="Times New Roman" panose="02020603050405020304" pitchFamily="18" charset="0"/>
              </a:rPr>
              <a:t>identificēt problēmjomas un iespējamos apdraudējumus;</a:t>
            </a:r>
          </a:p>
          <a:p>
            <a:pPr>
              <a:buFont typeface="Arial" panose="020B0604020202020204" pitchFamily="34" charset="0"/>
              <a:buChar char="•"/>
            </a:pPr>
            <a:r>
              <a:rPr lang="lv-LV" sz="2175" dirty="0">
                <a:latin typeface="Times New Roman" panose="02020603050405020304" pitchFamily="18" charset="0"/>
                <a:cs typeface="Times New Roman" panose="02020603050405020304" pitchFamily="18" charset="0"/>
              </a:rPr>
              <a:t>izvirzīt uzdevumus un plānot pasākumus turpmākajam periodam problēmjomu, iespējamo apdraudējumu un citu negatīvu faktoru ierobežošanai un novēršanai, policijas spēku efektīvas darbības nodrošināšanai;</a:t>
            </a:r>
          </a:p>
          <a:p>
            <a:pPr>
              <a:buFont typeface="Arial" panose="020B0604020202020204" pitchFamily="34" charset="0"/>
              <a:buChar char="•"/>
            </a:pPr>
            <a:r>
              <a:rPr lang="lv-LV" sz="2175" dirty="0">
                <a:latin typeface="Times New Roman" panose="02020603050405020304" pitchFamily="18" charset="0"/>
                <a:cs typeface="Times New Roman" panose="02020603050405020304" pitchFamily="18" charset="0"/>
              </a:rPr>
              <a:t>noteikt </a:t>
            </a:r>
            <a:r>
              <a:rPr lang="lv-LV" sz="2175" dirty="0" err="1">
                <a:latin typeface="Times New Roman" panose="02020603050405020304" pitchFamily="18" charset="0"/>
                <a:cs typeface="Times New Roman" panose="02020603050405020304" pitchFamily="18" charset="0"/>
              </a:rPr>
              <a:t>kriminālizlūkošanas</a:t>
            </a:r>
            <a:r>
              <a:rPr lang="lv-LV" sz="2175" dirty="0">
                <a:latin typeface="Times New Roman" panose="02020603050405020304" pitchFamily="18" charset="0"/>
                <a:cs typeface="Times New Roman" panose="02020603050405020304" pitchFamily="18" charset="0"/>
              </a:rPr>
              <a:t> informācijas ievākšanas prioritātes;</a:t>
            </a:r>
          </a:p>
          <a:p>
            <a:pPr>
              <a:buFont typeface="Arial" panose="020B0604020202020204" pitchFamily="34" charset="0"/>
              <a:buChar char="•"/>
            </a:pPr>
            <a:r>
              <a:rPr lang="lv-LV" sz="2175" dirty="0">
                <a:latin typeface="Times New Roman" panose="02020603050405020304" pitchFamily="18" charset="0"/>
                <a:cs typeface="Times New Roman" panose="02020603050405020304" pitchFamily="18" charset="0"/>
              </a:rPr>
              <a:t>īstenot citus uzdevumus, kuriem var būt būtiska ietekme uz noziedzības stāvokļa izmaiņām un sabiedriskās kārtības nodrošināšanu.</a:t>
            </a:r>
          </a:p>
          <a:p>
            <a:pPr>
              <a:buFont typeface="Wingdings 2" panose="05020102010507070707" pitchFamily="18" charset="2"/>
              <a:buChar char="P"/>
            </a:pPr>
            <a:endParaRPr lang="lv-LV" dirty="0"/>
          </a:p>
        </p:txBody>
      </p:sp>
    </p:spTree>
    <p:extLst>
      <p:ext uri="{BB962C8B-B14F-4D97-AF65-F5344CB8AC3E}">
        <p14:creationId xmlns:p14="http://schemas.microsoft.com/office/powerpoint/2010/main" val="30694272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1493658" y="1167594"/>
            <a:ext cx="6172200" cy="3291840"/>
          </a:xfrm>
        </p:spPr>
        <p:txBody>
          <a:bodyPr>
            <a:normAutofit fontScale="92500" lnSpcReduction="10000"/>
          </a:bodyPr>
          <a:lstStyle/>
          <a:p>
            <a:pPr marL="0" indent="0">
              <a:buNone/>
            </a:pPr>
            <a:r>
              <a:rPr lang="lv-LV" dirty="0" smtClean="0">
                <a:latin typeface="Times New Roman" panose="02020603050405020304" pitchFamily="18" charset="0"/>
                <a:cs typeface="Times New Roman" panose="02020603050405020304" pitchFamily="18" charset="0"/>
              </a:rPr>
              <a:t>KIM </a:t>
            </a:r>
            <a:r>
              <a:rPr lang="lv-LV" dirty="0">
                <a:latin typeface="Times New Roman" panose="02020603050405020304" pitchFamily="18" charset="0"/>
                <a:cs typeface="Times New Roman" panose="02020603050405020304" pitchFamily="18" charset="0"/>
              </a:rPr>
              <a:t>Uzdevumu un koordinācijas </a:t>
            </a:r>
            <a:r>
              <a:rPr lang="lv-LV" dirty="0" smtClean="0">
                <a:latin typeface="Times New Roman" panose="02020603050405020304" pitchFamily="18" charset="0"/>
                <a:cs typeface="Times New Roman" panose="02020603050405020304" pitchFamily="18" charset="0"/>
              </a:rPr>
              <a:t>grupas tiek izveidotas </a:t>
            </a:r>
            <a:r>
              <a:rPr lang="lv-LV" b="1" dirty="0" smtClean="0">
                <a:latin typeface="Times New Roman" panose="02020603050405020304" pitchFamily="18" charset="0"/>
                <a:cs typeface="Times New Roman" panose="02020603050405020304" pitchFamily="18" charset="0"/>
              </a:rPr>
              <a:t>trīs līmeņos</a:t>
            </a:r>
            <a:r>
              <a:rPr lang="lv-LV" dirty="0" smtClean="0">
                <a:latin typeface="Times New Roman" panose="02020603050405020304" pitchFamily="18" charset="0"/>
                <a:cs typeface="Times New Roman" panose="02020603050405020304" pitchFamily="18" charset="0"/>
              </a:rPr>
              <a:t>:</a:t>
            </a:r>
          </a:p>
          <a:p>
            <a:pPr marL="82296" indent="0">
              <a:buNone/>
            </a:pPr>
            <a:endParaRPr lang="lv-LV"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centrālais līmenis;</a:t>
            </a:r>
            <a:endParaRPr lang="lv-LV"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reģionu līmenis;</a:t>
            </a:r>
            <a:endParaRPr lang="lv-LV"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policijas iecirkņu līmenis.</a:t>
            </a:r>
            <a:endParaRPr lang="lv-LV" dirty="0">
              <a:latin typeface="Times New Roman" panose="02020603050405020304" pitchFamily="18" charset="0"/>
              <a:cs typeface="Times New Roman" panose="02020603050405020304" pitchFamily="18" charset="0"/>
            </a:endParaRPr>
          </a:p>
          <a:p>
            <a:pPr marL="82296" indent="0">
              <a:buNone/>
            </a:pPr>
            <a:endParaRPr lang="lv-LV" dirty="0" smtClean="0"/>
          </a:p>
          <a:p>
            <a:endParaRPr lang="lv-LV" dirty="0" smtClean="0"/>
          </a:p>
          <a:p>
            <a:pPr marL="82296" indent="0">
              <a:buNone/>
            </a:pPr>
            <a:r>
              <a:rPr lang="lv-LV" dirty="0" smtClean="0"/>
              <a:t> </a:t>
            </a:r>
            <a:endParaRPr lang="lv-LV" dirty="0"/>
          </a:p>
        </p:txBody>
      </p:sp>
      <p:sp>
        <p:nvSpPr>
          <p:cNvPr id="3" name="Virsraksts 2"/>
          <p:cNvSpPr>
            <a:spLocks noGrp="1"/>
          </p:cNvSpPr>
          <p:nvPr>
            <p:ph type="title"/>
          </p:nvPr>
        </p:nvSpPr>
        <p:spPr>
          <a:xfrm>
            <a:off x="1485900" y="357504"/>
            <a:ext cx="6172200" cy="594066"/>
          </a:xfrm>
        </p:spPr>
        <p:txBody>
          <a:bodyPr>
            <a:noAutofit/>
          </a:bodyPr>
          <a:lstStyle/>
          <a:p>
            <a:pPr algn="ctr"/>
            <a:endParaRPr lang="lv-LV" sz="2400" dirty="0"/>
          </a:p>
        </p:txBody>
      </p:sp>
    </p:spTree>
    <p:extLst>
      <p:ext uri="{BB962C8B-B14F-4D97-AF65-F5344CB8AC3E}">
        <p14:creationId xmlns:p14="http://schemas.microsoft.com/office/powerpoint/2010/main" val="19392267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p:cNvSpPr>
            <a:spLocks noGrp="1"/>
          </p:cNvSpPr>
          <p:nvPr>
            <p:ph type="title"/>
          </p:nvPr>
        </p:nvSpPr>
        <p:spPr>
          <a:xfrm>
            <a:off x="1485900" y="528066"/>
            <a:ext cx="6229350" cy="3447840"/>
          </a:xfrm>
        </p:spPr>
        <p:txBody>
          <a:bodyPr>
            <a:normAutofit/>
          </a:bodyPr>
          <a:lstStyle/>
          <a:p>
            <a:pPr algn="ct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Kriminālizlūkošanas informācijas </a:t>
            </a: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avoti</a:t>
            </a:r>
            <a:b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Informācijas </a:t>
            </a: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apstrāde un aprite</a:t>
            </a:r>
            <a:b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2256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irsraksts 7"/>
          <p:cNvSpPr>
            <a:spLocks noGrp="1"/>
          </p:cNvSpPr>
          <p:nvPr>
            <p:ph type="title"/>
          </p:nvPr>
        </p:nvSpPr>
        <p:spPr>
          <a:xfrm>
            <a:off x="1485900" y="411510"/>
            <a:ext cx="6172200" cy="594066"/>
          </a:xfrm>
        </p:spPr>
        <p:txBody>
          <a:bodyPr>
            <a:normAutofit/>
          </a:bodyPr>
          <a:lstStyle/>
          <a:p>
            <a:pPr algn="ctr"/>
            <a:r>
              <a:rPr lang="lv-LV" dirty="0"/>
              <a:t>Informācijas apstrāde un aprite</a:t>
            </a:r>
          </a:p>
        </p:txBody>
      </p:sp>
      <p:sp>
        <p:nvSpPr>
          <p:cNvPr id="7" name="Satura vietturis 6"/>
          <p:cNvSpPr>
            <a:spLocks noGrp="1"/>
          </p:cNvSpPr>
          <p:nvPr>
            <p:ph sz="half" idx="2"/>
          </p:nvPr>
        </p:nvSpPr>
        <p:spPr>
          <a:xfrm>
            <a:off x="4514850" y="1113588"/>
            <a:ext cx="3028950" cy="2937272"/>
          </a:xfrm>
        </p:spPr>
        <p:txBody>
          <a:bodyPr>
            <a:normAutofit fontScale="62500" lnSpcReduction="20000"/>
          </a:bodyPr>
          <a:lstStyle/>
          <a:p>
            <a:pPr>
              <a:buFont typeface="Arial" panose="020B0604020202020204" pitchFamily="34" charset="0"/>
              <a:buChar char="•"/>
            </a:pPr>
            <a:r>
              <a:rPr lang="lv-LV" dirty="0" smtClean="0">
                <a:solidFill>
                  <a:schemeClr val="accent6">
                    <a:lumMod val="75000"/>
                  </a:schemeClr>
                </a:solidFill>
                <a:latin typeface="Times New Roman" panose="02020603050405020304" pitchFamily="18" charset="0"/>
                <a:cs typeface="Times New Roman" panose="02020603050405020304" pitchFamily="18" charset="0"/>
              </a:rPr>
              <a:t>„Direction” – prioritāšu / mērķa noteikšana</a:t>
            </a:r>
            <a:endParaRPr lang="lv-LV" dirty="0">
              <a:solidFill>
                <a:schemeClr val="accent6">
                  <a:lumMod val="75000"/>
                </a:schemeClr>
              </a:solidFill>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lv-LV" dirty="0">
                <a:solidFill>
                  <a:schemeClr val="accent6">
                    <a:lumMod val="75000"/>
                  </a:schemeClr>
                </a:solidFill>
                <a:latin typeface="Times New Roman" panose="02020603050405020304" pitchFamily="18" charset="0"/>
                <a:cs typeface="Times New Roman" panose="02020603050405020304" pitchFamily="18" charset="0"/>
              </a:rPr>
              <a:t>„Collection” – </a:t>
            </a:r>
            <a:r>
              <a:rPr lang="lv-LV" dirty="0" smtClean="0">
                <a:solidFill>
                  <a:schemeClr val="accent6">
                    <a:lumMod val="75000"/>
                  </a:schemeClr>
                </a:solidFill>
                <a:latin typeface="Times New Roman" panose="02020603050405020304" pitchFamily="18" charset="0"/>
                <a:cs typeface="Times New Roman" panose="02020603050405020304" pitchFamily="18" charset="0"/>
              </a:rPr>
              <a:t>informācijas ieguve / vākšana</a:t>
            </a:r>
            <a:endParaRPr lang="lv-LV" dirty="0">
              <a:solidFill>
                <a:schemeClr val="accent6">
                  <a:lumMod val="75000"/>
                </a:schemeClr>
              </a:solidFill>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lv-LV" dirty="0">
                <a:solidFill>
                  <a:schemeClr val="accent6">
                    <a:lumMod val="75000"/>
                  </a:schemeClr>
                </a:solidFill>
                <a:latin typeface="Times New Roman" panose="02020603050405020304" pitchFamily="18" charset="0"/>
                <a:cs typeface="Times New Roman" panose="02020603050405020304" pitchFamily="18" charset="0"/>
              </a:rPr>
              <a:t>„Evaluation” – savāktās informācijas </a:t>
            </a:r>
            <a:r>
              <a:rPr lang="lv-LV" dirty="0" smtClean="0">
                <a:solidFill>
                  <a:schemeClr val="accent6">
                    <a:lumMod val="75000"/>
                  </a:schemeClr>
                </a:solidFill>
                <a:latin typeface="Times New Roman" panose="02020603050405020304" pitchFamily="18" charset="0"/>
                <a:cs typeface="Times New Roman" panose="02020603050405020304" pitchFamily="18" charset="0"/>
              </a:rPr>
              <a:t>novērtēšana, </a:t>
            </a:r>
            <a:r>
              <a:rPr lang="lv-LV" dirty="0">
                <a:solidFill>
                  <a:schemeClr val="accent6">
                    <a:lumMod val="75000"/>
                  </a:schemeClr>
                </a:solidFill>
                <a:latin typeface="Times New Roman" panose="02020603050405020304" pitchFamily="18" charset="0"/>
                <a:cs typeface="Times New Roman" panose="02020603050405020304" pitchFamily="18" charset="0"/>
              </a:rPr>
              <a:t>izmantojot 4x4 </a:t>
            </a:r>
            <a:r>
              <a:rPr lang="lv-LV" dirty="0" smtClean="0">
                <a:solidFill>
                  <a:schemeClr val="accent6">
                    <a:lumMod val="75000"/>
                  </a:schemeClr>
                </a:solidFill>
                <a:latin typeface="Times New Roman" panose="02020603050405020304" pitchFamily="18" charset="0"/>
                <a:cs typeface="Times New Roman" panose="02020603050405020304" pitchFamily="18" charset="0"/>
              </a:rPr>
              <a:t>sistēmu</a:t>
            </a:r>
            <a:endParaRPr lang="lv-LV" dirty="0">
              <a:solidFill>
                <a:schemeClr val="accent6">
                  <a:lumMod val="75000"/>
                </a:schemeClr>
              </a:solidFill>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lv-LV" dirty="0">
                <a:solidFill>
                  <a:schemeClr val="accent6">
                    <a:lumMod val="75000"/>
                  </a:schemeClr>
                </a:solidFill>
                <a:latin typeface="Times New Roman" panose="02020603050405020304" pitchFamily="18" charset="0"/>
                <a:cs typeface="Times New Roman" panose="02020603050405020304" pitchFamily="18" charset="0"/>
              </a:rPr>
              <a:t>„Collation” – informācijas </a:t>
            </a:r>
            <a:r>
              <a:rPr lang="lv-LV" dirty="0" smtClean="0">
                <a:solidFill>
                  <a:schemeClr val="accent6">
                    <a:lumMod val="75000"/>
                  </a:schemeClr>
                </a:solidFill>
                <a:latin typeface="Times New Roman" panose="02020603050405020304" pitchFamily="18" charset="0"/>
                <a:cs typeface="Times New Roman" panose="02020603050405020304" pitchFamily="18" charset="0"/>
              </a:rPr>
              <a:t>apstrāde /apkopošana</a:t>
            </a:r>
            <a:endParaRPr lang="lv-LV" dirty="0">
              <a:solidFill>
                <a:schemeClr val="accent6">
                  <a:lumMod val="75000"/>
                </a:schemeClr>
              </a:solidFill>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lv-LV" dirty="0">
                <a:solidFill>
                  <a:schemeClr val="accent6">
                    <a:lumMod val="75000"/>
                  </a:schemeClr>
                </a:solidFill>
                <a:latin typeface="Times New Roman" panose="02020603050405020304" pitchFamily="18" charset="0"/>
                <a:cs typeface="Times New Roman" panose="02020603050405020304" pitchFamily="18" charset="0"/>
              </a:rPr>
              <a:t>„Analysis” – </a:t>
            </a:r>
            <a:r>
              <a:rPr lang="lv-LV" dirty="0" smtClean="0">
                <a:solidFill>
                  <a:schemeClr val="accent6">
                    <a:lumMod val="75000"/>
                  </a:schemeClr>
                </a:solidFill>
                <a:latin typeface="Times New Roman" panose="02020603050405020304" pitchFamily="18" charset="0"/>
                <a:cs typeface="Times New Roman" panose="02020603050405020304" pitchFamily="18" charset="0"/>
              </a:rPr>
              <a:t>informācijas analīze (operatīvā un stratēģiskā analīze)</a:t>
            </a:r>
            <a:endParaRPr lang="lv-LV" dirty="0">
              <a:solidFill>
                <a:schemeClr val="accent6">
                  <a:lumMod val="75000"/>
                </a:schemeClr>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v-LV" dirty="0">
                <a:solidFill>
                  <a:schemeClr val="accent6">
                    <a:lumMod val="75000"/>
                  </a:schemeClr>
                </a:solidFill>
                <a:latin typeface="Times New Roman" panose="02020603050405020304" pitchFamily="18" charset="0"/>
                <a:cs typeface="Times New Roman" panose="02020603050405020304" pitchFamily="18" charset="0"/>
              </a:rPr>
              <a:t>„Dissemination” – iegūto rezultātu </a:t>
            </a:r>
            <a:r>
              <a:rPr lang="lv-LV" dirty="0" smtClean="0">
                <a:solidFill>
                  <a:schemeClr val="accent6">
                    <a:lumMod val="75000"/>
                  </a:schemeClr>
                </a:solidFill>
                <a:latin typeface="Times New Roman" panose="02020603050405020304" pitchFamily="18" charset="0"/>
                <a:cs typeface="Times New Roman" panose="02020603050405020304" pitchFamily="18" charset="0"/>
              </a:rPr>
              <a:t>izplatīšana, </a:t>
            </a:r>
            <a:r>
              <a:rPr lang="lv-LV" dirty="0">
                <a:solidFill>
                  <a:schemeClr val="accent6">
                    <a:lumMod val="75000"/>
                  </a:schemeClr>
                </a:solidFill>
                <a:latin typeface="Times New Roman" panose="02020603050405020304" pitchFamily="18" charset="0"/>
                <a:cs typeface="Times New Roman" panose="02020603050405020304" pitchFamily="18" charset="0"/>
              </a:rPr>
              <a:t>izmantojot to turpmākās rīcības plānošanai </a:t>
            </a:r>
          </a:p>
        </p:txBody>
      </p:sp>
      <p:pic>
        <p:nvPicPr>
          <p:cNvPr id="9" name="Picture 7"/>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485900" y="2017180"/>
            <a:ext cx="3028950" cy="2172368"/>
          </a:xfrm>
          <a:noFill/>
        </p:spPr>
      </p:pic>
    </p:spTree>
    <p:extLst>
      <p:ext uri="{BB962C8B-B14F-4D97-AF65-F5344CB8AC3E}">
        <p14:creationId xmlns:p14="http://schemas.microsoft.com/office/powerpoint/2010/main" val="13919658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17"/>
          <p:cNvSpPr txBox="1">
            <a:spLocks noChangeArrowheads="1"/>
          </p:cNvSpPr>
          <p:nvPr/>
        </p:nvSpPr>
        <p:spPr bwMode="auto">
          <a:xfrm>
            <a:off x="1331119" y="1006079"/>
            <a:ext cx="6318647" cy="236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210000"/>
              </a:lnSpc>
              <a:buClr>
                <a:srgbClr val="003399"/>
              </a:buClr>
            </a:pPr>
            <a:r>
              <a:rPr lang="lv-LV" altLang="lv-LV" sz="1500" dirty="0">
                <a:latin typeface="Times New Roman" panose="02020603050405020304" pitchFamily="18" charset="0"/>
                <a:cs typeface="Times New Roman" panose="02020603050405020304" pitchFamily="18" charset="0"/>
              </a:rPr>
              <a:t>1. P</a:t>
            </a:r>
            <a:r>
              <a:rPr lang="lv-LV" altLang="lv-LV" sz="1800" dirty="0">
                <a:latin typeface="Times New Roman" panose="02020603050405020304" pitchFamily="18" charset="0"/>
                <a:cs typeface="Times New Roman" panose="02020603050405020304" pitchFamily="18" charset="0"/>
              </a:rPr>
              <a:t>rioritāšu / mērķa noteikšana</a:t>
            </a:r>
          </a:p>
          <a:p>
            <a:pPr eaLnBrk="1" hangingPunct="1">
              <a:lnSpc>
                <a:spcPct val="210000"/>
              </a:lnSpc>
              <a:buClr>
                <a:srgbClr val="993300"/>
              </a:buClr>
            </a:pPr>
            <a:r>
              <a:rPr lang="lv-LV" altLang="lv-LV" sz="1050" b="0" dirty="0">
                <a:latin typeface="Times New Roman" panose="02020603050405020304" pitchFamily="18" charset="0"/>
                <a:cs typeface="Times New Roman" panose="02020603050405020304" pitchFamily="18" charset="0"/>
              </a:rPr>
              <a:t>Nosaka, izejot no problēmsituācijas, ņemot vērā to, kurā jomā ir radušās problēmas un ir nepieciešama analītiķa palīdzība (sarežģītas lietas izmeklēšanā, atsevišķa noziedzības fenomena izpēte u.c.).</a:t>
            </a:r>
            <a:endParaRPr lang="lv-LV" altLang="lv-LV" sz="1050" b="0" u="sng" dirty="0">
              <a:latin typeface="Times New Roman" panose="02020603050405020304" pitchFamily="18" charset="0"/>
              <a:cs typeface="Times New Roman" panose="02020603050405020304" pitchFamily="18" charset="0"/>
            </a:endParaRPr>
          </a:p>
          <a:p>
            <a:pPr eaLnBrk="1" hangingPunct="1">
              <a:lnSpc>
                <a:spcPct val="210000"/>
              </a:lnSpc>
              <a:spcBef>
                <a:spcPct val="20000"/>
              </a:spcBef>
              <a:buClr>
                <a:srgbClr val="003399"/>
              </a:buClr>
            </a:pPr>
            <a:r>
              <a:rPr lang="lv-LV" altLang="lv-LV" sz="1800" dirty="0">
                <a:latin typeface="Times New Roman" panose="02020603050405020304" pitchFamily="18" charset="0"/>
                <a:cs typeface="Times New Roman" panose="02020603050405020304" pitchFamily="18" charset="0"/>
              </a:rPr>
              <a:t>2. Informācijas ieguve / vākšana</a:t>
            </a:r>
          </a:p>
          <a:p>
            <a:pPr eaLnBrk="1" hangingPunct="1">
              <a:lnSpc>
                <a:spcPct val="210000"/>
              </a:lnSpc>
              <a:spcBef>
                <a:spcPct val="20000"/>
              </a:spcBef>
              <a:buClr>
                <a:srgbClr val="003399"/>
              </a:buClr>
              <a:buFont typeface="Wingdings" pitchFamily="2" charset="2"/>
              <a:buNone/>
            </a:pPr>
            <a:r>
              <a:rPr lang="lv-LV" altLang="lv-LV" sz="1050" b="0" dirty="0">
                <a:latin typeface="Times New Roman" panose="02020603050405020304" pitchFamily="18" charset="0"/>
                <a:cs typeface="Times New Roman" panose="02020603050405020304" pitchFamily="18" charset="0"/>
              </a:rPr>
              <a:t>Tiek veikta informācijas atlase saskaņā ar noteikto mērķi.</a:t>
            </a:r>
            <a:endParaRPr lang="ru-RU" altLang="lv-LV" sz="1050" i="1" dirty="0">
              <a:latin typeface="Times New Roman" panose="02020603050405020304" pitchFamily="18" charset="0"/>
              <a:cs typeface="Times New Roman" panose="02020603050405020304" pitchFamily="18" charset="0"/>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814138" y="87475"/>
            <a:ext cx="2106234" cy="1620180"/>
          </a:xfrm>
          <a:prstGeom prst="rect">
            <a:avLst/>
          </a:prstGeom>
          <a:noFill/>
        </p:spPr>
      </p:pic>
    </p:spTree>
    <p:extLst>
      <p:ext uri="{BB962C8B-B14F-4D97-AF65-F5344CB8AC3E}">
        <p14:creationId xmlns:p14="http://schemas.microsoft.com/office/powerpoint/2010/main" val="262471282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vpk_sablons">
  <a:themeElements>
    <a:clrScheme name="POLICIJ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LICIJ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OLICIJ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LICIJ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LICIJ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LICIJ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LICIJ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LICIJ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LICIJ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LICIJ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LICIJ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LICIJ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LICIJ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LICIJ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vpk_sablons_16x9 (002)</Template>
  <TotalTime>4</TotalTime>
  <Words>6536</Words>
  <Application>Microsoft Office PowerPoint</Application>
  <PresentationFormat>On-screen Show (16:9)</PresentationFormat>
  <Paragraphs>1183</Paragraphs>
  <Slides>127</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127</vt:i4>
      </vt:variant>
    </vt:vector>
  </HeadingPairs>
  <TitlesOfParts>
    <vt:vector size="135" baseType="lpstr">
      <vt:lpstr>Arial</vt:lpstr>
      <vt:lpstr>Calibri</vt:lpstr>
      <vt:lpstr>Times New Roman</vt:lpstr>
      <vt:lpstr>Wingdings</vt:lpstr>
      <vt:lpstr>Wingdings 2</vt:lpstr>
      <vt:lpstr>Wingdings 3</vt:lpstr>
      <vt:lpstr>vpk_sablons</vt:lpstr>
      <vt:lpstr>Лист</vt:lpstr>
      <vt:lpstr>„Policijas tiesības” un „Policijas taktika”</vt:lpstr>
      <vt:lpstr>Atkārtojuma jautājumi:</vt:lpstr>
      <vt:lpstr>PowerPoint Presentation</vt:lpstr>
      <vt:lpstr>PowerPoint Presentation</vt:lpstr>
      <vt:lpstr>Iekšlietu ministrijas sistēmas iestāžu un Ieslodzījuma vietu pārvaldes amatpersonu ar speciālajām dienesta pakāpēm disciplināratbildības likums</vt:lpstr>
      <vt:lpstr>PowerPoint Presentation</vt:lpstr>
      <vt:lpstr>Amatpersonai var piemērot šādus disciplinārsodus:</vt:lpstr>
      <vt:lpstr> Aizrādījums</vt:lpstr>
      <vt:lpstr> Piemērojot disciplinārsodu, ņem vērā:</vt:lpstr>
      <vt:lpstr>PowerPoint Presentation</vt:lpstr>
      <vt:lpstr>PowerPoint Presentation</vt:lpstr>
      <vt:lpstr>PowerPoint Presentation</vt:lpstr>
      <vt:lpstr>PowerPoint Presentation</vt:lpstr>
      <vt:lpstr>Valsts policijas ētikas kodekss  nosaka: </vt:lpstr>
      <vt:lpstr>Valsts policijas ētikas kodeksa mērķis ir:</vt:lpstr>
      <vt:lpstr>Valsts policijas ētikas kodeksa uzdevums ir:</vt:lpstr>
      <vt:lpstr>PowerPoint Presentation</vt:lpstr>
      <vt:lpstr>Ētikas pamatprincipi :</vt:lpstr>
      <vt:lpstr>PowerPoint Presentation</vt:lpstr>
      <vt:lpstr>PowerPoint Presentation</vt:lpstr>
      <vt:lpstr>Likums “Par policiju” 9.pants</vt:lpstr>
      <vt:lpstr>PowerPoint Presentation</vt:lpstr>
      <vt:lpstr>PowerPoint Presentation</vt:lpstr>
      <vt:lpstr>PowerPoint Presentation</vt:lpstr>
      <vt:lpstr>Likums “Par policiju” 27.pants</vt:lpstr>
      <vt:lpstr>PowerPoint Presentation</vt:lpstr>
      <vt:lpstr>PowerPoint Presentation</vt:lpstr>
      <vt:lpstr>PowerPoint Presentation</vt:lpstr>
      <vt:lpstr>PowerPoint Presentation</vt:lpstr>
      <vt:lpstr>PowerPoint Presentation</vt:lpstr>
      <vt:lpstr>Likums “Par policiju” 12.pants</vt:lpstr>
      <vt:lpstr>PowerPoint Presentation</vt:lpstr>
      <vt:lpstr>PowerPoint Presentation</vt:lpstr>
      <vt:lpstr>PowerPoint Presentation</vt:lpstr>
      <vt:lpstr>14.</vt:lpstr>
      <vt:lpstr>Jēdziens</vt:lpstr>
      <vt:lpstr>Cilvēktiesības ir: </vt:lpstr>
      <vt:lpstr>PowerPoint Presentation</vt:lpstr>
      <vt:lpstr> Ierobežojumi ir nepieciešami, lai nodrošinātu  likumīgu aizsardzību:  </vt:lpstr>
      <vt:lpstr>Leģitīmi mērķi, kuru dēļ ar likumu pieļaujama cilvēktiesību  ierobežošana:</vt:lpstr>
      <vt:lpstr>Cilvēktiesības :</vt:lpstr>
      <vt:lpstr>Absolūtās tiesības: </vt:lpstr>
      <vt:lpstr>Kvalificētās tiesības:</vt:lpstr>
      <vt:lpstr>Likums «Par policiju»: </vt:lpstr>
      <vt:lpstr>PowerPoint Presentation</vt:lpstr>
      <vt:lpstr>PowerPoint Presentation</vt:lpstr>
      <vt:lpstr>KPL 12.pants. Cilvēktiesību garantēšana</vt:lpstr>
      <vt:lpstr>Kriminālprocesa likuma 12.pants. Cilvēktiesību garantēšana</vt:lpstr>
      <vt:lpstr>PowerPoint Presentation</vt:lpstr>
      <vt:lpstr>PowerPoint Presentation</vt:lpstr>
      <vt:lpstr>PowerPoint Presentation</vt:lpstr>
      <vt:lpstr>Kriminālprocesa likuma 13.pants. Spīdzināšanas un pazemošanas aizliegums</vt:lpstr>
      <vt:lpstr>PowerPoint Presentation</vt:lpstr>
      <vt:lpstr>PowerPoint Presentation</vt:lpstr>
      <vt:lpstr>Amatpersona ar speciālajām dienesta pakāpēm savās kompetences ietvaros ir atbildīga par cilvēktiesību ievērošanu.  </vt:lpstr>
      <vt:lpstr>PowerPoint Presentation</vt:lpstr>
      <vt:lpstr>Šengenas zonas izveidošana </vt:lpstr>
      <vt:lpstr>Šengenas konvencija</vt:lpstr>
      <vt:lpstr>Starpvalstu līgumi: </vt:lpstr>
      <vt:lpstr>Novērošana </vt:lpstr>
      <vt:lpstr>PowerPoint Presentation</vt:lpstr>
      <vt:lpstr>Novērošanu var veikt vienīgi sakarā ar kādu no šiem  noziedzīgajiem nodarījumiem:</vt:lpstr>
      <vt:lpstr>Novērošanas nosacījumi:</vt:lpstr>
      <vt:lpstr>Novērošana </vt:lpstr>
      <vt:lpstr>Pārrobežu vajāšana: </vt:lpstr>
      <vt:lpstr>Pārrobežu vajāšana:</vt:lpstr>
      <vt:lpstr>Vajāšanas veikšanas kārtība:</vt:lpstr>
      <vt:lpstr>Vajāšanas veikšanas kārtība:</vt:lpstr>
      <vt:lpstr>Vajāšanu veic atbilstīgi vienai no šīm formām: </vt:lpstr>
      <vt:lpstr>Praktiskie aspekti:</vt:lpstr>
      <vt:lpstr>Praktiskie aspekti : </vt:lpstr>
      <vt:lpstr>Pēc vajāšanas pabeigšanas:</vt:lpstr>
      <vt:lpstr>PowerPoint Presentation</vt:lpstr>
      <vt:lpstr>Definīcijas: </vt:lpstr>
      <vt:lpstr>Starptautisko sadarbību krimināltiesiskajā jomā Latvija ārvalstij lūdz un nodrošina: </vt:lpstr>
      <vt:lpstr>Policijas sadarbība ietver:</vt:lpstr>
      <vt:lpstr>Policijas sadarbība ietver:</vt:lpstr>
      <vt:lpstr>Kopīgas policijas  operācijas:</vt:lpstr>
      <vt:lpstr>Valsts policijas Galvenās kriminālpolicijas pārvaldes Starptautiskās sadarbības biroja uzdevums </vt:lpstr>
      <vt:lpstr>PowerPoint Presentation</vt:lpstr>
      <vt:lpstr>PowerPoint Presentation</vt:lpstr>
      <vt:lpstr>Kriminālizlūkošana</vt:lpstr>
      <vt:lpstr>PowerPoint Presentation</vt:lpstr>
      <vt:lpstr>PowerPoint Presentation</vt:lpstr>
      <vt:lpstr>PowerPoint Presentation</vt:lpstr>
      <vt:lpstr>Galvenie kriminālizlūkošanas veidi:</vt:lpstr>
      <vt:lpstr>Kriminālizlūkošanas (KIM) modelis</vt:lpstr>
      <vt:lpstr>Tiesiskais regulējums:</vt:lpstr>
      <vt:lpstr>Kriminālizlūkošanas modelis</vt:lpstr>
      <vt:lpstr>KIM līmeņi</vt:lpstr>
      <vt:lpstr>KIM līmeņos veicamie uzdevumi:</vt:lpstr>
      <vt:lpstr>KIM līmeņos veicamie uzdevumi:</vt:lpstr>
      <vt:lpstr>KIM līmeņos veicamie uzdevumi:</vt:lpstr>
      <vt:lpstr>KIM Uzdevumu un koordinācijas grupa</vt:lpstr>
      <vt:lpstr>KIM Uzdevumu un koordinācijas grupas uzdevumi:</vt:lpstr>
      <vt:lpstr>PowerPoint Presentation</vt:lpstr>
      <vt:lpstr>Kriminālizlūkošanas informācijas avoti   Informācijas apstrāde un aprite </vt:lpstr>
      <vt:lpstr>Informācijas apstrāde un aprite</vt:lpstr>
      <vt:lpstr>PowerPoint Presentation</vt:lpstr>
      <vt:lpstr>PowerPoint Presentation</vt:lpstr>
      <vt:lpstr>PowerPoint Presentation</vt:lpstr>
      <vt:lpstr>KIM informācijas avoti</vt:lpstr>
      <vt:lpstr>Informācijas novērtēšana:</vt:lpstr>
      <vt:lpstr>Informācijas novērtēšana</vt:lpstr>
      <vt:lpstr>PowerPoint Presentation</vt:lpstr>
      <vt:lpstr>Dažādās kombinācijas nosaka attiecīgās informācijas izmantošanas iespēju tālākajā apstrādes procesā</vt:lpstr>
      <vt:lpstr>Informācijas analīze</vt:lpstr>
      <vt:lpstr>Analīzes veidi</vt:lpstr>
      <vt:lpstr>Analīzes veidi</vt:lpstr>
      <vt:lpstr>Kriminālizlūkošanas rezultātu nozīme noziedzības apkarošanā, sabiedriskās kārtības nodrošināšanā un  iestādes darba plānošanā </vt:lpstr>
      <vt:lpstr>KIM ieviešanas ieguvumi:</vt:lpstr>
      <vt:lpstr>Kriminālizlūkošanas modelis</vt:lpstr>
      <vt:lpstr>PowerPoint Presentation</vt:lpstr>
      <vt:lpstr>Likums “Par policiju” 12.pants:</vt:lpstr>
      <vt:lpstr>PowerPoint Presentation</vt:lpstr>
      <vt:lpstr>PowerPoint Presentation</vt:lpstr>
      <vt:lpstr>PowerPoint Presentation</vt:lpstr>
      <vt:lpstr>Likums “Par policiju” 9.pants:</vt:lpstr>
      <vt:lpstr>Likums “Par policiju” 10.pants: </vt:lpstr>
      <vt:lpstr>PowerPoint Presentation</vt:lpstr>
      <vt:lpstr>PowerPoint Presentation</vt:lpstr>
      <vt:lpstr>PowerPoint Presentation</vt:lpstr>
      <vt:lpstr>PowerPoint Presentation</vt:lpstr>
      <vt:lpstr>PowerPoint Presentation</vt:lpstr>
      <vt:lpstr>PowerPoint Presentation</vt:lpstr>
      <vt:lpstr>Policijas darbiniekam atļauts lietot šādus speciālos līdzekļus: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Zukule</dc:creator>
  <cp:lastModifiedBy>Vita Zukule</cp:lastModifiedBy>
  <cp:revision>9</cp:revision>
  <dcterms:created xsi:type="dcterms:W3CDTF">2016-08-30T04:53:14Z</dcterms:created>
  <dcterms:modified xsi:type="dcterms:W3CDTF">2016-09-23T09:45:32Z</dcterms:modified>
</cp:coreProperties>
</file>